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3" d="100"/>
          <a:sy n="73" d="100"/>
        </p:scale>
        <p:origin x="59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1F5736-1DCF-4BF3-AAA4-C287D4BEB8A4}" type="datetimeFigureOut">
              <a:rPr lang="en-IN" smtClean="0"/>
              <a:t>17-02-2024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FB48CC-B883-4063-A213-11F811B347CE}" type="slidenum">
              <a:rPr lang="en-IN" smtClean="0"/>
              <a:t>‹#›</a:t>
            </a:fld>
            <a:endParaRPr lang="en-IN"/>
          </a:p>
        </p:txBody>
      </p:sp>
    </p:spTree>
    <p:extLst>
      <p:ext uri="{BB962C8B-B14F-4D97-AF65-F5344CB8AC3E}">
        <p14:creationId xmlns:p14="http://schemas.microsoft.com/office/powerpoint/2010/main" val="3255395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8FB48CC-B883-4063-A213-11F811B347CE}" type="slidenum">
              <a:rPr lang="en-IN" smtClean="0"/>
              <a:t>1</a:t>
            </a:fld>
            <a:endParaRPr lang="en-IN"/>
          </a:p>
        </p:txBody>
      </p:sp>
    </p:spTree>
    <p:extLst>
      <p:ext uri="{BB962C8B-B14F-4D97-AF65-F5344CB8AC3E}">
        <p14:creationId xmlns:p14="http://schemas.microsoft.com/office/powerpoint/2010/main" val="1064488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62332-2180-5B95-53DE-07D1ACCEE6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1032730-3FBC-7448-D384-52F5F5A1E9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0A12D5F-53A3-137E-E67D-AD6D136C8C3D}"/>
              </a:ext>
            </a:extLst>
          </p:cNvPr>
          <p:cNvSpPr>
            <a:spLocks noGrp="1"/>
          </p:cNvSpPr>
          <p:nvPr>
            <p:ph type="dt" sz="half" idx="10"/>
          </p:nvPr>
        </p:nvSpPr>
        <p:spPr/>
        <p:txBody>
          <a:bodyPr/>
          <a:lstStyle/>
          <a:p>
            <a:fld id="{E2B8A152-0A24-4933-BBDA-A181B9034262}" type="datetimeFigureOut">
              <a:rPr lang="en-IN" smtClean="0"/>
              <a:t>17-02-2024</a:t>
            </a:fld>
            <a:endParaRPr lang="en-IN"/>
          </a:p>
        </p:txBody>
      </p:sp>
      <p:sp>
        <p:nvSpPr>
          <p:cNvPr id="5" name="Footer Placeholder 4">
            <a:extLst>
              <a:ext uri="{FF2B5EF4-FFF2-40B4-BE49-F238E27FC236}">
                <a16:creationId xmlns:a16="http://schemas.microsoft.com/office/drawing/2014/main" id="{DC32BAAE-E9A9-88EF-11E7-918E1C1A60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FFDDDB-A964-B869-5D4F-482A19181255}"/>
              </a:ext>
            </a:extLst>
          </p:cNvPr>
          <p:cNvSpPr>
            <a:spLocks noGrp="1"/>
          </p:cNvSpPr>
          <p:nvPr>
            <p:ph type="sldNum" sz="quarter" idx="12"/>
          </p:nvPr>
        </p:nvSpPr>
        <p:spPr/>
        <p:txBody>
          <a:bodyPr/>
          <a:lstStyle/>
          <a:p>
            <a:fld id="{B7C18513-645D-43A5-99AE-658F7C2EA600}" type="slidenum">
              <a:rPr lang="en-IN" smtClean="0"/>
              <a:t>‹#›</a:t>
            </a:fld>
            <a:endParaRPr lang="en-IN"/>
          </a:p>
        </p:txBody>
      </p:sp>
    </p:spTree>
    <p:extLst>
      <p:ext uri="{BB962C8B-B14F-4D97-AF65-F5344CB8AC3E}">
        <p14:creationId xmlns:p14="http://schemas.microsoft.com/office/powerpoint/2010/main" val="2938525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5A0C2-AD09-2286-0F4C-A20DE6C33FF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B4649D8-032E-3C71-86E6-1EE8EFB5C5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C9DB90-14FD-6CBE-D4EF-AEA9773D5FC8}"/>
              </a:ext>
            </a:extLst>
          </p:cNvPr>
          <p:cNvSpPr>
            <a:spLocks noGrp="1"/>
          </p:cNvSpPr>
          <p:nvPr>
            <p:ph type="dt" sz="half" idx="10"/>
          </p:nvPr>
        </p:nvSpPr>
        <p:spPr/>
        <p:txBody>
          <a:bodyPr/>
          <a:lstStyle/>
          <a:p>
            <a:fld id="{E2B8A152-0A24-4933-BBDA-A181B9034262}" type="datetimeFigureOut">
              <a:rPr lang="en-IN" smtClean="0"/>
              <a:t>17-02-2024</a:t>
            </a:fld>
            <a:endParaRPr lang="en-IN"/>
          </a:p>
        </p:txBody>
      </p:sp>
      <p:sp>
        <p:nvSpPr>
          <p:cNvPr id="5" name="Footer Placeholder 4">
            <a:extLst>
              <a:ext uri="{FF2B5EF4-FFF2-40B4-BE49-F238E27FC236}">
                <a16:creationId xmlns:a16="http://schemas.microsoft.com/office/drawing/2014/main" id="{2CE4A1AE-A713-3228-6C50-7A263B922E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0C4AB3-10F9-1EAC-8000-A3B4F8C3FDCE}"/>
              </a:ext>
            </a:extLst>
          </p:cNvPr>
          <p:cNvSpPr>
            <a:spLocks noGrp="1"/>
          </p:cNvSpPr>
          <p:nvPr>
            <p:ph type="sldNum" sz="quarter" idx="12"/>
          </p:nvPr>
        </p:nvSpPr>
        <p:spPr/>
        <p:txBody>
          <a:bodyPr/>
          <a:lstStyle/>
          <a:p>
            <a:fld id="{B7C18513-645D-43A5-99AE-658F7C2EA600}" type="slidenum">
              <a:rPr lang="en-IN" smtClean="0"/>
              <a:t>‹#›</a:t>
            </a:fld>
            <a:endParaRPr lang="en-IN"/>
          </a:p>
        </p:txBody>
      </p:sp>
    </p:spTree>
    <p:extLst>
      <p:ext uri="{BB962C8B-B14F-4D97-AF65-F5344CB8AC3E}">
        <p14:creationId xmlns:p14="http://schemas.microsoft.com/office/powerpoint/2010/main" val="3776797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D6CF76-B648-9DEF-FA38-B229670B5D7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8E128A3-2E5D-AC1D-C0D7-77AD6D4F18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20A50D-2F59-35F9-277A-E01D6D7D3E60}"/>
              </a:ext>
            </a:extLst>
          </p:cNvPr>
          <p:cNvSpPr>
            <a:spLocks noGrp="1"/>
          </p:cNvSpPr>
          <p:nvPr>
            <p:ph type="dt" sz="half" idx="10"/>
          </p:nvPr>
        </p:nvSpPr>
        <p:spPr/>
        <p:txBody>
          <a:bodyPr/>
          <a:lstStyle/>
          <a:p>
            <a:fld id="{E2B8A152-0A24-4933-BBDA-A181B9034262}" type="datetimeFigureOut">
              <a:rPr lang="en-IN" smtClean="0"/>
              <a:t>17-02-2024</a:t>
            </a:fld>
            <a:endParaRPr lang="en-IN"/>
          </a:p>
        </p:txBody>
      </p:sp>
      <p:sp>
        <p:nvSpPr>
          <p:cNvPr id="5" name="Footer Placeholder 4">
            <a:extLst>
              <a:ext uri="{FF2B5EF4-FFF2-40B4-BE49-F238E27FC236}">
                <a16:creationId xmlns:a16="http://schemas.microsoft.com/office/drawing/2014/main" id="{3F6D580E-AD88-6570-5C99-EA36D2B190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8E6183-7C96-468C-5936-DBB2C731A7DA}"/>
              </a:ext>
            </a:extLst>
          </p:cNvPr>
          <p:cNvSpPr>
            <a:spLocks noGrp="1"/>
          </p:cNvSpPr>
          <p:nvPr>
            <p:ph type="sldNum" sz="quarter" idx="12"/>
          </p:nvPr>
        </p:nvSpPr>
        <p:spPr/>
        <p:txBody>
          <a:bodyPr/>
          <a:lstStyle/>
          <a:p>
            <a:fld id="{B7C18513-645D-43A5-99AE-658F7C2EA600}" type="slidenum">
              <a:rPr lang="en-IN" smtClean="0"/>
              <a:t>‹#›</a:t>
            </a:fld>
            <a:endParaRPr lang="en-IN"/>
          </a:p>
        </p:txBody>
      </p:sp>
    </p:spTree>
    <p:extLst>
      <p:ext uri="{BB962C8B-B14F-4D97-AF65-F5344CB8AC3E}">
        <p14:creationId xmlns:p14="http://schemas.microsoft.com/office/powerpoint/2010/main" val="2216574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E230E-94EB-C0D5-E75E-629FB8ABDD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6F07DEA-4570-629D-F851-F713BC2717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5B43B8-DEDE-5A8C-D061-C777D5053EFB}"/>
              </a:ext>
            </a:extLst>
          </p:cNvPr>
          <p:cNvSpPr>
            <a:spLocks noGrp="1"/>
          </p:cNvSpPr>
          <p:nvPr>
            <p:ph type="dt" sz="half" idx="10"/>
          </p:nvPr>
        </p:nvSpPr>
        <p:spPr/>
        <p:txBody>
          <a:bodyPr/>
          <a:lstStyle/>
          <a:p>
            <a:fld id="{E2B8A152-0A24-4933-BBDA-A181B9034262}" type="datetimeFigureOut">
              <a:rPr lang="en-IN" smtClean="0"/>
              <a:t>17-02-2024</a:t>
            </a:fld>
            <a:endParaRPr lang="en-IN"/>
          </a:p>
        </p:txBody>
      </p:sp>
      <p:sp>
        <p:nvSpPr>
          <p:cNvPr id="5" name="Footer Placeholder 4">
            <a:extLst>
              <a:ext uri="{FF2B5EF4-FFF2-40B4-BE49-F238E27FC236}">
                <a16:creationId xmlns:a16="http://schemas.microsoft.com/office/drawing/2014/main" id="{08E4DD00-A811-1A12-8B03-CAA0F3DCD3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3471C7-8AA8-A3CC-7798-0DEC73DB7297}"/>
              </a:ext>
            </a:extLst>
          </p:cNvPr>
          <p:cNvSpPr>
            <a:spLocks noGrp="1"/>
          </p:cNvSpPr>
          <p:nvPr>
            <p:ph type="sldNum" sz="quarter" idx="12"/>
          </p:nvPr>
        </p:nvSpPr>
        <p:spPr/>
        <p:txBody>
          <a:bodyPr/>
          <a:lstStyle/>
          <a:p>
            <a:fld id="{B7C18513-645D-43A5-99AE-658F7C2EA600}" type="slidenum">
              <a:rPr lang="en-IN" smtClean="0"/>
              <a:t>‹#›</a:t>
            </a:fld>
            <a:endParaRPr lang="en-IN"/>
          </a:p>
        </p:txBody>
      </p:sp>
    </p:spTree>
    <p:extLst>
      <p:ext uri="{BB962C8B-B14F-4D97-AF65-F5344CB8AC3E}">
        <p14:creationId xmlns:p14="http://schemas.microsoft.com/office/powerpoint/2010/main" val="305510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CA424-469A-634C-0F01-5CF23AAA24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BD75850-3DEA-3948-40BF-F1A30BCCB55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70C227-E380-D5C3-D60C-1D384E9C9626}"/>
              </a:ext>
            </a:extLst>
          </p:cNvPr>
          <p:cNvSpPr>
            <a:spLocks noGrp="1"/>
          </p:cNvSpPr>
          <p:nvPr>
            <p:ph type="dt" sz="half" idx="10"/>
          </p:nvPr>
        </p:nvSpPr>
        <p:spPr/>
        <p:txBody>
          <a:bodyPr/>
          <a:lstStyle/>
          <a:p>
            <a:fld id="{E2B8A152-0A24-4933-BBDA-A181B9034262}" type="datetimeFigureOut">
              <a:rPr lang="en-IN" smtClean="0"/>
              <a:t>17-02-2024</a:t>
            </a:fld>
            <a:endParaRPr lang="en-IN"/>
          </a:p>
        </p:txBody>
      </p:sp>
      <p:sp>
        <p:nvSpPr>
          <p:cNvPr id="5" name="Footer Placeholder 4">
            <a:extLst>
              <a:ext uri="{FF2B5EF4-FFF2-40B4-BE49-F238E27FC236}">
                <a16:creationId xmlns:a16="http://schemas.microsoft.com/office/drawing/2014/main" id="{182FD96D-EF73-92C2-CAB1-343AFE1D6F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202A1F-C3B7-7701-7258-7AA30E8800C5}"/>
              </a:ext>
            </a:extLst>
          </p:cNvPr>
          <p:cNvSpPr>
            <a:spLocks noGrp="1"/>
          </p:cNvSpPr>
          <p:nvPr>
            <p:ph type="sldNum" sz="quarter" idx="12"/>
          </p:nvPr>
        </p:nvSpPr>
        <p:spPr/>
        <p:txBody>
          <a:bodyPr/>
          <a:lstStyle/>
          <a:p>
            <a:fld id="{B7C18513-645D-43A5-99AE-658F7C2EA600}" type="slidenum">
              <a:rPr lang="en-IN" smtClean="0"/>
              <a:t>‹#›</a:t>
            </a:fld>
            <a:endParaRPr lang="en-IN"/>
          </a:p>
        </p:txBody>
      </p:sp>
    </p:spTree>
    <p:extLst>
      <p:ext uri="{BB962C8B-B14F-4D97-AF65-F5344CB8AC3E}">
        <p14:creationId xmlns:p14="http://schemas.microsoft.com/office/powerpoint/2010/main" val="3514104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4599F-F14C-8617-79BA-E72430ADC31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56979D-3F85-BE2C-DAEB-B7B7020FC5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196B398-ED18-4A82-5F02-873CEA2D6C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A6FECC2-365C-22F7-605B-D1A99D84E522}"/>
              </a:ext>
            </a:extLst>
          </p:cNvPr>
          <p:cNvSpPr>
            <a:spLocks noGrp="1"/>
          </p:cNvSpPr>
          <p:nvPr>
            <p:ph type="dt" sz="half" idx="10"/>
          </p:nvPr>
        </p:nvSpPr>
        <p:spPr/>
        <p:txBody>
          <a:bodyPr/>
          <a:lstStyle/>
          <a:p>
            <a:fld id="{E2B8A152-0A24-4933-BBDA-A181B9034262}" type="datetimeFigureOut">
              <a:rPr lang="en-IN" smtClean="0"/>
              <a:t>17-02-2024</a:t>
            </a:fld>
            <a:endParaRPr lang="en-IN"/>
          </a:p>
        </p:txBody>
      </p:sp>
      <p:sp>
        <p:nvSpPr>
          <p:cNvPr id="6" name="Footer Placeholder 5">
            <a:extLst>
              <a:ext uri="{FF2B5EF4-FFF2-40B4-BE49-F238E27FC236}">
                <a16:creationId xmlns:a16="http://schemas.microsoft.com/office/drawing/2014/main" id="{41DE183D-BE5D-0BF3-C2FC-AC722488CD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D3A5C5-A073-0F39-1170-03C18DC910CA}"/>
              </a:ext>
            </a:extLst>
          </p:cNvPr>
          <p:cNvSpPr>
            <a:spLocks noGrp="1"/>
          </p:cNvSpPr>
          <p:nvPr>
            <p:ph type="sldNum" sz="quarter" idx="12"/>
          </p:nvPr>
        </p:nvSpPr>
        <p:spPr/>
        <p:txBody>
          <a:bodyPr/>
          <a:lstStyle/>
          <a:p>
            <a:fld id="{B7C18513-645D-43A5-99AE-658F7C2EA600}" type="slidenum">
              <a:rPr lang="en-IN" smtClean="0"/>
              <a:t>‹#›</a:t>
            </a:fld>
            <a:endParaRPr lang="en-IN"/>
          </a:p>
        </p:txBody>
      </p:sp>
    </p:spTree>
    <p:extLst>
      <p:ext uri="{BB962C8B-B14F-4D97-AF65-F5344CB8AC3E}">
        <p14:creationId xmlns:p14="http://schemas.microsoft.com/office/powerpoint/2010/main" val="1981576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81174-78FD-75B7-930C-5DBB8C8D6CD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6032CF5-6F6F-6C8A-F5C7-CBA2269609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CF430B-5ED0-648A-A3A4-89C34FE92F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5A1B839-EE4A-33BD-A732-1401935F3F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1ECD86-32CF-74EF-F2E9-A42DFEA7B7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C048AC5-641E-BBE7-6F5B-CB4AC30AD176}"/>
              </a:ext>
            </a:extLst>
          </p:cNvPr>
          <p:cNvSpPr>
            <a:spLocks noGrp="1"/>
          </p:cNvSpPr>
          <p:nvPr>
            <p:ph type="dt" sz="half" idx="10"/>
          </p:nvPr>
        </p:nvSpPr>
        <p:spPr/>
        <p:txBody>
          <a:bodyPr/>
          <a:lstStyle/>
          <a:p>
            <a:fld id="{E2B8A152-0A24-4933-BBDA-A181B9034262}" type="datetimeFigureOut">
              <a:rPr lang="en-IN" smtClean="0"/>
              <a:t>17-02-2024</a:t>
            </a:fld>
            <a:endParaRPr lang="en-IN"/>
          </a:p>
        </p:txBody>
      </p:sp>
      <p:sp>
        <p:nvSpPr>
          <p:cNvPr id="8" name="Footer Placeholder 7">
            <a:extLst>
              <a:ext uri="{FF2B5EF4-FFF2-40B4-BE49-F238E27FC236}">
                <a16:creationId xmlns:a16="http://schemas.microsoft.com/office/drawing/2014/main" id="{08D2D062-AA4A-AEEA-1511-69D1F33A9F8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414AF84-E9BC-96C7-8ECC-E95DF3BF0208}"/>
              </a:ext>
            </a:extLst>
          </p:cNvPr>
          <p:cNvSpPr>
            <a:spLocks noGrp="1"/>
          </p:cNvSpPr>
          <p:nvPr>
            <p:ph type="sldNum" sz="quarter" idx="12"/>
          </p:nvPr>
        </p:nvSpPr>
        <p:spPr/>
        <p:txBody>
          <a:bodyPr/>
          <a:lstStyle/>
          <a:p>
            <a:fld id="{B7C18513-645D-43A5-99AE-658F7C2EA600}" type="slidenum">
              <a:rPr lang="en-IN" smtClean="0"/>
              <a:t>‹#›</a:t>
            </a:fld>
            <a:endParaRPr lang="en-IN"/>
          </a:p>
        </p:txBody>
      </p:sp>
    </p:spTree>
    <p:extLst>
      <p:ext uri="{BB962C8B-B14F-4D97-AF65-F5344CB8AC3E}">
        <p14:creationId xmlns:p14="http://schemas.microsoft.com/office/powerpoint/2010/main" val="1148446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41F6D-82F9-41E9-4982-C185554AA1E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6CF7E56-39A5-F80A-5AD4-3329D74A0118}"/>
              </a:ext>
            </a:extLst>
          </p:cNvPr>
          <p:cNvSpPr>
            <a:spLocks noGrp="1"/>
          </p:cNvSpPr>
          <p:nvPr>
            <p:ph type="dt" sz="half" idx="10"/>
          </p:nvPr>
        </p:nvSpPr>
        <p:spPr/>
        <p:txBody>
          <a:bodyPr/>
          <a:lstStyle/>
          <a:p>
            <a:fld id="{E2B8A152-0A24-4933-BBDA-A181B9034262}" type="datetimeFigureOut">
              <a:rPr lang="en-IN" smtClean="0"/>
              <a:t>17-02-2024</a:t>
            </a:fld>
            <a:endParaRPr lang="en-IN"/>
          </a:p>
        </p:txBody>
      </p:sp>
      <p:sp>
        <p:nvSpPr>
          <p:cNvPr id="4" name="Footer Placeholder 3">
            <a:extLst>
              <a:ext uri="{FF2B5EF4-FFF2-40B4-BE49-F238E27FC236}">
                <a16:creationId xmlns:a16="http://schemas.microsoft.com/office/drawing/2014/main" id="{6732F538-4691-E72D-61DD-10C077E0E16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F721E93-0F58-04A8-3ECF-4316D1AF8344}"/>
              </a:ext>
            </a:extLst>
          </p:cNvPr>
          <p:cNvSpPr>
            <a:spLocks noGrp="1"/>
          </p:cNvSpPr>
          <p:nvPr>
            <p:ph type="sldNum" sz="quarter" idx="12"/>
          </p:nvPr>
        </p:nvSpPr>
        <p:spPr/>
        <p:txBody>
          <a:bodyPr/>
          <a:lstStyle/>
          <a:p>
            <a:fld id="{B7C18513-645D-43A5-99AE-658F7C2EA600}" type="slidenum">
              <a:rPr lang="en-IN" smtClean="0"/>
              <a:t>‹#›</a:t>
            </a:fld>
            <a:endParaRPr lang="en-IN"/>
          </a:p>
        </p:txBody>
      </p:sp>
    </p:spTree>
    <p:extLst>
      <p:ext uri="{BB962C8B-B14F-4D97-AF65-F5344CB8AC3E}">
        <p14:creationId xmlns:p14="http://schemas.microsoft.com/office/powerpoint/2010/main" val="3112379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36C848-E798-62D2-9382-06684ACB51E3}"/>
              </a:ext>
            </a:extLst>
          </p:cNvPr>
          <p:cNvSpPr>
            <a:spLocks noGrp="1"/>
          </p:cNvSpPr>
          <p:nvPr>
            <p:ph type="dt" sz="half" idx="10"/>
          </p:nvPr>
        </p:nvSpPr>
        <p:spPr/>
        <p:txBody>
          <a:bodyPr/>
          <a:lstStyle/>
          <a:p>
            <a:fld id="{E2B8A152-0A24-4933-BBDA-A181B9034262}" type="datetimeFigureOut">
              <a:rPr lang="en-IN" smtClean="0"/>
              <a:t>17-02-2024</a:t>
            </a:fld>
            <a:endParaRPr lang="en-IN"/>
          </a:p>
        </p:txBody>
      </p:sp>
      <p:sp>
        <p:nvSpPr>
          <p:cNvPr id="3" name="Footer Placeholder 2">
            <a:extLst>
              <a:ext uri="{FF2B5EF4-FFF2-40B4-BE49-F238E27FC236}">
                <a16:creationId xmlns:a16="http://schemas.microsoft.com/office/drawing/2014/main" id="{DE670573-1891-497C-725A-F82B5B24163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6D472FC-1ACC-BF23-AD1B-34392A21E461}"/>
              </a:ext>
            </a:extLst>
          </p:cNvPr>
          <p:cNvSpPr>
            <a:spLocks noGrp="1"/>
          </p:cNvSpPr>
          <p:nvPr>
            <p:ph type="sldNum" sz="quarter" idx="12"/>
          </p:nvPr>
        </p:nvSpPr>
        <p:spPr/>
        <p:txBody>
          <a:bodyPr/>
          <a:lstStyle/>
          <a:p>
            <a:fld id="{B7C18513-645D-43A5-99AE-658F7C2EA600}" type="slidenum">
              <a:rPr lang="en-IN" smtClean="0"/>
              <a:t>‹#›</a:t>
            </a:fld>
            <a:endParaRPr lang="en-IN"/>
          </a:p>
        </p:txBody>
      </p:sp>
    </p:spTree>
    <p:extLst>
      <p:ext uri="{BB962C8B-B14F-4D97-AF65-F5344CB8AC3E}">
        <p14:creationId xmlns:p14="http://schemas.microsoft.com/office/powerpoint/2010/main" val="1985547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8F574-D76E-8699-3E9D-01A6E90F45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88E4ACA-A71D-A4C2-C2D3-DB6229F577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5ECD0D1-4425-F901-268E-897F411C4D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76B69F-6B9A-D16A-2CBD-365C9A5E7112}"/>
              </a:ext>
            </a:extLst>
          </p:cNvPr>
          <p:cNvSpPr>
            <a:spLocks noGrp="1"/>
          </p:cNvSpPr>
          <p:nvPr>
            <p:ph type="dt" sz="half" idx="10"/>
          </p:nvPr>
        </p:nvSpPr>
        <p:spPr/>
        <p:txBody>
          <a:bodyPr/>
          <a:lstStyle/>
          <a:p>
            <a:fld id="{E2B8A152-0A24-4933-BBDA-A181B9034262}" type="datetimeFigureOut">
              <a:rPr lang="en-IN" smtClean="0"/>
              <a:t>17-02-2024</a:t>
            </a:fld>
            <a:endParaRPr lang="en-IN"/>
          </a:p>
        </p:txBody>
      </p:sp>
      <p:sp>
        <p:nvSpPr>
          <p:cNvPr id="6" name="Footer Placeholder 5">
            <a:extLst>
              <a:ext uri="{FF2B5EF4-FFF2-40B4-BE49-F238E27FC236}">
                <a16:creationId xmlns:a16="http://schemas.microsoft.com/office/drawing/2014/main" id="{2312806D-3E02-8715-8602-9868862C6E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583C41-CEB3-F4CA-275D-A78B980EBAD7}"/>
              </a:ext>
            </a:extLst>
          </p:cNvPr>
          <p:cNvSpPr>
            <a:spLocks noGrp="1"/>
          </p:cNvSpPr>
          <p:nvPr>
            <p:ph type="sldNum" sz="quarter" idx="12"/>
          </p:nvPr>
        </p:nvSpPr>
        <p:spPr/>
        <p:txBody>
          <a:bodyPr/>
          <a:lstStyle/>
          <a:p>
            <a:fld id="{B7C18513-645D-43A5-99AE-658F7C2EA600}" type="slidenum">
              <a:rPr lang="en-IN" smtClean="0"/>
              <a:t>‹#›</a:t>
            </a:fld>
            <a:endParaRPr lang="en-IN"/>
          </a:p>
        </p:txBody>
      </p:sp>
    </p:spTree>
    <p:extLst>
      <p:ext uri="{BB962C8B-B14F-4D97-AF65-F5344CB8AC3E}">
        <p14:creationId xmlns:p14="http://schemas.microsoft.com/office/powerpoint/2010/main" val="1641948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D4C3F-C0C5-BF2A-E99C-74C5A37E66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DF960A2-2579-BFA4-6092-9C82521023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894E477-6FF1-26E6-E5F7-57C51B378B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2CE71C-366E-FB2B-922F-E248CB4C457D}"/>
              </a:ext>
            </a:extLst>
          </p:cNvPr>
          <p:cNvSpPr>
            <a:spLocks noGrp="1"/>
          </p:cNvSpPr>
          <p:nvPr>
            <p:ph type="dt" sz="half" idx="10"/>
          </p:nvPr>
        </p:nvSpPr>
        <p:spPr/>
        <p:txBody>
          <a:bodyPr/>
          <a:lstStyle/>
          <a:p>
            <a:fld id="{E2B8A152-0A24-4933-BBDA-A181B9034262}" type="datetimeFigureOut">
              <a:rPr lang="en-IN" smtClean="0"/>
              <a:t>17-02-2024</a:t>
            </a:fld>
            <a:endParaRPr lang="en-IN"/>
          </a:p>
        </p:txBody>
      </p:sp>
      <p:sp>
        <p:nvSpPr>
          <p:cNvPr id="6" name="Footer Placeholder 5">
            <a:extLst>
              <a:ext uri="{FF2B5EF4-FFF2-40B4-BE49-F238E27FC236}">
                <a16:creationId xmlns:a16="http://schemas.microsoft.com/office/drawing/2014/main" id="{CE17096A-409E-A12E-E98E-1F428118F7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B056684-82CF-06D5-ADEB-3B3399E4EADD}"/>
              </a:ext>
            </a:extLst>
          </p:cNvPr>
          <p:cNvSpPr>
            <a:spLocks noGrp="1"/>
          </p:cNvSpPr>
          <p:nvPr>
            <p:ph type="sldNum" sz="quarter" idx="12"/>
          </p:nvPr>
        </p:nvSpPr>
        <p:spPr/>
        <p:txBody>
          <a:bodyPr/>
          <a:lstStyle/>
          <a:p>
            <a:fld id="{B7C18513-645D-43A5-99AE-658F7C2EA600}" type="slidenum">
              <a:rPr lang="en-IN" smtClean="0"/>
              <a:t>‹#›</a:t>
            </a:fld>
            <a:endParaRPr lang="en-IN"/>
          </a:p>
        </p:txBody>
      </p:sp>
    </p:spTree>
    <p:extLst>
      <p:ext uri="{BB962C8B-B14F-4D97-AF65-F5344CB8AC3E}">
        <p14:creationId xmlns:p14="http://schemas.microsoft.com/office/powerpoint/2010/main" val="3378497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D20753-5143-DD89-E496-1CE135C341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644CA2F-B714-6A4E-BFC5-309CF592F3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FDCDA2-4EAC-8DAA-684E-4013D98852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2B8A152-0A24-4933-BBDA-A181B9034262}" type="datetimeFigureOut">
              <a:rPr lang="en-IN" smtClean="0"/>
              <a:t>17-02-2024</a:t>
            </a:fld>
            <a:endParaRPr lang="en-IN"/>
          </a:p>
        </p:txBody>
      </p:sp>
      <p:sp>
        <p:nvSpPr>
          <p:cNvPr id="5" name="Footer Placeholder 4">
            <a:extLst>
              <a:ext uri="{FF2B5EF4-FFF2-40B4-BE49-F238E27FC236}">
                <a16:creationId xmlns:a16="http://schemas.microsoft.com/office/drawing/2014/main" id="{85121611-AEEF-4318-7DD1-01BF1AD6CE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92D98670-B88B-49AC-6CCB-2B418F3A7F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7C18513-645D-43A5-99AE-658F7C2EA600}" type="slidenum">
              <a:rPr lang="en-IN" smtClean="0"/>
              <a:t>‹#›</a:t>
            </a:fld>
            <a:endParaRPr lang="en-IN"/>
          </a:p>
        </p:txBody>
      </p:sp>
    </p:spTree>
    <p:extLst>
      <p:ext uri="{BB962C8B-B14F-4D97-AF65-F5344CB8AC3E}">
        <p14:creationId xmlns:p14="http://schemas.microsoft.com/office/powerpoint/2010/main" val="34580375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Connector 3">
            <a:extLst>
              <a:ext uri="{FF2B5EF4-FFF2-40B4-BE49-F238E27FC236}">
                <a16:creationId xmlns:a16="http://schemas.microsoft.com/office/drawing/2014/main" id="{07D9700D-44C0-768C-1026-B672A85862F1}"/>
              </a:ext>
            </a:extLst>
          </p:cNvPr>
          <p:cNvSpPr/>
          <p:nvPr/>
        </p:nvSpPr>
        <p:spPr>
          <a:xfrm>
            <a:off x="5148942" y="3074963"/>
            <a:ext cx="1384663" cy="1561012"/>
          </a:xfrm>
          <a:prstGeom prst="flowChartConnector">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BA4E7B64-6144-400D-A425-A8C04CDBBEC2}"/>
              </a:ext>
            </a:extLst>
          </p:cNvPr>
          <p:cNvSpPr txBox="1"/>
          <p:nvPr/>
        </p:nvSpPr>
        <p:spPr>
          <a:xfrm>
            <a:off x="2390503" y="93970"/>
            <a:ext cx="6766560" cy="1200329"/>
          </a:xfrm>
          <a:prstGeom prst="rect">
            <a:avLst/>
          </a:prstGeom>
          <a:noFill/>
        </p:spPr>
        <p:txBody>
          <a:bodyPr wrap="square" rtlCol="0">
            <a:spAutoFit/>
          </a:bodyPr>
          <a:lstStyle/>
          <a:p>
            <a:r>
              <a:rPr lang="en-US" sz="3600" dirty="0"/>
              <a:t>		        Healthify</a:t>
            </a:r>
          </a:p>
          <a:p>
            <a:r>
              <a:rPr lang="en-US" sz="3600" dirty="0"/>
              <a:t>		 Context Diagram</a:t>
            </a:r>
            <a:endParaRPr lang="en-IN" sz="3600" dirty="0"/>
          </a:p>
        </p:txBody>
      </p:sp>
      <p:sp>
        <p:nvSpPr>
          <p:cNvPr id="6" name="TextBox 5">
            <a:extLst>
              <a:ext uri="{FF2B5EF4-FFF2-40B4-BE49-F238E27FC236}">
                <a16:creationId xmlns:a16="http://schemas.microsoft.com/office/drawing/2014/main" id="{475FE05A-49F4-6EFD-C516-19C753E75DB9}"/>
              </a:ext>
            </a:extLst>
          </p:cNvPr>
          <p:cNvSpPr txBox="1"/>
          <p:nvPr/>
        </p:nvSpPr>
        <p:spPr>
          <a:xfrm>
            <a:off x="5299165" y="3663399"/>
            <a:ext cx="1384663" cy="369332"/>
          </a:xfrm>
          <a:prstGeom prst="rect">
            <a:avLst/>
          </a:prstGeom>
          <a:noFill/>
        </p:spPr>
        <p:txBody>
          <a:bodyPr wrap="square" rtlCol="0">
            <a:spAutoFit/>
          </a:bodyPr>
          <a:lstStyle/>
          <a:p>
            <a:r>
              <a:rPr lang="en-US" dirty="0"/>
              <a:t>Healthify</a:t>
            </a:r>
            <a:endParaRPr lang="en-IN" dirty="0"/>
          </a:p>
        </p:txBody>
      </p:sp>
      <p:pic>
        <p:nvPicPr>
          <p:cNvPr id="7" name="Picture 6">
            <a:extLst>
              <a:ext uri="{FF2B5EF4-FFF2-40B4-BE49-F238E27FC236}">
                <a16:creationId xmlns:a16="http://schemas.microsoft.com/office/drawing/2014/main" id="{17C9DE52-DFB8-6D0F-593F-269948DE2916}"/>
              </a:ext>
            </a:extLst>
          </p:cNvPr>
          <p:cNvPicPr>
            <a:picLocks noChangeAspect="1"/>
          </p:cNvPicPr>
          <p:nvPr/>
        </p:nvPicPr>
        <p:blipFill>
          <a:blip r:embed="rId3"/>
          <a:stretch>
            <a:fillRect/>
          </a:stretch>
        </p:blipFill>
        <p:spPr>
          <a:xfrm>
            <a:off x="1675379" y="1334474"/>
            <a:ext cx="819150" cy="1236617"/>
          </a:xfrm>
          <a:prstGeom prst="rect">
            <a:avLst/>
          </a:prstGeom>
        </p:spPr>
      </p:pic>
      <p:pic>
        <p:nvPicPr>
          <p:cNvPr id="8" name="Picture 7">
            <a:extLst>
              <a:ext uri="{FF2B5EF4-FFF2-40B4-BE49-F238E27FC236}">
                <a16:creationId xmlns:a16="http://schemas.microsoft.com/office/drawing/2014/main" id="{713204B4-FF14-1683-C2C4-23A1EC456BEB}"/>
              </a:ext>
            </a:extLst>
          </p:cNvPr>
          <p:cNvPicPr>
            <a:picLocks noChangeAspect="1"/>
          </p:cNvPicPr>
          <p:nvPr/>
        </p:nvPicPr>
        <p:blipFill>
          <a:blip r:embed="rId3"/>
          <a:stretch>
            <a:fillRect/>
          </a:stretch>
        </p:blipFill>
        <p:spPr>
          <a:xfrm>
            <a:off x="897878" y="3388378"/>
            <a:ext cx="819150" cy="1236617"/>
          </a:xfrm>
          <a:prstGeom prst="rect">
            <a:avLst/>
          </a:prstGeom>
        </p:spPr>
      </p:pic>
      <p:pic>
        <p:nvPicPr>
          <p:cNvPr id="9" name="Picture 8">
            <a:extLst>
              <a:ext uri="{FF2B5EF4-FFF2-40B4-BE49-F238E27FC236}">
                <a16:creationId xmlns:a16="http://schemas.microsoft.com/office/drawing/2014/main" id="{6F87D0BF-4B72-4A4E-8152-4CC94167CB92}"/>
              </a:ext>
            </a:extLst>
          </p:cNvPr>
          <p:cNvPicPr>
            <a:picLocks noChangeAspect="1"/>
          </p:cNvPicPr>
          <p:nvPr/>
        </p:nvPicPr>
        <p:blipFill>
          <a:blip r:embed="rId3"/>
          <a:stretch>
            <a:fillRect/>
          </a:stretch>
        </p:blipFill>
        <p:spPr>
          <a:xfrm>
            <a:off x="1668984" y="5440936"/>
            <a:ext cx="819150" cy="1236617"/>
          </a:xfrm>
          <a:prstGeom prst="rect">
            <a:avLst/>
          </a:prstGeom>
        </p:spPr>
      </p:pic>
      <p:sp>
        <p:nvSpPr>
          <p:cNvPr id="11" name="Rectangle: Rounded Corners 10">
            <a:extLst>
              <a:ext uri="{FF2B5EF4-FFF2-40B4-BE49-F238E27FC236}">
                <a16:creationId xmlns:a16="http://schemas.microsoft.com/office/drawing/2014/main" id="{0C8B13E7-26EE-4614-BC8A-9F8436A469FA}"/>
              </a:ext>
            </a:extLst>
          </p:cNvPr>
          <p:cNvSpPr/>
          <p:nvPr/>
        </p:nvSpPr>
        <p:spPr>
          <a:xfrm>
            <a:off x="8388601" y="1223184"/>
            <a:ext cx="1685108" cy="85188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Banking System</a:t>
            </a:r>
            <a:r>
              <a:rPr lang="en-US" dirty="0"/>
              <a:t> </a:t>
            </a:r>
            <a:endParaRPr lang="en-IN" dirty="0"/>
          </a:p>
        </p:txBody>
      </p:sp>
      <p:sp>
        <p:nvSpPr>
          <p:cNvPr id="12" name="Rectangle: Rounded Corners 11">
            <a:extLst>
              <a:ext uri="{FF2B5EF4-FFF2-40B4-BE49-F238E27FC236}">
                <a16:creationId xmlns:a16="http://schemas.microsoft.com/office/drawing/2014/main" id="{E6BB95E0-5577-D3AE-64E7-58A57237CC0C}"/>
              </a:ext>
            </a:extLst>
          </p:cNvPr>
          <p:cNvSpPr/>
          <p:nvPr/>
        </p:nvSpPr>
        <p:spPr>
          <a:xfrm>
            <a:off x="9157063" y="2713222"/>
            <a:ext cx="1685108" cy="852938"/>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Pharmacies</a:t>
            </a:r>
            <a:endParaRPr lang="en-IN" dirty="0">
              <a:solidFill>
                <a:schemeClr val="tx1"/>
              </a:solidFill>
            </a:endParaRPr>
          </a:p>
        </p:txBody>
      </p:sp>
      <p:sp>
        <p:nvSpPr>
          <p:cNvPr id="14" name="Rectangle: Rounded Corners 13">
            <a:extLst>
              <a:ext uri="{FF2B5EF4-FFF2-40B4-BE49-F238E27FC236}">
                <a16:creationId xmlns:a16="http://schemas.microsoft.com/office/drawing/2014/main" id="{8843C60B-3D7B-48B4-89EF-C4922D5A6037}"/>
              </a:ext>
            </a:extLst>
          </p:cNvPr>
          <p:cNvSpPr/>
          <p:nvPr/>
        </p:nvSpPr>
        <p:spPr>
          <a:xfrm>
            <a:off x="9157063" y="4523576"/>
            <a:ext cx="1685108" cy="852938"/>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Insurance Providers</a:t>
            </a:r>
            <a:endParaRPr lang="en-IN" dirty="0">
              <a:solidFill>
                <a:schemeClr val="tx1"/>
              </a:solidFill>
            </a:endParaRPr>
          </a:p>
        </p:txBody>
      </p:sp>
      <p:cxnSp>
        <p:nvCxnSpPr>
          <p:cNvPr id="26" name="Straight Arrow Connector 25">
            <a:extLst>
              <a:ext uri="{FF2B5EF4-FFF2-40B4-BE49-F238E27FC236}">
                <a16:creationId xmlns:a16="http://schemas.microsoft.com/office/drawing/2014/main" id="{8A861FC8-5A34-8215-E4EE-25AC56C8CFE0}"/>
              </a:ext>
            </a:extLst>
          </p:cNvPr>
          <p:cNvCxnSpPr>
            <a:cxnSpLocks/>
          </p:cNvCxnSpPr>
          <p:nvPr/>
        </p:nvCxnSpPr>
        <p:spPr>
          <a:xfrm flipV="1">
            <a:off x="6594122" y="3084678"/>
            <a:ext cx="2420133" cy="478785"/>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789B2047-2DE7-1EF5-7370-6EF9D5464844}"/>
              </a:ext>
            </a:extLst>
          </p:cNvPr>
          <p:cNvCxnSpPr>
            <a:cxnSpLocks/>
          </p:cNvCxnSpPr>
          <p:nvPr/>
        </p:nvCxnSpPr>
        <p:spPr>
          <a:xfrm>
            <a:off x="6108349" y="4797873"/>
            <a:ext cx="2166088" cy="1145945"/>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3D31553F-153E-1178-0058-F1819B8C8A2D}"/>
              </a:ext>
            </a:extLst>
          </p:cNvPr>
          <p:cNvCxnSpPr>
            <a:cxnSpLocks/>
          </p:cNvCxnSpPr>
          <p:nvPr/>
        </p:nvCxnSpPr>
        <p:spPr>
          <a:xfrm flipH="1" flipV="1">
            <a:off x="6533605" y="4350762"/>
            <a:ext cx="2480650" cy="486054"/>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42380F09-C6AF-F192-DDD1-8B9DEEB00BC4}"/>
              </a:ext>
            </a:extLst>
          </p:cNvPr>
          <p:cNvCxnSpPr>
            <a:cxnSpLocks/>
          </p:cNvCxnSpPr>
          <p:nvPr/>
        </p:nvCxnSpPr>
        <p:spPr>
          <a:xfrm flipV="1">
            <a:off x="6302004" y="1656750"/>
            <a:ext cx="1972433" cy="1384112"/>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78DABB41-76F3-B563-7C3A-83FF15B3C37C}"/>
              </a:ext>
            </a:extLst>
          </p:cNvPr>
          <p:cNvSpPr txBox="1"/>
          <p:nvPr/>
        </p:nvSpPr>
        <p:spPr>
          <a:xfrm>
            <a:off x="1077843" y="2413114"/>
            <a:ext cx="1323259" cy="646331"/>
          </a:xfrm>
          <a:prstGeom prst="rect">
            <a:avLst/>
          </a:prstGeom>
          <a:noFill/>
        </p:spPr>
        <p:txBody>
          <a:bodyPr wrap="square" rtlCol="0">
            <a:spAutoFit/>
          </a:bodyPr>
          <a:lstStyle/>
          <a:p>
            <a:r>
              <a:rPr lang="en-US" dirty="0"/>
              <a:t>Healthcare Providers    </a:t>
            </a:r>
          </a:p>
        </p:txBody>
      </p:sp>
      <p:sp>
        <p:nvSpPr>
          <p:cNvPr id="3" name="TextBox 2">
            <a:extLst>
              <a:ext uri="{FF2B5EF4-FFF2-40B4-BE49-F238E27FC236}">
                <a16:creationId xmlns:a16="http://schemas.microsoft.com/office/drawing/2014/main" id="{3809F265-BC3A-4ED2-F4B4-2FA2C81A0F23}"/>
              </a:ext>
            </a:extLst>
          </p:cNvPr>
          <p:cNvSpPr txBox="1"/>
          <p:nvPr/>
        </p:nvSpPr>
        <p:spPr>
          <a:xfrm>
            <a:off x="208530" y="4551773"/>
            <a:ext cx="1876424" cy="646331"/>
          </a:xfrm>
          <a:prstGeom prst="rect">
            <a:avLst/>
          </a:prstGeom>
          <a:noFill/>
        </p:spPr>
        <p:txBody>
          <a:bodyPr wrap="square" rtlCol="0">
            <a:spAutoFit/>
          </a:bodyPr>
          <a:lstStyle/>
          <a:p>
            <a:r>
              <a:rPr lang="en-US" dirty="0"/>
              <a:t>Registered User</a:t>
            </a:r>
          </a:p>
          <a:p>
            <a:r>
              <a:rPr lang="en-IN" dirty="0"/>
              <a:t>       (Patient)</a:t>
            </a:r>
          </a:p>
        </p:txBody>
      </p:sp>
      <p:sp>
        <p:nvSpPr>
          <p:cNvPr id="15" name="TextBox 14">
            <a:extLst>
              <a:ext uri="{FF2B5EF4-FFF2-40B4-BE49-F238E27FC236}">
                <a16:creationId xmlns:a16="http://schemas.microsoft.com/office/drawing/2014/main" id="{716F687A-6CB8-B227-50DC-2DD4622E77F6}"/>
              </a:ext>
            </a:extLst>
          </p:cNvPr>
          <p:cNvSpPr txBox="1"/>
          <p:nvPr/>
        </p:nvSpPr>
        <p:spPr>
          <a:xfrm>
            <a:off x="580618" y="6096024"/>
            <a:ext cx="1373776" cy="646331"/>
          </a:xfrm>
          <a:prstGeom prst="rect">
            <a:avLst/>
          </a:prstGeom>
          <a:noFill/>
        </p:spPr>
        <p:txBody>
          <a:bodyPr wrap="square" rtlCol="0">
            <a:spAutoFit/>
          </a:bodyPr>
          <a:lstStyle/>
          <a:p>
            <a:r>
              <a:rPr lang="en-US" dirty="0"/>
              <a:t>Guest User</a:t>
            </a:r>
          </a:p>
          <a:p>
            <a:endParaRPr lang="en-IN" dirty="0"/>
          </a:p>
        </p:txBody>
      </p:sp>
      <p:sp>
        <p:nvSpPr>
          <p:cNvPr id="18" name="Rectangle: Rounded Corners 17">
            <a:extLst>
              <a:ext uri="{FF2B5EF4-FFF2-40B4-BE49-F238E27FC236}">
                <a16:creationId xmlns:a16="http://schemas.microsoft.com/office/drawing/2014/main" id="{04105EEC-FB44-B38D-BBF8-D28580B5497F}"/>
              </a:ext>
            </a:extLst>
          </p:cNvPr>
          <p:cNvSpPr/>
          <p:nvPr/>
        </p:nvSpPr>
        <p:spPr>
          <a:xfrm>
            <a:off x="8388601" y="5809388"/>
            <a:ext cx="1611016" cy="852938"/>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Clinical</a:t>
            </a:r>
          </a:p>
          <a:p>
            <a:pPr algn="ctr"/>
            <a:r>
              <a:rPr lang="en-US" dirty="0">
                <a:solidFill>
                  <a:schemeClr val="tx1"/>
                </a:solidFill>
              </a:rPr>
              <a:t>Laboratories</a:t>
            </a:r>
            <a:endParaRPr lang="en-IN" dirty="0">
              <a:solidFill>
                <a:schemeClr val="tx1"/>
              </a:solidFill>
            </a:endParaRPr>
          </a:p>
        </p:txBody>
      </p:sp>
      <p:sp>
        <p:nvSpPr>
          <p:cNvPr id="42" name="Oval 41">
            <a:extLst>
              <a:ext uri="{FF2B5EF4-FFF2-40B4-BE49-F238E27FC236}">
                <a16:creationId xmlns:a16="http://schemas.microsoft.com/office/drawing/2014/main" id="{EC4B0A7F-6A92-866E-7AAE-3BACDC9090B1}"/>
              </a:ext>
            </a:extLst>
          </p:cNvPr>
          <p:cNvSpPr/>
          <p:nvPr/>
        </p:nvSpPr>
        <p:spPr>
          <a:xfrm rot="19941172">
            <a:off x="6173638" y="2488254"/>
            <a:ext cx="383980" cy="37588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44" name="Oval 43">
            <a:extLst>
              <a:ext uri="{FF2B5EF4-FFF2-40B4-BE49-F238E27FC236}">
                <a16:creationId xmlns:a16="http://schemas.microsoft.com/office/drawing/2014/main" id="{6223C381-D241-58C6-8018-4DA60824CED3}"/>
              </a:ext>
            </a:extLst>
          </p:cNvPr>
          <p:cNvSpPr/>
          <p:nvPr/>
        </p:nvSpPr>
        <p:spPr>
          <a:xfrm rot="21050198">
            <a:off x="6710937" y="3043321"/>
            <a:ext cx="383980" cy="37588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45" name="Oval 44">
            <a:extLst>
              <a:ext uri="{FF2B5EF4-FFF2-40B4-BE49-F238E27FC236}">
                <a16:creationId xmlns:a16="http://schemas.microsoft.com/office/drawing/2014/main" id="{32B61A39-5A17-CD2C-D56A-AB686222F812}"/>
              </a:ext>
            </a:extLst>
          </p:cNvPr>
          <p:cNvSpPr/>
          <p:nvPr/>
        </p:nvSpPr>
        <p:spPr>
          <a:xfrm rot="424760">
            <a:off x="6817319" y="4010540"/>
            <a:ext cx="383980" cy="37588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47" name="Oval 46">
            <a:extLst>
              <a:ext uri="{FF2B5EF4-FFF2-40B4-BE49-F238E27FC236}">
                <a16:creationId xmlns:a16="http://schemas.microsoft.com/office/drawing/2014/main" id="{9E7B77E7-53CC-EA29-59F9-17C2DF261A4D}"/>
              </a:ext>
            </a:extLst>
          </p:cNvPr>
          <p:cNvSpPr/>
          <p:nvPr/>
        </p:nvSpPr>
        <p:spPr>
          <a:xfrm rot="1652937">
            <a:off x="6605932" y="4709905"/>
            <a:ext cx="383980" cy="37588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57" name="TextBox 56">
            <a:extLst>
              <a:ext uri="{FF2B5EF4-FFF2-40B4-BE49-F238E27FC236}">
                <a16:creationId xmlns:a16="http://schemas.microsoft.com/office/drawing/2014/main" id="{00ADB4A4-29D4-8D26-AE32-E6A2F7442F4C}"/>
              </a:ext>
            </a:extLst>
          </p:cNvPr>
          <p:cNvSpPr txBox="1"/>
          <p:nvPr/>
        </p:nvSpPr>
        <p:spPr>
          <a:xfrm rot="19483563">
            <a:off x="6399290" y="1895285"/>
            <a:ext cx="1987359" cy="276999"/>
          </a:xfrm>
          <a:prstGeom prst="rect">
            <a:avLst/>
          </a:prstGeom>
          <a:noFill/>
        </p:spPr>
        <p:txBody>
          <a:bodyPr wrap="square" rtlCol="0">
            <a:spAutoFit/>
          </a:bodyPr>
          <a:lstStyle/>
          <a:p>
            <a:r>
              <a:rPr lang="en-US" sz="1200" dirty="0"/>
              <a:t>Online Payment Integration</a:t>
            </a:r>
            <a:endParaRPr lang="en-IN" sz="1200" dirty="0"/>
          </a:p>
        </p:txBody>
      </p:sp>
      <p:sp>
        <p:nvSpPr>
          <p:cNvPr id="59" name="TextBox 58">
            <a:extLst>
              <a:ext uri="{FF2B5EF4-FFF2-40B4-BE49-F238E27FC236}">
                <a16:creationId xmlns:a16="http://schemas.microsoft.com/office/drawing/2014/main" id="{25DC5424-37CC-7380-A1D6-7A1A82C40EE9}"/>
              </a:ext>
            </a:extLst>
          </p:cNvPr>
          <p:cNvSpPr txBox="1"/>
          <p:nvPr/>
        </p:nvSpPr>
        <p:spPr>
          <a:xfrm rot="1256116">
            <a:off x="2985567" y="2005993"/>
            <a:ext cx="2778352" cy="646331"/>
          </a:xfrm>
          <a:prstGeom prst="rect">
            <a:avLst/>
          </a:prstGeom>
          <a:noFill/>
        </p:spPr>
        <p:txBody>
          <a:bodyPr wrap="square" rtlCol="0">
            <a:spAutoFit/>
          </a:bodyPr>
          <a:lstStyle/>
          <a:p>
            <a:r>
              <a:rPr lang="en-US" sz="1200" dirty="0"/>
              <a:t>- User Authentication</a:t>
            </a:r>
          </a:p>
          <a:p>
            <a:r>
              <a:rPr lang="en-US" sz="1200" dirty="0"/>
              <a:t>- Manage patient information</a:t>
            </a:r>
          </a:p>
          <a:p>
            <a:r>
              <a:rPr lang="en-US" sz="1200" dirty="0"/>
              <a:t>- Schedule doctor’s availability</a:t>
            </a:r>
            <a:endParaRPr lang="en-IN" sz="1200" dirty="0"/>
          </a:p>
        </p:txBody>
      </p:sp>
      <p:sp>
        <p:nvSpPr>
          <p:cNvPr id="60" name="TextBox 59">
            <a:extLst>
              <a:ext uri="{FF2B5EF4-FFF2-40B4-BE49-F238E27FC236}">
                <a16:creationId xmlns:a16="http://schemas.microsoft.com/office/drawing/2014/main" id="{91E9F6CB-8007-5D29-9495-F740254E0D52}"/>
              </a:ext>
            </a:extLst>
          </p:cNvPr>
          <p:cNvSpPr txBox="1"/>
          <p:nvPr/>
        </p:nvSpPr>
        <p:spPr>
          <a:xfrm rot="19657854">
            <a:off x="2178445" y="4439451"/>
            <a:ext cx="3497978" cy="830997"/>
          </a:xfrm>
          <a:prstGeom prst="rect">
            <a:avLst/>
          </a:prstGeom>
          <a:noFill/>
        </p:spPr>
        <p:txBody>
          <a:bodyPr wrap="square" rtlCol="0">
            <a:spAutoFit/>
          </a:bodyPr>
          <a:lstStyle/>
          <a:p>
            <a:r>
              <a:rPr lang="en-US" sz="1200" dirty="0"/>
              <a:t>- User Authentication</a:t>
            </a:r>
          </a:p>
          <a:p>
            <a:r>
              <a:rPr lang="en-US" sz="1200" dirty="0"/>
              <a:t>- Create and manage profile</a:t>
            </a:r>
          </a:p>
          <a:p>
            <a:r>
              <a:rPr lang="en-US" sz="1200" dirty="0"/>
              <a:t>- Search for available services and doctors</a:t>
            </a:r>
          </a:p>
          <a:p>
            <a:endParaRPr lang="en-IN" sz="1200" dirty="0"/>
          </a:p>
        </p:txBody>
      </p:sp>
      <p:sp>
        <p:nvSpPr>
          <p:cNvPr id="61" name="TextBox 60">
            <a:extLst>
              <a:ext uri="{FF2B5EF4-FFF2-40B4-BE49-F238E27FC236}">
                <a16:creationId xmlns:a16="http://schemas.microsoft.com/office/drawing/2014/main" id="{1DDBAA9A-4EFF-3139-E0C0-FE7FF04EFA9C}"/>
              </a:ext>
            </a:extLst>
          </p:cNvPr>
          <p:cNvSpPr txBox="1"/>
          <p:nvPr/>
        </p:nvSpPr>
        <p:spPr>
          <a:xfrm rot="668204">
            <a:off x="7159315" y="4388164"/>
            <a:ext cx="2298963" cy="276999"/>
          </a:xfrm>
          <a:prstGeom prst="rect">
            <a:avLst/>
          </a:prstGeom>
          <a:noFill/>
        </p:spPr>
        <p:txBody>
          <a:bodyPr wrap="square" rtlCol="0">
            <a:spAutoFit/>
          </a:bodyPr>
          <a:lstStyle/>
          <a:p>
            <a:r>
              <a:rPr lang="en-US" sz="1200" dirty="0"/>
              <a:t>Manage coverage claims</a:t>
            </a:r>
            <a:endParaRPr lang="en-IN" sz="1200" dirty="0"/>
          </a:p>
        </p:txBody>
      </p:sp>
      <p:sp>
        <p:nvSpPr>
          <p:cNvPr id="62" name="TextBox 61">
            <a:extLst>
              <a:ext uri="{FF2B5EF4-FFF2-40B4-BE49-F238E27FC236}">
                <a16:creationId xmlns:a16="http://schemas.microsoft.com/office/drawing/2014/main" id="{C325A937-980A-330B-D6D4-914CCB074337}"/>
              </a:ext>
            </a:extLst>
          </p:cNvPr>
          <p:cNvSpPr txBox="1"/>
          <p:nvPr/>
        </p:nvSpPr>
        <p:spPr>
          <a:xfrm rot="1720996">
            <a:off x="6957534" y="5337178"/>
            <a:ext cx="1611016" cy="276999"/>
          </a:xfrm>
          <a:prstGeom prst="rect">
            <a:avLst/>
          </a:prstGeom>
          <a:noFill/>
        </p:spPr>
        <p:txBody>
          <a:bodyPr wrap="square" rtlCol="0">
            <a:spAutoFit/>
          </a:bodyPr>
          <a:lstStyle/>
          <a:p>
            <a:r>
              <a:rPr lang="en-US" sz="1200" dirty="0"/>
              <a:t>Process Diagnosis</a:t>
            </a:r>
            <a:endParaRPr lang="en-IN" sz="1200" dirty="0"/>
          </a:p>
        </p:txBody>
      </p:sp>
      <p:cxnSp>
        <p:nvCxnSpPr>
          <p:cNvPr id="64" name="Straight Arrow Connector 63">
            <a:extLst>
              <a:ext uri="{FF2B5EF4-FFF2-40B4-BE49-F238E27FC236}">
                <a16:creationId xmlns:a16="http://schemas.microsoft.com/office/drawing/2014/main" id="{5A968789-784E-3344-5218-E1A08A4C3BE2}"/>
              </a:ext>
            </a:extLst>
          </p:cNvPr>
          <p:cNvCxnSpPr>
            <a:cxnSpLocks/>
          </p:cNvCxnSpPr>
          <p:nvPr/>
        </p:nvCxnSpPr>
        <p:spPr>
          <a:xfrm>
            <a:off x="2747879" y="2095777"/>
            <a:ext cx="2559043" cy="9791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8" name="TextBox 67">
            <a:extLst>
              <a:ext uri="{FF2B5EF4-FFF2-40B4-BE49-F238E27FC236}">
                <a16:creationId xmlns:a16="http://schemas.microsoft.com/office/drawing/2014/main" id="{332F4700-BBDD-E047-5076-A0FA261D2E12}"/>
              </a:ext>
            </a:extLst>
          </p:cNvPr>
          <p:cNvSpPr txBox="1"/>
          <p:nvPr/>
        </p:nvSpPr>
        <p:spPr>
          <a:xfrm rot="20942797">
            <a:off x="7186726" y="2835696"/>
            <a:ext cx="2546806" cy="276999"/>
          </a:xfrm>
          <a:prstGeom prst="rect">
            <a:avLst/>
          </a:prstGeom>
          <a:noFill/>
        </p:spPr>
        <p:txBody>
          <a:bodyPr wrap="square" rtlCol="0">
            <a:spAutoFit/>
          </a:bodyPr>
          <a:lstStyle/>
          <a:p>
            <a:r>
              <a:rPr lang="en-US" sz="1200" dirty="0"/>
              <a:t>Process prescriptions</a:t>
            </a:r>
            <a:endParaRPr lang="en-IN" sz="1200" dirty="0"/>
          </a:p>
        </p:txBody>
      </p:sp>
      <p:sp>
        <p:nvSpPr>
          <p:cNvPr id="69" name="TextBox 68">
            <a:extLst>
              <a:ext uri="{FF2B5EF4-FFF2-40B4-BE49-F238E27FC236}">
                <a16:creationId xmlns:a16="http://schemas.microsoft.com/office/drawing/2014/main" id="{9F8A274E-BC40-81A5-AD4D-557AEA101674}"/>
              </a:ext>
            </a:extLst>
          </p:cNvPr>
          <p:cNvSpPr txBox="1"/>
          <p:nvPr/>
        </p:nvSpPr>
        <p:spPr>
          <a:xfrm rot="21368863">
            <a:off x="1817194" y="3121547"/>
            <a:ext cx="2991716" cy="830997"/>
          </a:xfrm>
          <a:prstGeom prst="rect">
            <a:avLst/>
          </a:prstGeom>
          <a:noFill/>
        </p:spPr>
        <p:txBody>
          <a:bodyPr wrap="none" rtlCol="0">
            <a:spAutoFit/>
          </a:bodyPr>
          <a:lstStyle/>
          <a:p>
            <a:r>
              <a:rPr lang="en-US" sz="1200" dirty="0"/>
              <a:t>- User Authentication</a:t>
            </a:r>
          </a:p>
          <a:p>
            <a:r>
              <a:rPr lang="en-US" sz="1200" dirty="0"/>
              <a:t>- Create and manage profile</a:t>
            </a:r>
          </a:p>
          <a:p>
            <a:r>
              <a:rPr lang="en-US" sz="1200" dirty="0"/>
              <a:t>- Search for available services and doctors</a:t>
            </a:r>
          </a:p>
          <a:p>
            <a:r>
              <a:rPr lang="en-US" sz="1200" dirty="0"/>
              <a:t>- Book appointments</a:t>
            </a:r>
          </a:p>
        </p:txBody>
      </p:sp>
      <p:cxnSp>
        <p:nvCxnSpPr>
          <p:cNvPr id="21" name="Straight Arrow Connector 20">
            <a:extLst>
              <a:ext uri="{FF2B5EF4-FFF2-40B4-BE49-F238E27FC236}">
                <a16:creationId xmlns:a16="http://schemas.microsoft.com/office/drawing/2014/main" id="{DFDD7BBA-1EE5-363F-6657-FDCBBDF76A0A}"/>
              </a:ext>
            </a:extLst>
          </p:cNvPr>
          <p:cNvCxnSpPr>
            <a:cxnSpLocks/>
          </p:cNvCxnSpPr>
          <p:nvPr/>
        </p:nvCxnSpPr>
        <p:spPr>
          <a:xfrm flipH="1" flipV="1">
            <a:off x="2724152" y="2195071"/>
            <a:ext cx="2462274" cy="95777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3AA439D6-F962-BF1B-D8AA-9F00312C470B}"/>
              </a:ext>
            </a:extLst>
          </p:cNvPr>
          <p:cNvSpPr txBox="1"/>
          <p:nvPr/>
        </p:nvSpPr>
        <p:spPr>
          <a:xfrm rot="1309291">
            <a:off x="2542730" y="2674215"/>
            <a:ext cx="2889177" cy="276999"/>
          </a:xfrm>
          <a:prstGeom prst="rect">
            <a:avLst/>
          </a:prstGeom>
          <a:noFill/>
        </p:spPr>
        <p:txBody>
          <a:bodyPr wrap="square" rtlCol="0">
            <a:spAutoFit/>
          </a:bodyPr>
          <a:lstStyle/>
          <a:p>
            <a:r>
              <a:rPr lang="en-US" sz="1200" dirty="0"/>
              <a:t>- Receive and manage patent information</a:t>
            </a:r>
            <a:endParaRPr lang="en-IN" sz="1200" dirty="0"/>
          </a:p>
        </p:txBody>
      </p:sp>
      <p:cxnSp>
        <p:nvCxnSpPr>
          <p:cNvPr id="25" name="Straight Arrow Connector 24">
            <a:extLst>
              <a:ext uri="{FF2B5EF4-FFF2-40B4-BE49-F238E27FC236}">
                <a16:creationId xmlns:a16="http://schemas.microsoft.com/office/drawing/2014/main" id="{4AEACF91-F5F2-29A5-99A0-E611590AB1CF}"/>
              </a:ext>
            </a:extLst>
          </p:cNvPr>
          <p:cNvCxnSpPr>
            <a:cxnSpLocks/>
          </p:cNvCxnSpPr>
          <p:nvPr/>
        </p:nvCxnSpPr>
        <p:spPr>
          <a:xfrm flipV="1">
            <a:off x="1867251" y="3807937"/>
            <a:ext cx="3161949" cy="22808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F8C6C343-4FBD-C5FC-924B-111EE99BCD53}"/>
              </a:ext>
            </a:extLst>
          </p:cNvPr>
          <p:cNvCxnSpPr/>
          <p:nvPr/>
        </p:nvCxnSpPr>
        <p:spPr>
          <a:xfrm flipH="1">
            <a:off x="1867251" y="3921978"/>
            <a:ext cx="3161949" cy="2467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800B0894-1EAD-37E4-D12C-A44409316BB1}"/>
              </a:ext>
            </a:extLst>
          </p:cNvPr>
          <p:cNvSpPr txBox="1"/>
          <p:nvPr/>
        </p:nvSpPr>
        <p:spPr>
          <a:xfrm rot="21305750">
            <a:off x="1949396" y="4057295"/>
            <a:ext cx="1730284" cy="276999"/>
          </a:xfrm>
          <a:prstGeom prst="rect">
            <a:avLst/>
          </a:prstGeom>
          <a:noFill/>
        </p:spPr>
        <p:txBody>
          <a:bodyPr wrap="square" rtlCol="0">
            <a:spAutoFit/>
          </a:bodyPr>
          <a:lstStyle/>
          <a:p>
            <a:r>
              <a:rPr lang="en-US" sz="1200" dirty="0"/>
              <a:t>- Receive alerts</a:t>
            </a:r>
            <a:endParaRPr lang="en-IN" sz="1200" dirty="0"/>
          </a:p>
        </p:txBody>
      </p:sp>
      <p:cxnSp>
        <p:nvCxnSpPr>
          <p:cNvPr id="35" name="Straight Arrow Connector 34">
            <a:extLst>
              <a:ext uri="{FF2B5EF4-FFF2-40B4-BE49-F238E27FC236}">
                <a16:creationId xmlns:a16="http://schemas.microsoft.com/office/drawing/2014/main" id="{E9BC84DA-E716-A091-3AE1-B3BA5AA3276C}"/>
              </a:ext>
            </a:extLst>
          </p:cNvPr>
          <p:cNvCxnSpPr/>
          <p:nvPr/>
        </p:nvCxnSpPr>
        <p:spPr>
          <a:xfrm flipV="1">
            <a:off x="2724152" y="4350762"/>
            <a:ext cx="2424790" cy="15930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8618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F6AE5-71C8-B22E-1BF9-E78133ADA0A0}"/>
              </a:ext>
            </a:extLst>
          </p:cNvPr>
          <p:cNvSpPr>
            <a:spLocks noGrp="1"/>
          </p:cNvSpPr>
          <p:nvPr>
            <p:ph type="title"/>
          </p:nvPr>
        </p:nvSpPr>
        <p:spPr>
          <a:xfrm>
            <a:off x="3262447" y="0"/>
            <a:ext cx="5667103" cy="1110343"/>
          </a:xfrm>
        </p:spPr>
        <p:txBody>
          <a:bodyPr/>
          <a:lstStyle/>
          <a:p>
            <a:r>
              <a:rPr lang="en-US" dirty="0"/>
              <a:t> System Interface Table</a:t>
            </a:r>
            <a:endParaRPr lang="en-IN" dirty="0"/>
          </a:p>
        </p:txBody>
      </p:sp>
      <p:graphicFrame>
        <p:nvGraphicFramePr>
          <p:cNvPr id="4" name="Content Placeholder 3">
            <a:extLst>
              <a:ext uri="{FF2B5EF4-FFF2-40B4-BE49-F238E27FC236}">
                <a16:creationId xmlns:a16="http://schemas.microsoft.com/office/drawing/2014/main" id="{6C65FA24-897C-BCE0-483F-9AA00E5D7124}"/>
              </a:ext>
            </a:extLst>
          </p:cNvPr>
          <p:cNvGraphicFramePr>
            <a:graphicFrameLocks noGrp="1"/>
          </p:cNvGraphicFramePr>
          <p:nvPr>
            <p:ph idx="1"/>
            <p:extLst>
              <p:ext uri="{D42A27DB-BD31-4B8C-83A1-F6EECF244321}">
                <p14:modId xmlns:p14="http://schemas.microsoft.com/office/powerpoint/2010/main" val="2565576714"/>
              </p:ext>
            </p:extLst>
          </p:nvPr>
        </p:nvGraphicFramePr>
        <p:xfrm>
          <a:off x="91440" y="862149"/>
          <a:ext cx="11991703" cy="5839097"/>
        </p:xfrm>
        <a:graphic>
          <a:graphicData uri="http://schemas.openxmlformats.org/drawingml/2006/table">
            <a:tbl>
              <a:tblPr firstRow="1" bandRow="1">
                <a:tableStyleId>{5C22544A-7EE6-4342-B048-85BDC9FD1C3A}</a:tableStyleId>
              </a:tblPr>
              <a:tblGrid>
                <a:gridCol w="1099859">
                  <a:extLst>
                    <a:ext uri="{9D8B030D-6E8A-4147-A177-3AD203B41FA5}">
                      <a16:colId xmlns:a16="http://schemas.microsoft.com/office/drawing/2014/main" val="713208014"/>
                    </a:ext>
                  </a:extLst>
                </a:gridCol>
                <a:gridCol w="2897374">
                  <a:extLst>
                    <a:ext uri="{9D8B030D-6E8A-4147-A177-3AD203B41FA5}">
                      <a16:colId xmlns:a16="http://schemas.microsoft.com/office/drawing/2014/main" val="3544774385"/>
                    </a:ext>
                  </a:extLst>
                </a:gridCol>
                <a:gridCol w="1690758">
                  <a:extLst>
                    <a:ext uri="{9D8B030D-6E8A-4147-A177-3AD203B41FA5}">
                      <a16:colId xmlns:a16="http://schemas.microsoft.com/office/drawing/2014/main" val="1692925073"/>
                    </a:ext>
                  </a:extLst>
                </a:gridCol>
                <a:gridCol w="1564134">
                  <a:extLst>
                    <a:ext uri="{9D8B030D-6E8A-4147-A177-3AD203B41FA5}">
                      <a16:colId xmlns:a16="http://schemas.microsoft.com/office/drawing/2014/main" val="1432326451"/>
                    </a:ext>
                  </a:extLst>
                </a:gridCol>
                <a:gridCol w="1832274">
                  <a:extLst>
                    <a:ext uri="{9D8B030D-6E8A-4147-A177-3AD203B41FA5}">
                      <a16:colId xmlns:a16="http://schemas.microsoft.com/office/drawing/2014/main" val="2233558477"/>
                    </a:ext>
                  </a:extLst>
                </a:gridCol>
                <a:gridCol w="2907304">
                  <a:extLst>
                    <a:ext uri="{9D8B030D-6E8A-4147-A177-3AD203B41FA5}">
                      <a16:colId xmlns:a16="http://schemas.microsoft.com/office/drawing/2014/main" val="2857643830"/>
                    </a:ext>
                  </a:extLst>
                </a:gridCol>
              </a:tblGrid>
              <a:tr h="698568">
                <a:tc>
                  <a:txBody>
                    <a:bodyPr/>
                    <a:lstStyle/>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  S. No</a:t>
                      </a:r>
                      <a:endParaRPr lang="en-IN" sz="2000" dirty="0">
                        <a:latin typeface="Calibri" panose="020F0502020204030204" pitchFamily="34" charset="0"/>
                        <a:cs typeface="Calibri" panose="020F0502020204030204" pitchFamily="34" charset="0"/>
                      </a:endParaRPr>
                    </a:p>
                  </a:txBody>
                  <a:tcPr/>
                </a:tc>
                <a:tc>
                  <a:txBody>
                    <a:bodyPr/>
                    <a:lstStyle/>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            Description</a:t>
                      </a:r>
                      <a:endParaRPr lang="en-IN" sz="2000" dirty="0">
                        <a:latin typeface="Calibri" panose="020F0502020204030204" pitchFamily="34" charset="0"/>
                        <a:cs typeface="Calibri" panose="020F0502020204030204" pitchFamily="34" charset="0"/>
                      </a:endParaRPr>
                    </a:p>
                  </a:txBody>
                  <a:tcPr/>
                </a:tc>
                <a:tc>
                  <a:txBody>
                    <a:bodyPr/>
                    <a:lstStyle/>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      Source</a:t>
                      </a:r>
                      <a:endParaRPr lang="en-IN" sz="2000" dirty="0">
                        <a:latin typeface="Calibri" panose="020F0502020204030204" pitchFamily="34" charset="0"/>
                        <a:cs typeface="Calibri" panose="020F0502020204030204" pitchFamily="34" charset="0"/>
                      </a:endParaRPr>
                    </a:p>
                  </a:txBody>
                  <a:tcPr/>
                </a:tc>
                <a:tc>
                  <a:txBody>
                    <a:bodyPr/>
                    <a:lstStyle/>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      Target</a:t>
                      </a:r>
                      <a:endParaRPr lang="en-IN" sz="2000" dirty="0">
                        <a:latin typeface="Calibri" panose="020F0502020204030204" pitchFamily="34" charset="0"/>
                        <a:cs typeface="Calibri" panose="020F0502020204030204" pitchFamily="34" charset="0"/>
                      </a:endParaRPr>
                    </a:p>
                  </a:txBody>
                  <a:tcPr/>
                </a:tc>
                <a:tc>
                  <a:txBody>
                    <a:bodyPr/>
                    <a:lstStyle/>
                    <a:p>
                      <a:r>
                        <a:rPr lang="en-US" sz="2000" dirty="0">
                          <a:latin typeface="Calibri" panose="020F0502020204030204" pitchFamily="34" charset="0"/>
                          <a:cs typeface="Calibri" panose="020F0502020204030204" pitchFamily="34" charset="0"/>
                        </a:rPr>
                        <a:t> </a:t>
                      </a:r>
                    </a:p>
                    <a:p>
                      <a:r>
                        <a:rPr lang="en-US" sz="2000" dirty="0">
                          <a:latin typeface="Calibri" panose="020F0502020204030204" pitchFamily="34" charset="0"/>
                          <a:cs typeface="Calibri" panose="020F0502020204030204" pitchFamily="34" charset="0"/>
                        </a:rPr>
                        <a:t>    Frequency</a:t>
                      </a:r>
                      <a:endParaRPr lang="en-IN" sz="2000" dirty="0">
                        <a:latin typeface="Calibri" panose="020F0502020204030204" pitchFamily="34" charset="0"/>
                        <a:cs typeface="Calibri" panose="020F0502020204030204" pitchFamily="34" charset="0"/>
                      </a:endParaRPr>
                    </a:p>
                  </a:txBody>
                  <a:tcPr/>
                </a:tc>
                <a:tc>
                  <a:txBody>
                    <a:bodyPr/>
                    <a:lstStyle/>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              Validation</a:t>
                      </a:r>
                      <a:endParaRPr lang="en-IN" sz="2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423524259"/>
                  </a:ext>
                </a:extLst>
              </a:tr>
              <a:tr h="1150569">
                <a:tc>
                  <a:txBody>
                    <a:bodyPr/>
                    <a:lstStyle/>
                    <a:p>
                      <a:endParaRPr lang="en-US" sz="1400" dirty="0">
                        <a:latin typeface="Calibri" panose="020F0502020204030204" pitchFamily="34" charset="0"/>
                        <a:cs typeface="Calibri" panose="020F0502020204030204" pitchFamily="34" charset="0"/>
                      </a:endParaRPr>
                    </a:p>
                    <a:p>
                      <a:r>
                        <a:rPr lang="en-US" sz="1400" dirty="0">
                          <a:latin typeface="Calibri" panose="020F0502020204030204" pitchFamily="34" charset="0"/>
                          <a:cs typeface="Calibri" panose="020F0502020204030204" pitchFamily="34" charset="0"/>
                        </a:rPr>
                        <a:t>      1) a)</a:t>
                      </a:r>
                      <a:endParaRPr lang="en-IN" sz="1400" dirty="0">
                        <a:latin typeface="Calibri" panose="020F0502020204030204" pitchFamily="34" charset="0"/>
                        <a:cs typeface="Calibri" panose="020F0502020204030204" pitchFamily="34" charset="0"/>
                      </a:endParaRPr>
                    </a:p>
                  </a:txBody>
                  <a:tcPr/>
                </a:tc>
                <a:tc>
                  <a:txBody>
                    <a:bodyPr/>
                    <a:lstStyle/>
                    <a:p>
                      <a:pPr marR="0" lvl="0" algn="just" rtl="0">
                        <a:lnSpc>
                          <a:spcPct val="100000"/>
                        </a:lnSpc>
                        <a:spcBef>
                          <a:spcPts val="0"/>
                        </a:spcBef>
                        <a:spcAft>
                          <a:spcPts val="0"/>
                        </a:spcAft>
                        <a:buNone/>
                      </a:pPr>
                      <a:r>
                        <a:rPr lang="en-US" sz="1200" b="0" i="0" kern="1200" dirty="0">
                          <a:solidFill>
                            <a:schemeClr val="dk1"/>
                          </a:solidFill>
                          <a:effectLst/>
                          <a:latin typeface="+mn-lt"/>
                          <a:ea typeface="+mn-ea"/>
                          <a:cs typeface="+mn-cs"/>
                        </a:rPr>
                        <a:t>Healthify submits patient billing details and payment information to Banking Systems for transaction authorization and processing.</a:t>
                      </a:r>
                      <a:endParaRPr lang="en-IN" sz="1200" dirty="0">
                        <a:latin typeface="Calibri" panose="020F0502020204030204" pitchFamily="34" charset="0"/>
                        <a:cs typeface="Calibri" panose="020F0502020204030204" pitchFamily="34" charset="0"/>
                      </a:endParaRPr>
                    </a:p>
                  </a:txBody>
                  <a:tcPr/>
                </a:tc>
                <a:tc>
                  <a:txBody>
                    <a:bodyPr/>
                    <a:lstStyle/>
                    <a:p>
                      <a:pPr algn="ctr"/>
                      <a:r>
                        <a:rPr lang="en-US" sz="1200" dirty="0">
                          <a:latin typeface="Calibri" panose="020F0502020204030204" pitchFamily="34" charset="0"/>
                          <a:cs typeface="Calibri" panose="020F0502020204030204" pitchFamily="34" charset="0"/>
                        </a:rPr>
                        <a:t>Healthify</a:t>
                      </a:r>
                      <a:endParaRPr lang="en-IN" sz="1200" dirty="0">
                        <a:latin typeface="Calibri" panose="020F0502020204030204" pitchFamily="34" charset="0"/>
                        <a:cs typeface="Calibri" panose="020F0502020204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Banking Systems</a:t>
                      </a:r>
                      <a:endParaRPr lang="en-IN" sz="1200" dirty="0">
                        <a:latin typeface="Calibri" panose="020F0502020204030204" pitchFamily="34" charset="0"/>
                        <a:cs typeface="Calibri" panose="020F0502020204030204" pitchFamily="34" charset="0"/>
                      </a:endParaRPr>
                    </a:p>
                    <a:p>
                      <a:pPr algn="ctr"/>
                      <a:endParaRPr lang="en-IN" sz="1200" dirty="0">
                        <a:latin typeface="Calibri" panose="020F0502020204030204" pitchFamily="34" charset="0"/>
                        <a:cs typeface="Calibri" panose="020F0502020204030204" pitchFamily="34" charset="0"/>
                      </a:endParaRPr>
                    </a:p>
                  </a:txBody>
                  <a:tcPr/>
                </a:tc>
                <a:tc>
                  <a:txBody>
                    <a:bodyPr/>
                    <a:lstStyle/>
                    <a:p>
                      <a:pPr algn="ctr"/>
                      <a:r>
                        <a:rPr lang="en-US" sz="1200" dirty="0">
                          <a:latin typeface="Calibri" panose="020F0502020204030204" pitchFamily="34" charset="0"/>
                          <a:cs typeface="Calibri" panose="020F0502020204030204" pitchFamily="34" charset="0"/>
                        </a:rPr>
                        <a:t>Real-time</a:t>
                      </a:r>
                      <a:endParaRPr lang="en-IN" sz="1200" dirty="0">
                        <a:latin typeface="Calibri" panose="020F0502020204030204" pitchFamily="34" charset="0"/>
                        <a:cs typeface="Calibri" panose="020F0502020204030204" pitchFamily="34" charset="0"/>
                      </a:endParaRPr>
                    </a:p>
                  </a:txBody>
                  <a:tcPr/>
                </a:tc>
                <a:tc>
                  <a:txBody>
                    <a:bodyPr/>
                    <a:lstStyle/>
                    <a:p>
                      <a:r>
                        <a:rPr lang="en-US" sz="1200" b="0" i="0" kern="1200" dirty="0">
                          <a:solidFill>
                            <a:schemeClr val="dk1"/>
                          </a:solidFill>
                          <a:effectLst/>
                          <a:latin typeface="+mn-lt"/>
                          <a:ea typeface="+mn-ea"/>
                          <a:cs typeface="+mn-cs"/>
                        </a:rPr>
                        <a:t>Banking Systems ensure correctness by cross-referencing patient billing information and validating payment source to avoid errors and discrepancies in transaction processing.</a:t>
                      </a:r>
                    </a:p>
                  </a:txBody>
                  <a:tcPr/>
                </a:tc>
                <a:extLst>
                  <a:ext uri="{0D108BD9-81ED-4DB2-BD59-A6C34878D82A}">
                    <a16:rowId xmlns:a16="http://schemas.microsoft.com/office/drawing/2014/main" val="45920307"/>
                  </a:ext>
                </a:extLst>
              </a:tr>
              <a:tr h="1504590">
                <a:tc>
                  <a:txBody>
                    <a:bodyPr/>
                    <a:lstStyle/>
                    <a:p>
                      <a:endParaRPr lang="en-US" sz="1400" dirty="0">
                        <a:latin typeface="Calibri" panose="020F0502020204030204" pitchFamily="34" charset="0"/>
                        <a:cs typeface="Calibri" panose="020F0502020204030204" pitchFamily="34" charset="0"/>
                      </a:endParaRPr>
                    </a:p>
                    <a:p>
                      <a:r>
                        <a:rPr lang="en-US" sz="1400" dirty="0">
                          <a:latin typeface="Calibri" panose="020F0502020204030204" pitchFamily="34" charset="0"/>
                          <a:cs typeface="Calibri" panose="020F0502020204030204" pitchFamily="34" charset="0"/>
                        </a:rPr>
                        <a:t>      1) b)</a:t>
                      </a:r>
                      <a:endParaRPr lang="en-IN" sz="1400" dirty="0">
                        <a:latin typeface="Calibri" panose="020F0502020204030204" pitchFamily="34" charset="0"/>
                        <a:cs typeface="Calibri" panose="020F0502020204030204" pitchFamily="34" charset="0"/>
                      </a:endParaRPr>
                    </a:p>
                  </a:txBody>
                  <a:tcPr/>
                </a:tc>
                <a:tc>
                  <a:txBody>
                    <a:bodyPr/>
                    <a:lstStyle/>
                    <a:p>
                      <a:r>
                        <a:rPr lang="en-US" sz="1200" b="0" i="0" kern="1200" dirty="0">
                          <a:solidFill>
                            <a:schemeClr val="dk1"/>
                          </a:solidFill>
                          <a:effectLst/>
                          <a:latin typeface="+mn-lt"/>
                          <a:ea typeface="+mn-ea"/>
                          <a:cs typeface="+mn-cs"/>
                        </a:rPr>
                        <a:t>Banking Systems sends payment authorization and transaction details to Healthify  for billing and financial processing.</a:t>
                      </a:r>
                      <a:endParaRPr lang="en-IN" sz="1200" dirty="0">
                        <a:latin typeface="Calibri" panose="020F0502020204030204" pitchFamily="34" charset="0"/>
                        <a:cs typeface="Calibri" panose="020F0502020204030204" pitchFamily="34" charset="0"/>
                      </a:endParaRPr>
                    </a:p>
                  </a:txBody>
                  <a:tcPr/>
                </a:tc>
                <a:tc>
                  <a:txBody>
                    <a:bodyPr/>
                    <a:lstStyle/>
                    <a:p>
                      <a:pPr algn="ctr"/>
                      <a:r>
                        <a:rPr lang="en-US" sz="1200" dirty="0">
                          <a:latin typeface="Calibri" panose="020F0502020204030204" pitchFamily="34" charset="0"/>
                          <a:cs typeface="Calibri" panose="020F0502020204030204" pitchFamily="34" charset="0"/>
                        </a:rPr>
                        <a:t>Banking Systems</a:t>
                      </a:r>
                      <a:endParaRPr lang="en-IN" sz="1200" dirty="0">
                        <a:latin typeface="Calibri" panose="020F0502020204030204" pitchFamily="34" charset="0"/>
                        <a:cs typeface="Calibri" panose="020F0502020204030204" pitchFamily="34" charset="0"/>
                      </a:endParaRPr>
                    </a:p>
                  </a:txBody>
                  <a:tcPr/>
                </a:tc>
                <a:tc>
                  <a:txBody>
                    <a:bodyPr/>
                    <a:lstStyle/>
                    <a:p>
                      <a:pPr algn="ctr"/>
                      <a:r>
                        <a:rPr lang="en-US" sz="1200" dirty="0">
                          <a:latin typeface="Calibri" panose="020F0502020204030204" pitchFamily="34" charset="0"/>
                          <a:cs typeface="Calibri" panose="020F0502020204030204" pitchFamily="34" charset="0"/>
                        </a:rPr>
                        <a:t>Healthify</a:t>
                      </a:r>
                      <a:endParaRPr lang="en-IN" sz="1200" dirty="0">
                        <a:latin typeface="Calibri" panose="020F0502020204030204" pitchFamily="34" charset="0"/>
                        <a:cs typeface="Calibri" panose="020F0502020204030204" pitchFamily="34" charset="0"/>
                      </a:endParaRPr>
                    </a:p>
                  </a:txBody>
                  <a:tcPr/>
                </a:tc>
                <a:tc>
                  <a:txBody>
                    <a:bodyPr/>
                    <a:lstStyle/>
                    <a:p>
                      <a:pPr algn="ctr"/>
                      <a:r>
                        <a:rPr lang="en-US" sz="1200" dirty="0">
                          <a:latin typeface="Calibri" panose="020F0502020204030204" pitchFamily="34" charset="0"/>
                          <a:cs typeface="Calibri" panose="020F0502020204030204" pitchFamily="34" charset="0"/>
                        </a:rPr>
                        <a:t>Real-time</a:t>
                      </a:r>
                      <a:endParaRPr lang="en-IN" sz="1200" dirty="0">
                        <a:latin typeface="Calibri" panose="020F0502020204030204" pitchFamily="34" charset="0"/>
                        <a:cs typeface="Calibri" panose="020F0502020204030204" pitchFamily="34" charset="0"/>
                      </a:endParaRPr>
                    </a:p>
                  </a:txBody>
                  <a:tcPr/>
                </a:tc>
                <a:tc>
                  <a:txBody>
                    <a:bodyPr/>
                    <a:lstStyle/>
                    <a:p>
                      <a:r>
                        <a:rPr lang="en-US" sz="1200" b="0" i="0" kern="1200" dirty="0">
                          <a:solidFill>
                            <a:schemeClr val="dk1"/>
                          </a:solidFill>
                          <a:effectLst/>
                          <a:latin typeface="+mn-lt"/>
                          <a:ea typeface="+mn-ea"/>
                          <a:cs typeface="+mn-cs"/>
                        </a:rPr>
                        <a:t>Healthify validates received payment details by verifying the transaction source to ensure secure and authorized financial transactions. It cross-references transaction details with patient billing information to avoid discrepancies in financial record-keeping.</a:t>
                      </a:r>
                    </a:p>
                  </a:txBody>
                  <a:tcPr/>
                </a:tc>
                <a:extLst>
                  <a:ext uri="{0D108BD9-81ED-4DB2-BD59-A6C34878D82A}">
                    <a16:rowId xmlns:a16="http://schemas.microsoft.com/office/drawing/2014/main" val="177207916"/>
                  </a:ext>
                </a:extLst>
              </a:tr>
              <a:tr h="928418">
                <a:tc>
                  <a:txBody>
                    <a:bodyPr/>
                    <a:lstStyle/>
                    <a:p>
                      <a:r>
                        <a:rPr lang="en-US" sz="1400" dirty="0">
                          <a:latin typeface="Calibri" panose="020F0502020204030204" pitchFamily="34" charset="0"/>
                          <a:cs typeface="Calibri" panose="020F0502020204030204" pitchFamily="34" charset="0"/>
                        </a:rPr>
                        <a:t>    </a:t>
                      </a:r>
                    </a:p>
                    <a:p>
                      <a:r>
                        <a:rPr lang="en-US" sz="1400" dirty="0">
                          <a:latin typeface="Calibri" panose="020F0502020204030204" pitchFamily="34" charset="0"/>
                          <a:cs typeface="Calibri" panose="020F0502020204030204" pitchFamily="34" charset="0"/>
                        </a:rPr>
                        <a:t>      2) a)</a:t>
                      </a:r>
                      <a:endParaRPr lang="en-IN" sz="1400" dirty="0">
                        <a:latin typeface="Calibri" panose="020F0502020204030204" pitchFamily="34" charset="0"/>
                        <a:cs typeface="Calibri" panose="020F0502020204030204" pitchFamily="34" charset="0"/>
                      </a:endParaRPr>
                    </a:p>
                  </a:txBody>
                  <a:tcPr/>
                </a:tc>
                <a:tc>
                  <a:txBody>
                    <a:bodyPr/>
                    <a:lstStyle/>
                    <a:p>
                      <a:r>
                        <a:rPr lang="en-US" sz="1200" b="0" i="0" kern="1200" dirty="0">
                          <a:solidFill>
                            <a:schemeClr val="dk1"/>
                          </a:solidFill>
                          <a:effectLst/>
                          <a:latin typeface="Calibri" panose="020F0502020204030204" pitchFamily="34" charset="0"/>
                          <a:ea typeface="+mn-ea"/>
                          <a:cs typeface="Calibri" panose="020F0502020204030204" pitchFamily="34" charset="0"/>
                        </a:rPr>
                        <a:t>Healthify sends prescription and medication information to Pharmacies, and process patient records to manage medication orders.</a:t>
                      </a:r>
                      <a:endParaRPr lang="en-IN" sz="1200" dirty="0">
                        <a:latin typeface="Calibri" panose="020F0502020204030204" pitchFamily="34" charset="0"/>
                        <a:cs typeface="Calibri" panose="020F0502020204030204" pitchFamily="34" charset="0"/>
                      </a:endParaRPr>
                    </a:p>
                  </a:txBody>
                  <a:tcPr/>
                </a:tc>
                <a:tc>
                  <a:txBody>
                    <a:bodyPr/>
                    <a:lstStyle/>
                    <a:p>
                      <a:pPr algn="ctr"/>
                      <a:r>
                        <a:rPr lang="en-US" sz="1200" dirty="0">
                          <a:latin typeface="Calibri" panose="020F0502020204030204" pitchFamily="34" charset="0"/>
                          <a:cs typeface="Calibri" panose="020F0502020204030204" pitchFamily="34" charset="0"/>
                        </a:rPr>
                        <a:t>Healthify</a:t>
                      </a:r>
                      <a:endParaRPr lang="en-IN" sz="1200" dirty="0">
                        <a:latin typeface="Calibri" panose="020F0502020204030204" pitchFamily="34" charset="0"/>
                        <a:cs typeface="Calibri" panose="020F0502020204030204" pitchFamily="34" charset="0"/>
                      </a:endParaRPr>
                    </a:p>
                  </a:txBody>
                  <a:tcPr/>
                </a:tc>
                <a:tc>
                  <a:txBody>
                    <a:bodyPr/>
                    <a:lstStyle/>
                    <a:p>
                      <a:pPr algn="ctr"/>
                      <a:r>
                        <a:rPr lang="en-US" sz="1200" dirty="0">
                          <a:latin typeface="Calibri" panose="020F0502020204030204" pitchFamily="34" charset="0"/>
                          <a:cs typeface="Calibri" panose="020F0502020204030204" pitchFamily="34" charset="0"/>
                        </a:rPr>
                        <a:t>Pharmacies</a:t>
                      </a:r>
                      <a:endParaRPr lang="en-IN" sz="1200" dirty="0">
                        <a:latin typeface="Calibri" panose="020F0502020204030204" pitchFamily="34" charset="0"/>
                        <a:cs typeface="Calibri" panose="020F0502020204030204" pitchFamily="34" charset="0"/>
                      </a:endParaRPr>
                    </a:p>
                    <a:p>
                      <a:pPr algn="ctr"/>
                      <a:endParaRPr lang="en-IN" sz="1200" dirty="0">
                        <a:latin typeface="Calibri" panose="020F0502020204030204" pitchFamily="34" charset="0"/>
                        <a:cs typeface="Calibri" panose="020F0502020204030204" pitchFamily="34" charset="0"/>
                      </a:endParaRPr>
                    </a:p>
                  </a:txBody>
                  <a:tcPr/>
                </a:tc>
                <a:tc>
                  <a:txBody>
                    <a:bodyPr/>
                    <a:lstStyle/>
                    <a:p>
                      <a:pPr algn="ctr"/>
                      <a:r>
                        <a:rPr lang="en-US" sz="1200" dirty="0">
                          <a:latin typeface="Calibri" panose="020F0502020204030204" pitchFamily="34" charset="0"/>
                          <a:cs typeface="Calibri" panose="020F0502020204030204" pitchFamily="34" charset="0"/>
                        </a:rPr>
                        <a:t>Real-time</a:t>
                      </a:r>
                      <a:endParaRPr lang="en-IN" sz="1200" dirty="0">
                        <a:latin typeface="Calibri" panose="020F0502020204030204" pitchFamily="34" charset="0"/>
                        <a:cs typeface="Calibri" panose="020F0502020204030204" pitchFamily="34" charset="0"/>
                      </a:endParaRPr>
                    </a:p>
                  </a:txBody>
                  <a:tcPr/>
                </a:tc>
                <a:tc>
                  <a:txBody>
                    <a:bodyPr/>
                    <a:lstStyle/>
                    <a:p>
                      <a:r>
                        <a:rPr lang="en-US" sz="1200" b="0" i="0" kern="1200" dirty="0">
                          <a:solidFill>
                            <a:schemeClr val="dk1"/>
                          </a:solidFill>
                          <a:effectLst/>
                          <a:latin typeface="+mn-lt"/>
                          <a:ea typeface="+mn-ea"/>
                          <a:cs typeface="+mn-cs"/>
                        </a:rPr>
                        <a:t>Pharmacies validate received prescription details by cross-checking patient information and medication details to avoid errors in dispensing.</a:t>
                      </a:r>
                    </a:p>
                  </a:txBody>
                  <a:tcPr/>
                </a:tc>
                <a:extLst>
                  <a:ext uri="{0D108BD9-81ED-4DB2-BD59-A6C34878D82A}">
                    <a16:rowId xmlns:a16="http://schemas.microsoft.com/office/drawing/2014/main" val="1466832659"/>
                  </a:ext>
                </a:extLst>
              </a:tr>
              <a:tr h="1082336">
                <a:tc>
                  <a:txBody>
                    <a:bodyPr/>
                    <a:lstStyle/>
                    <a:p>
                      <a:endParaRPr lang="en-US" sz="1400" dirty="0">
                        <a:latin typeface="Calibri" panose="020F0502020204030204" pitchFamily="34" charset="0"/>
                        <a:cs typeface="Calibri" panose="020F0502020204030204" pitchFamily="34" charset="0"/>
                      </a:endParaRPr>
                    </a:p>
                    <a:p>
                      <a:r>
                        <a:rPr lang="en-US" sz="1400" dirty="0">
                          <a:latin typeface="Calibri" panose="020F0502020204030204" pitchFamily="34" charset="0"/>
                          <a:cs typeface="Calibri" panose="020F0502020204030204" pitchFamily="34" charset="0"/>
                        </a:rPr>
                        <a:t>      2) b)</a:t>
                      </a:r>
                      <a:endParaRPr lang="en-IN" sz="1400" dirty="0">
                        <a:latin typeface="Calibri" panose="020F0502020204030204" pitchFamily="34" charset="0"/>
                        <a:cs typeface="Calibri" panose="020F0502020204030204" pitchFamily="34" charset="0"/>
                      </a:endParaRPr>
                    </a:p>
                  </a:txBody>
                  <a:tcPr/>
                </a:tc>
                <a:tc>
                  <a:txBody>
                    <a:bodyPr/>
                    <a:lstStyle/>
                    <a:p>
                      <a:r>
                        <a:rPr lang="en-US" sz="1200" b="0" i="0" kern="1200" dirty="0">
                          <a:solidFill>
                            <a:schemeClr val="dk1"/>
                          </a:solidFill>
                          <a:effectLst/>
                          <a:latin typeface="+mn-lt"/>
                          <a:ea typeface="+mn-ea"/>
                          <a:cs typeface="+mn-cs"/>
                        </a:rPr>
                        <a:t>Pharmacies submit information about medication dispensing and order fulfillment to the Healthify for record-keeping.</a:t>
                      </a:r>
                      <a:endParaRPr lang="en-IN" sz="1200" dirty="0">
                        <a:latin typeface="Calibri" panose="020F0502020204030204" pitchFamily="34" charset="0"/>
                        <a:cs typeface="Calibri" panose="020F0502020204030204" pitchFamily="34" charset="0"/>
                      </a:endParaRPr>
                    </a:p>
                  </a:txBody>
                  <a:tcPr/>
                </a:tc>
                <a:tc>
                  <a:txBody>
                    <a:bodyPr/>
                    <a:lstStyle/>
                    <a:p>
                      <a:pPr algn="ctr"/>
                      <a:r>
                        <a:rPr lang="en-US" sz="1200" dirty="0">
                          <a:latin typeface="Calibri" panose="020F0502020204030204" pitchFamily="34" charset="0"/>
                          <a:cs typeface="Calibri" panose="020F0502020204030204" pitchFamily="34" charset="0"/>
                        </a:rPr>
                        <a:t>Pharmacies</a:t>
                      </a:r>
                      <a:endParaRPr lang="en-IN" sz="1200" dirty="0">
                        <a:latin typeface="Calibri" panose="020F0502020204030204" pitchFamily="34" charset="0"/>
                        <a:cs typeface="Calibri" panose="020F0502020204030204" pitchFamily="34" charset="0"/>
                      </a:endParaRPr>
                    </a:p>
                  </a:txBody>
                  <a:tcPr/>
                </a:tc>
                <a:tc>
                  <a:txBody>
                    <a:bodyPr/>
                    <a:lstStyle/>
                    <a:p>
                      <a:pPr algn="ctr"/>
                      <a:r>
                        <a:rPr lang="en-US" sz="1200" dirty="0">
                          <a:latin typeface="Calibri" panose="020F0502020204030204" pitchFamily="34" charset="0"/>
                          <a:cs typeface="Calibri" panose="020F0502020204030204" pitchFamily="34" charset="0"/>
                        </a:rPr>
                        <a:t>Healthify</a:t>
                      </a:r>
                      <a:endParaRPr lang="en-IN" sz="1200" dirty="0">
                        <a:latin typeface="Calibri" panose="020F0502020204030204" pitchFamily="34" charset="0"/>
                        <a:cs typeface="Calibri" panose="020F0502020204030204" pitchFamily="34" charset="0"/>
                      </a:endParaRPr>
                    </a:p>
                    <a:p>
                      <a:pPr algn="ctr"/>
                      <a:endParaRPr lang="en-IN" sz="1200" dirty="0">
                        <a:latin typeface="Calibri" panose="020F0502020204030204" pitchFamily="34" charset="0"/>
                        <a:cs typeface="Calibri" panose="020F0502020204030204" pitchFamily="34" charset="0"/>
                      </a:endParaRPr>
                    </a:p>
                  </a:txBody>
                  <a:tcPr/>
                </a:tc>
                <a:tc>
                  <a:txBody>
                    <a:bodyPr/>
                    <a:lstStyle/>
                    <a:p>
                      <a:pPr algn="ctr"/>
                      <a:r>
                        <a:rPr lang="en-US" sz="1200" dirty="0">
                          <a:latin typeface="Calibri" panose="020F0502020204030204" pitchFamily="34" charset="0"/>
                          <a:cs typeface="Calibri" panose="020F0502020204030204" pitchFamily="34" charset="0"/>
                        </a:rPr>
                        <a:t>Real-time</a:t>
                      </a:r>
                      <a:endParaRPr lang="en-IN" sz="1200" dirty="0">
                        <a:latin typeface="Calibri" panose="020F0502020204030204" pitchFamily="34" charset="0"/>
                        <a:cs typeface="Calibri" panose="020F0502020204030204" pitchFamily="34" charset="0"/>
                      </a:endParaRPr>
                    </a:p>
                  </a:txBody>
                  <a:tcPr/>
                </a:tc>
                <a:tc>
                  <a:txBody>
                    <a:bodyPr/>
                    <a:lstStyle/>
                    <a:p>
                      <a:r>
                        <a:rPr lang="en-US" sz="1200" b="0" i="0" kern="1200" dirty="0">
                          <a:solidFill>
                            <a:schemeClr val="dk1"/>
                          </a:solidFill>
                          <a:effectLst/>
                          <a:latin typeface="+mn-lt"/>
                          <a:ea typeface="+mn-ea"/>
                          <a:cs typeface="+mn-cs"/>
                        </a:rPr>
                        <a:t>Healthify validates the received information including details such as patient information, medication dispensed, and order fulfillment status to avoid errors in updating patient records and ensure secure and authorized data exchange.</a:t>
                      </a:r>
                    </a:p>
                    <a:p>
                      <a:endParaRPr lang="en-US" sz="1200" b="0" i="0" kern="1200" dirty="0">
                        <a:solidFill>
                          <a:schemeClr val="dk1"/>
                        </a:solidFill>
                        <a:effectLst/>
                        <a:latin typeface="+mn-lt"/>
                        <a:ea typeface="+mn-ea"/>
                        <a:cs typeface="+mn-cs"/>
                      </a:endParaRPr>
                    </a:p>
                  </a:txBody>
                  <a:tcPr/>
                </a:tc>
                <a:extLst>
                  <a:ext uri="{0D108BD9-81ED-4DB2-BD59-A6C34878D82A}">
                    <a16:rowId xmlns:a16="http://schemas.microsoft.com/office/drawing/2014/main" val="4183127716"/>
                  </a:ext>
                </a:extLst>
              </a:tr>
            </a:tbl>
          </a:graphicData>
        </a:graphic>
      </p:graphicFrame>
    </p:spTree>
    <p:extLst>
      <p:ext uri="{BB962C8B-B14F-4D97-AF65-F5344CB8AC3E}">
        <p14:creationId xmlns:p14="http://schemas.microsoft.com/office/powerpoint/2010/main" val="388783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44146A-785B-9C70-691D-B9487B26DC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77612-7079-2CA8-1DC3-39D17F1ADE83}"/>
              </a:ext>
            </a:extLst>
          </p:cNvPr>
          <p:cNvSpPr>
            <a:spLocks noGrp="1"/>
          </p:cNvSpPr>
          <p:nvPr>
            <p:ph type="title"/>
          </p:nvPr>
        </p:nvSpPr>
        <p:spPr>
          <a:xfrm>
            <a:off x="3262447" y="0"/>
            <a:ext cx="5667103" cy="1110343"/>
          </a:xfrm>
        </p:spPr>
        <p:txBody>
          <a:bodyPr/>
          <a:lstStyle/>
          <a:p>
            <a:r>
              <a:rPr lang="en-US" dirty="0"/>
              <a:t> System Interface Table</a:t>
            </a:r>
            <a:endParaRPr lang="en-IN" dirty="0"/>
          </a:p>
        </p:txBody>
      </p:sp>
      <p:graphicFrame>
        <p:nvGraphicFramePr>
          <p:cNvPr id="4" name="Content Placeholder 3">
            <a:extLst>
              <a:ext uri="{FF2B5EF4-FFF2-40B4-BE49-F238E27FC236}">
                <a16:creationId xmlns:a16="http://schemas.microsoft.com/office/drawing/2014/main" id="{FBB01644-743E-EEAC-E529-7FACFA36013C}"/>
              </a:ext>
            </a:extLst>
          </p:cNvPr>
          <p:cNvGraphicFramePr>
            <a:graphicFrameLocks noGrp="1"/>
          </p:cNvGraphicFramePr>
          <p:nvPr>
            <p:ph idx="1"/>
            <p:extLst>
              <p:ext uri="{D42A27DB-BD31-4B8C-83A1-F6EECF244321}">
                <p14:modId xmlns:p14="http://schemas.microsoft.com/office/powerpoint/2010/main" val="1156644522"/>
              </p:ext>
            </p:extLst>
          </p:nvPr>
        </p:nvGraphicFramePr>
        <p:xfrm>
          <a:off x="404949" y="1110343"/>
          <a:ext cx="11390810" cy="5319106"/>
        </p:xfrm>
        <a:graphic>
          <a:graphicData uri="http://schemas.openxmlformats.org/drawingml/2006/table">
            <a:tbl>
              <a:tblPr firstRow="1" bandRow="1">
                <a:tableStyleId>{5C22544A-7EE6-4342-B048-85BDC9FD1C3A}</a:tableStyleId>
              </a:tblPr>
              <a:tblGrid>
                <a:gridCol w="1044746">
                  <a:extLst>
                    <a:ext uri="{9D8B030D-6E8A-4147-A177-3AD203B41FA5}">
                      <a16:colId xmlns:a16="http://schemas.microsoft.com/office/drawing/2014/main" val="713208014"/>
                    </a:ext>
                  </a:extLst>
                </a:gridCol>
                <a:gridCol w="2752190">
                  <a:extLst>
                    <a:ext uri="{9D8B030D-6E8A-4147-A177-3AD203B41FA5}">
                      <a16:colId xmlns:a16="http://schemas.microsoft.com/office/drawing/2014/main" val="3544774385"/>
                    </a:ext>
                  </a:extLst>
                </a:gridCol>
                <a:gridCol w="1606035">
                  <a:extLst>
                    <a:ext uri="{9D8B030D-6E8A-4147-A177-3AD203B41FA5}">
                      <a16:colId xmlns:a16="http://schemas.microsoft.com/office/drawing/2014/main" val="1692925073"/>
                    </a:ext>
                  </a:extLst>
                </a:gridCol>
                <a:gridCol w="1485757">
                  <a:extLst>
                    <a:ext uri="{9D8B030D-6E8A-4147-A177-3AD203B41FA5}">
                      <a16:colId xmlns:a16="http://schemas.microsoft.com/office/drawing/2014/main" val="1432326451"/>
                    </a:ext>
                  </a:extLst>
                </a:gridCol>
                <a:gridCol w="1740460">
                  <a:extLst>
                    <a:ext uri="{9D8B030D-6E8A-4147-A177-3AD203B41FA5}">
                      <a16:colId xmlns:a16="http://schemas.microsoft.com/office/drawing/2014/main" val="2233558477"/>
                    </a:ext>
                  </a:extLst>
                </a:gridCol>
                <a:gridCol w="2761622">
                  <a:extLst>
                    <a:ext uri="{9D8B030D-6E8A-4147-A177-3AD203B41FA5}">
                      <a16:colId xmlns:a16="http://schemas.microsoft.com/office/drawing/2014/main" val="2857643830"/>
                    </a:ext>
                  </a:extLst>
                </a:gridCol>
              </a:tblGrid>
              <a:tr h="721732">
                <a:tc>
                  <a:txBody>
                    <a:bodyPr/>
                    <a:lstStyle/>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  S. No</a:t>
                      </a:r>
                      <a:endParaRPr lang="en-IN" sz="2000" dirty="0">
                        <a:latin typeface="Calibri" panose="020F0502020204030204" pitchFamily="34" charset="0"/>
                        <a:cs typeface="Calibri" panose="020F0502020204030204" pitchFamily="34" charset="0"/>
                      </a:endParaRPr>
                    </a:p>
                  </a:txBody>
                  <a:tcPr/>
                </a:tc>
                <a:tc>
                  <a:txBody>
                    <a:bodyPr/>
                    <a:lstStyle/>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            Description</a:t>
                      </a:r>
                      <a:endParaRPr lang="en-IN" sz="2000" dirty="0">
                        <a:latin typeface="Calibri" panose="020F0502020204030204" pitchFamily="34" charset="0"/>
                        <a:cs typeface="Calibri" panose="020F0502020204030204" pitchFamily="34" charset="0"/>
                      </a:endParaRPr>
                    </a:p>
                  </a:txBody>
                  <a:tcPr/>
                </a:tc>
                <a:tc>
                  <a:txBody>
                    <a:bodyPr/>
                    <a:lstStyle/>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    Source</a:t>
                      </a:r>
                      <a:endParaRPr lang="en-IN" sz="2000" dirty="0">
                        <a:latin typeface="Calibri" panose="020F0502020204030204" pitchFamily="34" charset="0"/>
                        <a:cs typeface="Calibri" panose="020F0502020204030204" pitchFamily="34" charset="0"/>
                      </a:endParaRPr>
                    </a:p>
                  </a:txBody>
                  <a:tcPr/>
                </a:tc>
                <a:tc>
                  <a:txBody>
                    <a:bodyPr/>
                    <a:lstStyle/>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         Target</a:t>
                      </a:r>
                      <a:endParaRPr lang="en-IN" sz="2000" dirty="0">
                        <a:latin typeface="Calibri" panose="020F0502020204030204" pitchFamily="34" charset="0"/>
                        <a:cs typeface="Calibri" panose="020F0502020204030204" pitchFamily="34" charset="0"/>
                      </a:endParaRPr>
                    </a:p>
                  </a:txBody>
                  <a:tcPr/>
                </a:tc>
                <a:tc>
                  <a:txBody>
                    <a:bodyPr/>
                    <a:lstStyle/>
                    <a:p>
                      <a:r>
                        <a:rPr lang="en-US" sz="2000" dirty="0">
                          <a:latin typeface="Calibri" panose="020F0502020204030204" pitchFamily="34" charset="0"/>
                          <a:cs typeface="Calibri" panose="020F0502020204030204" pitchFamily="34" charset="0"/>
                        </a:rPr>
                        <a:t> </a:t>
                      </a:r>
                    </a:p>
                    <a:p>
                      <a:r>
                        <a:rPr lang="en-US" sz="2000" dirty="0">
                          <a:latin typeface="Calibri" panose="020F0502020204030204" pitchFamily="34" charset="0"/>
                          <a:cs typeface="Calibri" panose="020F0502020204030204" pitchFamily="34" charset="0"/>
                        </a:rPr>
                        <a:t>    Frequency</a:t>
                      </a:r>
                      <a:endParaRPr lang="en-IN" sz="2000" dirty="0">
                        <a:latin typeface="Calibri" panose="020F0502020204030204" pitchFamily="34" charset="0"/>
                        <a:cs typeface="Calibri" panose="020F0502020204030204" pitchFamily="34" charset="0"/>
                      </a:endParaRPr>
                    </a:p>
                  </a:txBody>
                  <a:tcPr/>
                </a:tc>
                <a:tc>
                  <a:txBody>
                    <a:bodyPr/>
                    <a:lstStyle/>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              Validation</a:t>
                      </a:r>
                      <a:endParaRPr lang="en-IN" sz="2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423524259"/>
                  </a:ext>
                </a:extLst>
              </a:tr>
              <a:tr h="772041">
                <a:tc>
                  <a:txBody>
                    <a:bodyPr/>
                    <a:lstStyle/>
                    <a:p>
                      <a:endParaRPr lang="en-US" sz="1400" dirty="0">
                        <a:latin typeface="Calibri" panose="020F0502020204030204" pitchFamily="34" charset="0"/>
                        <a:cs typeface="Calibri" panose="020F0502020204030204" pitchFamily="34" charset="0"/>
                      </a:endParaRPr>
                    </a:p>
                    <a:p>
                      <a:r>
                        <a:rPr lang="en-US" sz="1400" dirty="0">
                          <a:latin typeface="Calibri" panose="020F0502020204030204" pitchFamily="34" charset="0"/>
                          <a:cs typeface="Calibri" panose="020F0502020204030204" pitchFamily="34" charset="0"/>
                        </a:rPr>
                        <a:t>      3) a)</a:t>
                      </a:r>
                      <a:endParaRPr lang="en-IN" sz="1400" dirty="0">
                        <a:latin typeface="Calibri" panose="020F0502020204030204" pitchFamily="34" charset="0"/>
                        <a:cs typeface="Calibri" panose="020F0502020204030204" pitchFamily="34" charset="0"/>
                      </a:endParaRPr>
                    </a:p>
                  </a:txBody>
                  <a:tcPr/>
                </a:tc>
                <a:tc>
                  <a:txBody>
                    <a:bodyPr/>
                    <a:lstStyle/>
                    <a:p>
                      <a:r>
                        <a:rPr lang="en-US" sz="1200" b="0" i="0" kern="1200" dirty="0">
                          <a:solidFill>
                            <a:schemeClr val="dk1"/>
                          </a:solidFill>
                          <a:effectLst/>
                          <a:latin typeface="+mn-lt"/>
                          <a:ea typeface="+mn-ea"/>
                          <a:cs typeface="+mn-cs"/>
                        </a:rPr>
                        <a:t>Healthify submits patient billing details to Insurance Providers for coverage and claims processing.</a:t>
                      </a:r>
                      <a:endParaRPr lang="en-IN" sz="1200" dirty="0">
                        <a:latin typeface="Calibri" panose="020F0502020204030204" pitchFamily="34" charset="0"/>
                        <a:cs typeface="Calibri" panose="020F0502020204030204" pitchFamily="34" charset="0"/>
                      </a:endParaRPr>
                    </a:p>
                    <a:p>
                      <a:endParaRPr lang="en-IN" sz="1200" dirty="0">
                        <a:latin typeface="Calibri" panose="020F0502020204030204" pitchFamily="34" charset="0"/>
                        <a:cs typeface="Calibri" panose="020F0502020204030204" pitchFamily="34" charset="0"/>
                      </a:endParaRPr>
                    </a:p>
                  </a:txBody>
                  <a:tcPr/>
                </a:tc>
                <a:tc>
                  <a:txBody>
                    <a:bodyPr/>
                    <a:lstStyle/>
                    <a:p>
                      <a:pPr algn="ctr"/>
                      <a:r>
                        <a:rPr lang="en-US" sz="1200" dirty="0">
                          <a:latin typeface="Calibri" panose="020F0502020204030204" pitchFamily="34" charset="0"/>
                          <a:cs typeface="Calibri" panose="020F0502020204030204" pitchFamily="34" charset="0"/>
                        </a:rPr>
                        <a:t>Healthify</a:t>
                      </a:r>
                      <a:endParaRPr lang="en-IN" sz="1200" dirty="0">
                        <a:latin typeface="Calibri" panose="020F0502020204030204" pitchFamily="34" charset="0"/>
                        <a:cs typeface="Calibri" panose="020F0502020204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Insurance Providers</a:t>
                      </a:r>
                      <a:endParaRPr lang="en-IN" sz="1200" dirty="0">
                        <a:latin typeface="Calibri" panose="020F0502020204030204" pitchFamily="34" charset="0"/>
                        <a:cs typeface="Calibri" panose="020F0502020204030204" pitchFamily="34" charset="0"/>
                      </a:endParaRPr>
                    </a:p>
                    <a:p>
                      <a:pPr algn="ctr"/>
                      <a:endParaRPr lang="en-IN" sz="1200" dirty="0">
                        <a:latin typeface="Calibri" panose="020F0502020204030204" pitchFamily="34" charset="0"/>
                        <a:cs typeface="Calibri" panose="020F0502020204030204" pitchFamily="34" charset="0"/>
                      </a:endParaRPr>
                    </a:p>
                  </a:txBody>
                  <a:tcPr/>
                </a:tc>
                <a:tc>
                  <a:txBody>
                    <a:bodyPr/>
                    <a:lstStyle/>
                    <a:p>
                      <a:pPr algn="ctr"/>
                      <a:r>
                        <a:rPr lang="en-US" sz="1200" dirty="0">
                          <a:latin typeface="Calibri" panose="020F0502020204030204" pitchFamily="34" charset="0"/>
                          <a:cs typeface="Calibri" panose="020F0502020204030204" pitchFamily="34" charset="0"/>
                        </a:rPr>
                        <a:t>Real-time</a:t>
                      </a:r>
                      <a:endParaRPr lang="en-IN" sz="1200" dirty="0">
                        <a:latin typeface="Calibri" panose="020F0502020204030204" pitchFamily="34" charset="0"/>
                        <a:cs typeface="Calibri" panose="020F0502020204030204" pitchFamily="34" charset="0"/>
                      </a:endParaRPr>
                    </a:p>
                  </a:txBody>
                  <a:tcPr/>
                </a:tc>
                <a:tc>
                  <a:txBody>
                    <a:bodyPr/>
                    <a:lstStyle/>
                    <a:p>
                      <a:r>
                        <a:rPr lang="en-US" sz="1200" b="0" i="0" kern="1200" dirty="0">
                          <a:solidFill>
                            <a:schemeClr val="dk1"/>
                          </a:solidFill>
                          <a:effectLst/>
                          <a:latin typeface="+mn-lt"/>
                          <a:ea typeface="+mn-ea"/>
                          <a:cs typeface="+mn-cs"/>
                        </a:rPr>
                        <a:t>Insurance Providers validate received billing information to ensure accuracy by referencing patient’s policy details to verify coverage and facilitate accurate claims processing.</a:t>
                      </a:r>
                    </a:p>
                    <a:p>
                      <a:endParaRPr lang="en-IN" sz="12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5920307"/>
                  </a:ext>
                </a:extLst>
              </a:tr>
              <a:tr h="990254">
                <a:tc>
                  <a:txBody>
                    <a:bodyPr/>
                    <a:lstStyle/>
                    <a:p>
                      <a:endParaRPr lang="en-US" sz="1400" dirty="0">
                        <a:latin typeface="Calibri" panose="020F0502020204030204" pitchFamily="34" charset="0"/>
                        <a:cs typeface="Calibri" panose="020F0502020204030204" pitchFamily="34" charset="0"/>
                      </a:endParaRPr>
                    </a:p>
                    <a:p>
                      <a:r>
                        <a:rPr lang="en-US" sz="1400" dirty="0">
                          <a:latin typeface="Calibri" panose="020F0502020204030204" pitchFamily="34" charset="0"/>
                          <a:cs typeface="Calibri" panose="020F0502020204030204" pitchFamily="34" charset="0"/>
                        </a:rPr>
                        <a:t>      3) b)</a:t>
                      </a:r>
                      <a:endParaRPr lang="en-IN" sz="1400" dirty="0">
                        <a:latin typeface="Calibri" panose="020F0502020204030204" pitchFamily="34" charset="0"/>
                        <a:cs typeface="Calibri" panose="020F0502020204030204" pitchFamily="34" charset="0"/>
                      </a:endParaRPr>
                    </a:p>
                  </a:txBody>
                  <a:tcPr/>
                </a:tc>
                <a:tc>
                  <a:txBody>
                    <a:bodyPr/>
                    <a:lstStyle/>
                    <a:p>
                      <a:r>
                        <a:rPr lang="en-US" sz="1200" b="0" i="0" kern="1200" dirty="0">
                          <a:solidFill>
                            <a:schemeClr val="dk1"/>
                          </a:solidFill>
                          <a:effectLst/>
                          <a:latin typeface="+mn-lt"/>
                          <a:ea typeface="+mn-ea"/>
                          <a:cs typeface="+mn-cs"/>
                        </a:rPr>
                        <a:t>Insurance Providers transmit policy details and coverage information to the Healthify for billing and claims processing.</a:t>
                      </a:r>
                      <a:endParaRPr lang="en-IN" sz="1200" dirty="0">
                        <a:latin typeface="Calibri" panose="020F0502020204030204" pitchFamily="34" charset="0"/>
                        <a:cs typeface="Calibri" panose="020F0502020204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Insurance Providers</a:t>
                      </a:r>
                      <a:endParaRPr lang="en-IN" sz="1200" dirty="0">
                        <a:latin typeface="Calibri" panose="020F0502020204030204" pitchFamily="34" charset="0"/>
                        <a:cs typeface="Calibri" panose="020F0502020204030204" pitchFamily="34" charset="0"/>
                      </a:endParaRPr>
                    </a:p>
                  </a:txBody>
                  <a:tcPr/>
                </a:tc>
                <a:tc>
                  <a:txBody>
                    <a:bodyPr/>
                    <a:lstStyle/>
                    <a:p>
                      <a:pPr algn="ctr"/>
                      <a:r>
                        <a:rPr lang="en-US" sz="1200" dirty="0">
                          <a:latin typeface="Calibri" panose="020F0502020204030204" pitchFamily="34" charset="0"/>
                          <a:cs typeface="Calibri" panose="020F0502020204030204" pitchFamily="34" charset="0"/>
                        </a:rPr>
                        <a:t>Healthify</a:t>
                      </a:r>
                      <a:endParaRPr lang="en-IN" sz="1200" dirty="0">
                        <a:latin typeface="Calibri" panose="020F0502020204030204" pitchFamily="34" charset="0"/>
                        <a:cs typeface="Calibri" panose="020F0502020204030204" pitchFamily="34" charset="0"/>
                      </a:endParaRPr>
                    </a:p>
                  </a:txBody>
                  <a:tcPr/>
                </a:tc>
                <a:tc>
                  <a:txBody>
                    <a:bodyPr/>
                    <a:lstStyle/>
                    <a:p>
                      <a:pPr algn="ctr"/>
                      <a:r>
                        <a:rPr lang="en-US" sz="1200" dirty="0">
                          <a:latin typeface="Calibri" panose="020F0502020204030204" pitchFamily="34" charset="0"/>
                          <a:cs typeface="Calibri" panose="020F0502020204030204" pitchFamily="34" charset="0"/>
                        </a:rPr>
                        <a:t>Real-time</a:t>
                      </a:r>
                      <a:endParaRPr lang="en-IN" sz="1200" dirty="0">
                        <a:latin typeface="Calibri" panose="020F0502020204030204" pitchFamily="34" charset="0"/>
                        <a:cs typeface="Calibri" panose="020F0502020204030204" pitchFamily="34" charset="0"/>
                      </a:endParaRPr>
                    </a:p>
                  </a:txBody>
                  <a:tcPr/>
                </a:tc>
                <a:tc>
                  <a:txBody>
                    <a:bodyPr/>
                    <a:lstStyle/>
                    <a:p>
                      <a:r>
                        <a:rPr lang="en-US" sz="1200" b="0" i="0" kern="1200" dirty="0">
                          <a:solidFill>
                            <a:schemeClr val="dk1"/>
                          </a:solidFill>
                          <a:effectLst/>
                          <a:latin typeface="+mn-lt"/>
                          <a:ea typeface="+mn-ea"/>
                          <a:cs typeface="+mn-cs"/>
                        </a:rPr>
                        <a:t>Healthify validates against the insurance provider's database to ensure that the policy is active, and claims align with the policy terms and coverage.</a:t>
                      </a:r>
                    </a:p>
                  </a:txBody>
                  <a:tcPr/>
                </a:tc>
                <a:extLst>
                  <a:ext uri="{0D108BD9-81ED-4DB2-BD59-A6C34878D82A}">
                    <a16:rowId xmlns:a16="http://schemas.microsoft.com/office/drawing/2014/main" val="177207916"/>
                  </a:ext>
                </a:extLst>
              </a:tr>
              <a:tr h="1031214">
                <a:tc>
                  <a:txBody>
                    <a:bodyPr/>
                    <a:lstStyle/>
                    <a:p>
                      <a:r>
                        <a:rPr lang="en-US" sz="1400" dirty="0">
                          <a:latin typeface="Calibri" panose="020F0502020204030204" pitchFamily="34" charset="0"/>
                          <a:cs typeface="Calibri" panose="020F0502020204030204" pitchFamily="34" charset="0"/>
                        </a:rPr>
                        <a:t>    </a:t>
                      </a:r>
                    </a:p>
                    <a:p>
                      <a:r>
                        <a:rPr lang="en-US" sz="1400" dirty="0">
                          <a:latin typeface="Calibri" panose="020F0502020204030204" pitchFamily="34" charset="0"/>
                          <a:cs typeface="Calibri" panose="020F0502020204030204" pitchFamily="34" charset="0"/>
                        </a:rPr>
                        <a:t>      4) a)</a:t>
                      </a:r>
                      <a:endParaRPr lang="en-IN" sz="1400" dirty="0">
                        <a:latin typeface="Calibri" panose="020F0502020204030204" pitchFamily="34" charset="0"/>
                        <a:cs typeface="Calibri" panose="020F0502020204030204" pitchFamily="34" charset="0"/>
                      </a:endParaRPr>
                    </a:p>
                  </a:txBody>
                  <a:tcPr/>
                </a:tc>
                <a:tc>
                  <a:txBody>
                    <a:bodyPr/>
                    <a:lstStyle/>
                    <a:p>
                      <a:r>
                        <a:rPr lang="en-US" sz="1200" b="0" i="0" kern="1200" dirty="0">
                          <a:solidFill>
                            <a:schemeClr val="dk1"/>
                          </a:solidFill>
                          <a:effectLst/>
                          <a:latin typeface="+mn-lt"/>
                          <a:ea typeface="+mn-ea"/>
                          <a:cs typeface="+mn-cs"/>
                        </a:rPr>
                        <a:t>Healthify sends patient test requests to Clinical Laboratories for diagnostic testing </a:t>
                      </a:r>
                      <a:r>
                        <a:rPr lang="en-IN" sz="1200" b="0" i="0" kern="1200" dirty="0">
                          <a:solidFill>
                            <a:schemeClr val="dk1"/>
                          </a:solidFill>
                          <a:effectLst/>
                          <a:latin typeface="+mn-lt"/>
                          <a:ea typeface="+mn-ea"/>
                          <a:cs typeface="+mn-cs"/>
                        </a:rPr>
                        <a:t>and retrieves test results.</a:t>
                      </a:r>
                      <a:endParaRPr lang="en-IN" sz="1200" dirty="0">
                        <a:latin typeface="Calibri" panose="020F0502020204030204" pitchFamily="34" charset="0"/>
                        <a:cs typeface="Calibri" panose="020F0502020204030204" pitchFamily="34" charset="0"/>
                      </a:endParaRPr>
                    </a:p>
                  </a:txBody>
                  <a:tcPr/>
                </a:tc>
                <a:tc>
                  <a:txBody>
                    <a:bodyPr/>
                    <a:lstStyle/>
                    <a:p>
                      <a:pPr algn="ctr"/>
                      <a:r>
                        <a:rPr lang="en-US" sz="1200" dirty="0">
                          <a:latin typeface="Calibri" panose="020F0502020204030204" pitchFamily="34" charset="0"/>
                          <a:cs typeface="Calibri" panose="020F0502020204030204" pitchFamily="34" charset="0"/>
                        </a:rPr>
                        <a:t>Healthify</a:t>
                      </a:r>
                      <a:endParaRPr lang="en-IN" sz="1200" dirty="0">
                        <a:latin typeface="Calibri" panose="020F0502020204030204" pitchFamily="34" charset="0"/>
                        <a:cs typeface="Calibri" panose="020F0502020204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Clinical Laboratories</a:t>
                      </a:r>
                      <a:endParaRPr lang="en-IN" sz="1200" dirty="0">
                        <a:latin typeface="Calibri" panose="020F0502020204030204" pitchFamily="34" charset="0"/>
                        <a:cs typeface="Calibri" panose="020F0502020204030204" pitchFamily="34" charset="0"/>
                      </a:endParaRPr>
                    </a:p>
                    <a:p>
                      <a:pPr algn="ctr"/>
                      <a:endParaRPr lang="en-IN" sz="1200" dirty="0">
                        <a:latin typeface="Calibri" panose="020F0502020204030204" pitchFamily="34" charset="0"/>
                        <a:cs typeface="Calibri" panose="020F0502020204030204" pitchFamily="34" charset="0"/>
                      </a:endParaRPr>
                    </a:p>
                  </a:txBody>
                  <a:tcPr/>
                </a:tc>
                <a:tc>
                  <a:txBody>
                    <a:bodyPr/>
                    <a:lstStyle/>
                    <a:p>
                      <a:pPr algn="ctr"/>
                      <a:r>
                        <a:rPr lang="en-US" sz="1200" dirty="0">
                          <a:latin typeface="Calibri" panose="020F0502020204030204" pitchFamily="34" charset="0"/>
                          <a:cs typeface="Calibri" panose="020F0502020204030204" pitchFamily="34" charset="0"/>
                        </a:rPr>
                        <a:t>Real-time</a:t>
                      </a:r>
                      <a:endParaRPr lang="en-IN" sz="1200" dirty="0">
                        <a:latin typeface="Calibri" panose="020F0502020204030204" pitchFamily="34" charset="0"/>
                        <a:cs typeface="Calibri" panose="020F0502020204030204" pitchFamily="34" charset="0"/>
                      </a:endParaRPr>
                    </a:p>
                  </a:txBody>
                  <a:tcPr/>
                </a:tc>
                <a:tc>
                  <a:txBody>
                    <a:bodyPr/>
                    <a:lstStyle/>
                    <a:p>
                      <a:r>
                        <a:rPr lang="en-US" sz="1200" b="0" i="0" kern="1200" dirty="0">
                          <a:solidFill>
                            <a:schemeClr val="dk1"/>
                          </a:solidFill>
                          <a:effectLst/>
                          <a:latin typeface="+mn-lt"/>
                          <a:ea typeface="+mn-ea"/>
                          <a:cs typeface="+mn-cs"/>
                        </a:rPr>
                        <a:t>Clinical Laboratories validate received test requests by verifying data source, by performing checks on patient information, test names, and dates to avoid errors in testing.</a:t>
                      </a:r>
                    </a:p>
                  </a:txBody>
                  <a:tcPr/>
                </a:tc>
                <a:extLst>
                  <a:ext uri="{0D108BD9-81ED-4DB2-BD59-A6C34878D82A}">
                    <a16:rowId xmlns:a16="http://schemas.microsoft.com/office/drawing/2014/main" val="1466832659"/>
                  </a:ext>
                </a:extLst>
              </a:tr>
              <a:tr h="1118225">
                <a:tc>
                  <a:txBody>
                    <a:bodyPr/>
                    <a:lstStyle/>
                    <a:p>
                      <a:endParaRPr lang="en-US" sz="1400" dirty="0">
                        <a:latin typeface="Calibri" panose="020F0502020204030204" pitchFamily="34" charset="0"/>
                        <a:cs typeface="Calibri" panose="020F0502020204030204" pitchFamily="34" charset="0"/>
                      </a:endParaRPr>
                    </a:p>
                    <a:p>
                      <a:r>
                        <a:rPr lang="en-US" sz="1400" dirty="0">
                          <a:latin typeface="Calibri" panose="020F0502020204030204" pitchFamily="34" charset="0"/>
                          <a:cs typeface="Calibri" panose="020F0502020204030204" pitchFamily="34" charset="0"/>
                        </a:rPr>
                        <a:t>      4) b)</a:t>
                      </a:r>
                      <a:endParaRPr lang="en-IN" sz="1400" dirty="0">
                        <a:latin typeface="Calibri" panose="020F0502020204030204" pitchFamily="34" charset="0"/>
                        <a:cs typeface="Calibri" panose="020F0502020204030204" pitchFamily="34" charset="0"/>
                      </a:endParaRPr>
                    </a:p>
                  </a:txBody>
                  <a:tcPr/>
                </a:tc>
                <a:tc>
                  <a:txBody>
                    <a:bodyPr/>
                    <a:lstStyle/>
                    <a:p>
                      <a:r>
                        <a:rPr lang="en-US" sz="1200" b="0" i="0" kern="1200" dirty="0">
                          <a:solidFill>
                            <a:schemeClr val="dk1"/>
                          </a:solidFill>
                          <a:effectLst/>
                          <a:latin typeface="+mn-lt"/>
                          <a:ea typeface="+mn-ea"/>
                          <a:cs typeface="+mn-cs"/>
                        </a:rPr>
                        <a:t>Clinical Laboratories send patient diagnostic results to Healthify for patient record keeping and healthcare management.</a:t>
                      </a:r>
                      <a:endParaRPr lang="en-IN" sz="1200" dirty="0">
                        <a:latin typeface="Calibri" panose="020F0502020204030204" pitchFamily="34" charset="0"/>
                        <a:cs typeface="Calibri" panose="020F0502020204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Clinical Laboratories</a:t>
                      </a:r>
                      <a:endParaRPr lang="en-IN" sz="1200" dirty="0">
                        <a:latin typeface="Calibri" panose="020F0502020204030204" pitchFamily="34" charset="0"/>
                        <a:cs typeface="Calibri" panose="020F0502020204030204" pitchFamily="34" charset="0"/>
                      </a:endParaRPr>
                    </a:p>
                  </a:txBody>
                  <a:tcPr/>
                </a:tc>
                <a:tc>
                  <a:txBody>
                    <a:bodyPr/>
                    <a:lstStyle/>
                    <a:p>
                      <a:pPr algn="ctr"/>
                      <a:r>
                        <a:rPr lang="en-US" sz="1200" dirty="0">
                          <a:latin typeface="Calibri" panose="020F0502020204030204" pitchFamily="34" charset="0"/>
                          <a:cs typeface="Calibri" panose="020F0502020204030204" pitchFamily="34" charset="0"/>
                        </a:rPr>
                        <a:t>Healthify</a:t>
                      </a:r>
                      <a:endParaRPr lang="en-IN" sz="1200" dirty="0">
                        <a:latin typeface="Calibri" panose="020F0502020204030204" pitchFamily="34" charset="0"/>
                        <a:cs typeface="Calibri" panose="020F0502020204030204" pitchFamily="34" charset="0"/>
                      </a:endParaRPr>
                    </a:p>
                    <a:p>
                      <a:pPr algn="ctr"/>
                      <a:endParaRPr lang="en-IN" sz="1200" dirty="0">
                        <a:latin typeface="Calibri" panose="020F0502020204030204" pitchFamily="34" charset="0"/>
                        <a:cs typeface="Calibri" panose="020F0502020204030204" pitchFamily="34" charset="0"/>
                      </a:endParaRPr>
                    </a:p>
                  </a:txBody>
                  <a:tcPr/>
                </a:tc>
                <a:tc>
                  <a:txBody>
                    <a:bodyPr/>
                    <a:lstStyle/>
                    <a:p>
                      <a:pPr algn="ctr"/>
                      <a:r>
                        <a:rPr lang="en-US" sz="1200" dirty="0">
                          <a:latin typeface="Calibri" panose="020F0502020204030204" pitchFamily="34" charset="0"/>
                          <a:cs typeface="Calibri" panose="020F0502020204030204" pitchFamily="34" charset="0"/>
                        </a:rPr>
                        <a:t>Real-time</a:t>
                      </a:r>
                      <a:endParaRPr lang="en-IN" sz="1200" dirty="0">
                        <a:latin typeface="Calibri" panose="020F0502020204030204" pitchFamily="34" charset="0"/>
                        <a:cs typeface="Calibri" panose="020F0502020204030204" pitchFamily="34" charset="0"/>
                      </a:endParaRPr>
                    </a:p>
                  </a:txBody>
                  <a:tcPr/>
                </a:tc>
                <a:tc>
                  <a:txBody>
                    <a:bodyPr/>
                    <a:lstStyle/>
                    <a:p>
                      <a:r>
                        <a:rPr lang="en-US" sz="1200" b="0" i="0" kern="1200" dirty="0">
                          <a:solidFill>
                            <a:schemeClr val="dk1"/>
                          </a:solidFill>
                          <a:effectLst/>
                          <a:latin typeface="+mn-lt"/>
                          <a:ea typeface="+mn-ea"/>
                          <a:cs typeface="+mn-cs"/>
                        </a:rPr>
                        <a:t>Healthify cross-references the diagnostic information with existing patient records to verify the accuracy of the provided details by comparing patient names, identification numbers, and other relevant identifiers.</a:t>
                      </a:r>
                    </a:p>
                    <a:p>
                      <a:endParaRPr lang="en-US" sz="1200" b="0" i="0" kern="1200" dirty="0">
                        <a:solidFill>
                          <a:schemeClr val="dk1"/>
                        </a:solidFill>
                        <a:effectLst/>
                        <a:latin typeface="+mn-lt"/>
                        <a:ea typeface="+mn-ea"/>
                        <a:cs typeface="+mn-cs"/>
                      </a:endParaRPr>
                    </a:p>
                  </a:txBody>
                  <a:tcPr/>
                </a:tc>
                <a:extLst>
                  <a:ext uri="{0D108BD9-81ED-4DB2-BD59-A6C34878D82A}">
                    <a16:rowId xmlns:a16="http://schemas.microsoft.com/office/drawing/2014/main" val="4183127716"/>
                  </a:ext>
                </a:extLst>
              </a:tr>
            </a:tbl>
          </a:graphicData>
        </a:graphic>
      </p:graphicFrame>
    </p:spTree>
    <p:extLst>
      <p:ext uri="{BB962C8B-B14F-4D97-AF65-F5344CB8AC3E}">
        <p14:creationId xmlns:p14="http://schemas.microsoft.com/office/powerpoint/2010/main" val="38064402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3247</TotalTime>
  <Words>548</Words>
  <Application>Microsoft Office PowerPoint</Application>
  <PresentationFormat>Widescreen</PresentationFormat>
  <Paragraphs>115</Paragraphs>
  <Slides>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Aptos</vt:lpstr>
      <vt:lpstr>Aptos Display</vt:lpstr>
      <vt:lpstr>Arial</vt:lpstr>
      <vt:lpstr>Calibri</vt:lpstr>
      <vt:lpstr>Office Theme</vt:lpstr>
      <vt:lpstr>PowerPoint Presentation</vt:lpstr>
      <vt:lpstr> System Interface Table</vt:lpstr>
      <vt:lpstr> System Interface Table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Dheeraj, Mr. Maddula</dc:creator>
  <cp:lastModifiedBy>Dheeraj, Mr. Maddula</cp:lastModifiedBy>
  <cp:revision>110</cp:revision>
  <dcterms:created xsi:type="dcterms:W3CDTF">2024-02-14T01:10:57Z</dcterms:created>
  <dcterms:modified xsi:type="dcterms:W3CDTF">2024-02-18T05:32:49Z</dcterms:modified>
</cp:coreProperties>
</file>