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3" r:id="rId3"/>
    <p:sldId id="261" r:id="rId4"/>
    <p:sldId id="282" r:id="rId5"/>
    <p:sldId id="284" r:id="rId6"/>
    <p:sldId id="288" r:id="rId7"/>
    <p:sldId id="265" r:id="rId8"/>
    <p:sldId id="289" r:id="rId9"/>
    <p:sldId id="290" r:id="rId10"/>
    <p:sldId id="291" r:id="rId11"/>
    <p:sldId id="292" r:id="rId12"/>
    <p:sldId id="293" r:id="rId13"/>
    <p:sldId id="286" r:id="rId14"/>
    <p:sldId id="287" r:id="rId15"/>
    <p:sldId id="294" r:id="rId16"/>
    <p:sldId id="295" r:id="rId17"/>
    <p:sldId id="296" r:id="rId18"/>
    <p:sldId id="281" r:id="rId19"/>
    <p:sldId id="257" r:id="rId20"/>
    <p:sldId id="258" r:id="rId21"/>
    <p:sldId id="259" r:id="rId22"/>
    <p:sldId id="260" r:id="rId23"/>
    <p:sldId id="271" r:id="rId24"/>
    <p:sldId id="262" r:id="rId25"/>
    <p:sldId id="263" r:id="rId26"/>
    <p:sldId id="264" r:id="rId27"/>
    <p:sldId id="285" r:id="rId28"/>
    <p:sldId id="266" r:id="rId29"/>
    <p:sldId id="267" r:id="rId30"/>
    <p:sldId id="268" r:id="rId31"/>
    <p:sldId id="269" r:id="rId32"/>
    <p:sldId id="270" r:id="rId33"/>
    <p:sldId id="275" r:id="rId34"/>
    <p:sldId id="276" r:id="rId35"/>
    <p:sldId id="277" r:id="rId36"/>
    <p:sldId id="278" r:id="rId37"/>
    <p:sldId id="279" r:id="rId38"/>
    <p:sldId id="297" r:id="rId39"/>
    <p:sldId id="298" r:id="rId40"/>
    <p:sldId id="274" r:id="rId4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Arkusz_programu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dirty="0"/>
              <a:t>Porównanie</a:t>
            </a:r>
            <a:r>
              <a:rPr lang="pl-PL" baseline="0" dirty="0"/>
              <a:t> czasów</a:t>
            </a:r>
            <a:endParaRPr lang="pl-PL" dirty="0"/>
          </a:p>
        </c:rich>
      </c:tx>
      <c:layout>
        <c:manualLayout>
          <c:xMode val="edge"/>
          <c:yMode val="edge"/>
          <c:x val="0.43148127077233106"/>
          <c:y val="1.89423835832675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monotoniczne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Arkusz1!$A$2:$A$5</c:f>
              <c:strCache>
                <c:ptCount val="4"/>
                <c:pt idx="0">
                  <c:v>test_!</c:v>
                </c:pt>
                <c:pt idx="1">
                  <c:v>test_1</c:v>
                </c:pt>
                <c:pt idx="2">
                  <c:v>test_2</c:v>
                </c:pt>
                <c:pt idx="3">
                  <c:v>test-4</c:v>
                </c:pt>
              </c:strCache>
            </c:strRef>
          </c:cat>
          <c:val>
            <c:numRef>
              <c:f>Arkusz1!$B$2:$B$5</c:f>
              <c:numCache>
                <c:formatCode>General</c:formatCode>
                <c:ptCount val="4"/>
                <c:pt idx="0" formatCode="0.000">
                  <c:v>1E-3</c:v>
                </c:pt>
                <c:pt idx="1">
                  <c:v>1.5048980712890599E-3</c:v>
                </c:pt>
                <c:pt idx="2">
                  <c:v>2.00247764587402E-3</c:v>
                </c:pt>
                <c:pt idx="3">
                  <c:v>9.8586082458496094E-4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D3-4ADB-897F-9A1F6FC76D88}"/>
            </c:ext>
          </c:extLst>
        </c:ser>
        <c:ser>
          <c:idx val="1"/>
          <c:order val="1"/>
          <c:tx>
            <c:strRef>
              <c:f>Arkusz1!$C$1</c:f>
              <c:strCache>
                <c:ptCount val="1"/>
                <c:pt idx="0">
                  <c:v>Delunay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Arkusz1!$A$2:$A$5</c:f>
              <c:strCache>
                <c:ptCount val="4"/>
                <c:pt idx="0">
                  <c:v>test_!</c:v>
                </c:pt>
                <c:pt idx="1">
                  <c:v>test_1</c:v>
                </c:pt>
                <c:pt idx="2">
                  <c:v>test_2</c:v>
                </c:pt>
                <c:pt idx="3">
                  <c:v>test-4</c:v>
                </c:pt>
              </c:strCache>
            </c:strRef>
          </c:cat>
          <c:val>
            <c:numRef>
              <c:f>Arkusz1!$C$2:$C$5</c:f>
              <c:numCache>
                <c:formatCode>General</c:formatCode>
                <c:ptCount val="4"/>
                <c:pt idx="0">
                  <c:v>2.5737285614013598E-3</c:v>
                </c:pt>
                <c:pt idx="1">
                  <c:v>1.05352401733398E-2</c:v>
                </c:pt>
                <c:pt idx="2">
                  <c:v>3.5033226013183498E-3</c:v>
                </c:pt>
                <c:pt idx="3">
                  <c:v>2.9988288879394501E-3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D3-4ADB-897F-9A1F6FC76D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1095080"/>
        <c:axId val="491097704"/>
      </c:barChart>
      <c:catAx>
        <c:axId val="491095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91097704"/>
        <c:crosses val="autoZero"/>
        <c:auto val="1"/>
        <c:lblAlgn val="ctr"/>
        <c:lblOffset val="100"/>
        <c:noMultiLvlLbl val="0"/>
      </c:catAx>
      <c:valAx>
        <c:axId val="491097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91095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FB999E8-BC1B-4A03-9154-7ECAB5879013}" type="datetimeFigureOut">
              <a:rPr lang="pl-PL" smtClean="0"/>
              <a:t>2023.01.04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FF26-B0E1-4940-A502-2DEB0EE45451}" type="slidenum">
              <a:rPr lang="pl-PL" smtClean="0"/>
              <a:t>‹#›</a:t>
            </a:fld>
            <a:endParaRPr lang="pl-P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01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99E8-BC1B-4A03-9154-7ECAB5879013}" type="datetimeFigureOut">
              <a:rPr lang="pl-PL" smtClean="0"/>
              <a:t>2023.01.04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FF26-B0E1-4940-A502-2DEB0EE454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581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99E8-BC1B-4A03-9154-7ECAB5879013}" type="datetimeFigureOut">
              <a:rPr lang="pl-PL" smtClean="0"/>
              <a:t>2023.01.04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FF26-B0E1-4940-A502-2DEB0EE45451}" type="slidenum">
              <a:rPr lang="pl-PL" smtClean="0"/>
              <a:t>‹#›</a:t>
            </a:fld>
            <a:endParaRPr lang="pl-PL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979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99E8-BC1B-4A03-9154-7ECAB5879013}" type="datetimeFigureOut">
              <a:rPr lang="pl-PL" smtClean="0"/>
              <a:t>2023.01.04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FF26-B0E1-4940-A502-2DEB0EE454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769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99E8-BC1B-4A03-9154-7ECAB5879013}" type="datetimeFigureOut">
              <a:rPr lang="pl-PL" smtClean="0"/>
              <a:t>2023.01.04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FF26-B0E1-4940-A502-2DEB0EE45451}" type="slidenum">
              <a:rPr lang="pl-PL" smtClean="0"/>
              <a:t>‹#›</a:t>
            </a:fld>
            <a:endParaRPr lang="pl-P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80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99E8-BC1B-4A03-9154-7ECAB5879013}" type="datetimeFigureOut">
              <a:rPr lang="pl-PL" smtClean="0"/>
              <a:t>2023.01.04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FF26-B0E1-4940-A502-2DEB0EE454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751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99E8-BC1B-4A03-9154-7ECAB5879013}" type="datetimeFigureOut">
              <a:rPr lang="pl-PL" smtClean="0"/>
              <a:t>2023.01.04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FF26-B0E1-4940-A502-2DEB0EE454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432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99E8-BC1B-4A03-9154-7ECAB5879013}" type="datetimeFigureOut">
              <a:rPr lang="pl-PL" smtClean="0"/>
              <a:t>2023.01.04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FF26-B0E1-4940-A502-2DEB0EE454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8942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99E8-BC1B-4A03-9154-7ECAB5879013}" type="datetimeFigureOut">
              <a:rPr lang="pl-PL" smtClean="0"/>
              <a:t>2023.01.04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FF26-B0E1-4940-A502-2DEB0EE454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731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99E8-BC1B-4A03-9154-7ECAB5879013}" type="datetimeFigureOut">
              <a:rPr lang="pl-PL" smtClean="0"/>
              <a:t>2023.01.04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FF26-B0E1-4940-A502-2DEB0EE454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795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99E8-BC1B-4A03-9154-7ECAB5879013}" type="datetimeFigureOut">
              <a:rPr lang="pl-PL" smtClean="0"/>
              <a:t>2023.01.04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FF26-B0E1-4940-A502-2DEB0EE45451}" type="slidenum">
              <a:rPr lang="pl-PL" smtClean="0"/>
              <a:t>‹#›</a:t>
            </a:fld>
            <a:endParaRPr lang="pl-P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45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FB999E8-BC1B-4A03-9154-7ECAB5879013}" type="datetimeFigureOut">
              <a:rPr lang="pl-PL" smtClean="0"/>
              <a:t>2023.01.04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BD1FF26-B0E1-4940-A502-2DEB0EE45451}" type="slidenum">
              <a:rPr lang="pl-PL" smtClean="0"/>
              <a:t>‹#›</a:t>
            </a:fld>
            <a:endParaRPr lang="pl-PL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85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pl.wikipedia.org/wiki/Triangulacja_Delone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Triangulacje Wielokąta prostego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8460557" y="4960137"/>
            <a:ext cx="3350443" cy="1463040"/>
          </a:xfrm>
        </p:spPr>
        <p:txBody>
          <a:bodyPr>
            <a:normAutofit/>
          </a:bodyPr>
          <a:lstStyle/>
          <a:p>
            <a:r>
              <a:rPr lang="pl-PL" dirty="0"/>
              <a:t>Przemysław Rola</a:t>
            </a:r>
          </a:p>
          <a:p>
            <a:r>
              <a:rPr lang="pl-PL" dirty="0"/>
              <a:t>Juliusz </a:t>
            </a:r>
            <a:r>
              <a:rPr lang="pl-PL" dirty="0" err="1" smtClean="0"/>
              <a:t>Wasieleski</a:t>
            </a:r>
            <a:endParaRPr lang="pl-PL" dirty="0" smtClean="0"/>
          </a:p>
          <a:p>
            <a:r>
              <a:rPr lang="pl-PL" dirty="0" smtClean="0"/>
              <a:t>Grupa 1, rok II Informatyka, WIET</a:t>
            </a:r>
          </a:p>
          <a:p>
            <a:r>
              <a:rPr lang="pl-PL" dirty="0" smtClean="0"/>
              <a:t>Styczeń 2023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76553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EE825C-8A60-63AC-0520-25E56209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Wierzchołek dzielący</a:t>
            </a:r>
            <a:endParaRPr lang="pl-PL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D75CB0B-1EC7-ACBB-7D6F-CC74FDFCD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895" y="2249424"/>
            <a:ext cx="5171277" cy="4023360"/>
          </a:xfrm>
        </p:spPr>
        <p:txBody>
          <a:bodyPr>
            <a:normAutofit/>
          </a:bodyPr>
          <a:lstStyle/>
          <a:p>
            <a:r>
              <a:rPr lang="pl-PL" b="1" dirty="0" smtClean="0">
                <a:solidFill>
                  <a:srgbClr val="0070C0"/>
                </a:solidFill>
              </a:rPr>
              <a:t>Dzielący</a:t>
            </a:r>
            <a:r>
              <a:rPr lang="pl-PL" b="1" dirty="0" smtClean="0"/>
              <a:t>:</a:t>
            </a:r>
          </a:p>
          <a:p>
            <a:r>
              <a:rPr lang="pl-PL" dirty="0"/>
              <a:t>• Znalezienie </a:t>
            </a:r>
            <a:r>
              <a:rPr lang="pl-PL" dirty="0" err="1"/>
              <a:t>e</a:t>
            </a:r>
            <a:r>
              <a:rPr lang="pl-PL" baseline="-25000" dirty="0" err="1"/>
              <a:t>v</a:t>
            </a:r>
            <a:r>
              <a:rPr lang="pl-PL" dirty="0"/>
              <a:t> w T</a:t>
            </a:r>
            <a:br>
              <a:rPr lang="pl-PL" dirty="0"/>
            </a:br>
            <a:r>
              <a:rPr lang="pl-PL" dirty="0"/>
              <a:t>• wstawienie przekątnej między v i pomocnik </a:t>
            </a:r>
            <a:r>
              <a:rPr lang="pl-PL" dirty="0" err="1"/>
              <a:t>e</a:t>
            </a:r>
            <a:r>
              <a:rPr lang="pl-PL" baseline="-25000" dirty="0" err="1"/>
              <a:t>v</a:t>
            </a:r>
            <a:r>
              <a:rPr lang="pl-PL" dirty="0"/>
              <a:t/>
            </a:r>
            <a:br>
              <a:rPr lang="pl-PL" dirty="0"/>
            </a:br>
            <a:r>
              <a:rPr lang="pl-PL" dirty="0"/>
              <a:t>• ustawienie pomocnika </a:t>
            </a:r>
            <a:r>
              <a:rPr lang="pl-PL" dirty="0" err="1"/>
              <a:t>e</a:t>
            </a:r>
            <a:r>
              <a:rPr lang="pl-PL" baseline="-25000" dirty="0" err="1"/>
              <a:t>v</a:t>
            </a:r>
            <a:r>
              <a:rPr lang="pl-PL" dirty="0"/>
              <a:t> na v</a:t>
            </a:r>
            <a:br>
              <a:rPr lang="pl-PL" dirty="0"/>
            </a:br>
            <a:r>
              <a:rPr lang="pl-PL" dirty="0"/>
              <a:t>• wstawienie </a:t>
            </a:r>
            <a:r>
              <a:rPr lang="pl-PL" dirty="0" err="1"/>
              <a:t>e</a:t>
            </a:r>
            <a:r>
              <a:rPr lang="pl-PL" baseline="-25000" dirty="0" err="1"/>
              <a:t>p</a:t>
            </a:r>
            <a:r>
              <a:rPr lang="pl-PL" dirty="0"/>
              <a:t> do T</a:t>
            </a:r>
            <a:br>
              <a:rPr lang="pl-PL" dirty="0"/>
            </a:br>
            <a:r>
              <a:rPr lang="pl-PL" dirty="0"/>
              <a:t>• ustawienie pomocnika </a:t>
            </a:r>
            <a:r>
              <a:rPr lang="pl-PL" dirty="0" err="1"/>
              <a:t>e</a:t>
            </a:r>
            <a:r>
              <a:rPr lang="pl-PL" baseline="-25000" dirty="0" err="1"/>
              <a:t>p</a:t>
            </a:r>
            <a:r>
              <a:rPr lang="pl-PL" dirty="0"/>
              <a:t> na v</a:t>
            </a:r>
          </a:p>
          <a:p>
            <a:pPr marL="0" indent="0">
              <a:buNone/>
            </a:pPr>
            <a:endParaRPr lang="pl-PL" b="1" dirty="0" smtClean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B4C1A456-208B-E8D9-6D37-CB458C7EDBED}"/>
              </a:ext>
            </a:extLst>
          </p:cNvPr>
          <p:cNvSpPr txBox="1"/>
          <p:nvPr/>
        </p:nvSpPr>
        <p:spPr>
          <a:xfrm>
            <a:off x="6339524" y="6166608"/>
            <a:ext cx="4957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Przykładowe momenty podczas napotkania tych wierzchołków zaczerpnięte z wykładu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183" y="1522429"/>
            <a:ext cx="7300116" cy="425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880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EE825C-8A60-63AC-0520-25E56209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Wierzchołek Łączący</a:t>
            </a:r>
            <a:endParaRPr lang="pl-PL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D75CB0B-1EC7-ACBB-7D6F-CC74FDFCD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895" y="2249424"/>
            <a:ext cx="5171277" cy="4023360"/>
          </a:xfrm>
        </p:spPr>
        <p:txBody>
          <a:bodyPr>
            <a:normAutofit/>
          </a:bodyPr>
          <a:lstStyle/>
          <a:p>
            <a:r>
              <a:rPr lang="pl-PL" b="1" dirty="0" smtClean="0">
                <a:solidFill>
                  <a:srgbClr val="7030A0"/>
                </a:solidFill>
              </a:rPr>
              <a:t>Łączący</a:t>
            </a:r>
            <a:r>
              <a:rPr lang="pl-PL" b="1" dirty="0" smtClean="0"/>
              <a:t>:</a:t>
            </a:r>
          </a:p>
          <a:p>
            <a:r>
              <a:rPr lang="pl-PL" dirty="0"/>
              <a:t>• jeżeli pomocnik </a:t>
            </a:r>
            <a:r>
              <a:rPr lang="pl-PL" dirty="0" err="1"/>
              <a:t>e</a:t>
            </a:r>
            <a:r>
              <a:rPr lang="pl-PL" baseline="-25000" dirty="0" err="1"/>
              <a:t>p</a:t>
            </a:r>
            <a:r>
              <a:rPr lang="pl-PL" dirty="0"/>
              <a:t> jest wierzchołkiem łączącym:</a:t>
            </a:r>
            <a:br>
              <a:rPr lang="pl-PL" dirty="0"/>
            </a:br>
            <a:r>
              <a:rPr lang="pl-PL" dirty="0" smtClean="0"/>
              <a:t>	wstawienie </a:t>
            </a:r>
            <a:r>
              <a:rPr lang="pl-PL" dirty="0"/>
              <a:t>przekątnej między v </a:t>
            </a:r>
            <a:r>
              <a:rPr lang="pl-PL" dirty="0" smtClean="0"/>
              <a:t>	pomocnik </a:t>
            </a:r>
            <a:r>
              <a:rPr lang="pl-PL" dirty="0" err="1"/>
              <a:t>e</a:t>
            </a:r>
            <a:r>
              <a:rPr lang="pl-PL" baseline="-25000" dirty="0" err="1"/>
              <a:t>p</a:t>
            </a:r>
            <a:r>
              <a:rPr lang="pl-PL" dirty="0"/>
              <a:t/>
            </a:r>
            <a:br>
              <a:rPr lang="pl-PL" dirty="0"/>
            </a:br>
            <a:r>
              <a:rPr lang="pl-PL" dirty="0"/>
              <a:t>• usunięcie </a:t>
            </a:r>
            <a:r>
              <a:rPr lang="pl-PL" dirty="0" err="1"/>
              <a:t>e</a:t>
            </a:r>
            <a:r>
              <a:rPr lang="pl-PL" baseline="-25000" dirty="0" err="1"/>
              <a:t>p</a:t>
            </a:r>
            <a:r>
              <a:rPr lang="pl-PL" dirty="0"/>
              <a:t> z T</a:t>
            </a:r>
            <a:br>
              <a:rPr lang="pl-PL" dirty="0"/>
            </a:br>
            <a:r>
              <a:rPr lang="pl-PL" dirty="0"/>
              <a:t>• znalezienie </a:t>
            </a:r>
            <a:r>
              <a:rPr lang="pl-PL" dirty="0" err="1"/>
              <a:t>e</a:t>
            </a:r>
            <a:r>
              <a:rPr lang="pl-PL" baseline="-25000" dirty="0" err="1"/>
              <a:t>v</a:t>
            </a:r>
            <a:r>
              <a:rPr lang="pl-PL" dirty="0"/>
              <a:t> w T</a:t>
            </a:r>
            <a:br>
              <a:rPr lang="pl-PL" dirty="0"/>
            </a:br>
            <a:r>
              <a:rPr lang="pl-PL" dirty="0"/>
              <a:t>• jeżeli pomocnik </a:t>
            </a:r>
            <a:r>
              <a:rPr lang="pl-PL" dirty="0" err="1"/>
              <a:t>e</a:t>
            </a:r>
            <a:r>
              <a:rPr lang="pl-PL" baseline="-25000" dirty="0" err="1"/>
              <a:t>v</a:t>
            </a:r>
            <a:r>
              <a:rPr lang="pl-PL" dirty="0"/>
              <a:t> jest wierzchołkiem łączącym:</a:t>
            </a:r>
            <a:br>
              <a:rPr lang="pl-PL" dirty="0"/>
            </a:br>
            <a:r>
              <a:rPr lang="pl-PL" dirty="0" smtClean="0"/>
              <a:t>	wstawienie </a:t>
            </a:r>
            <a:r>
              <a:rPr lang="pl-PL" dirty="0"/>
              <a:t>przekątnej między v </a:t>
            </a:r>
            <a:r>
              <a:rPr lang="pl-PL" dirty="0" smtClean="0"/>
              <a:t>	pomocnik </a:t>
            </a:r>
            <a:r>
              <a:rPr lang="pl-PL" dirty="0" err="1"/>
              <a:t>e</a:t>
            </a:r>
            <a:r>
              <a:rPr lang="pl-PL" baseline="-25000" dirty="0" err="1"/>
              <a:t>v</a:t>
            </a:r>
            <a:r>
              <a:rPr lang="pl-PL" dirty="0"/>
              <a:t/>
            </a:r>
            <a:br>
              <a:rPr lang="pl-PL" dirty="0"/>
            </a:br>
            <a:r>
              <a:rPr lang="pl-PL" dirty="0"/>
              <a:t>• ustawienie pomocnika </a:t>
            </a:r>
            <a:r>
              <a:rPr lang="pl-PL" dirty="0" err="1"/>
              <a:t>e</a:t>
            </a:r>
            <a:r>
              <a:rPr lang="pl-PL" baseline="-25000" dirty="0" err="1"/>
              <a:t>v</a:t>
            </a:r>
            <a:r>
              <a:rPr lang="pl-PL" dirty="0"/>
              <a:t> na v</a:t>
            </a:r>
          </a:p>
          <a:p>
            <a:pPr marL="0" indent="0">
              <a:buNone/>
            </a:pPr>
            <a:endParaRPr lang="pl-PL" b="1" dirty="0" smtClean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B4C1A456-208B-E8D9-6D37-CB458C7EDBED}"/>
              </a:ext>
            </a:extLst>
          </p:cNvPr>
          <p:cNvSpPr txBox="1"/>
          <p:nvPr/>
        </p:nvSpPr>
        <p:spPr>
          <a:xfrm>
            <a:off x="6311243" y="6006352"/>
            <a:ext cx="4957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Przykładowe momenty podczas napotkania tych wierzchołków zaczerpnięte z wykładu</a:t>
            </a:r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588" y="1552662"/>
            <a:ext cx="5762920" cy="417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9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EE825C-8A60-63AC-0520-25E56209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Wierzchołek Prawidłowy</a:t>
            </a:r>
            <a:endParaRPr lang="pl-PL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D75CB0B-1EC7-ACBB-7D6F-CC74FDFCD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297" y="1913641"/>
            <a:ext cx="5231875" cy="4359143"/>
          </a:xfrm>
        </p:spPr>
        <p:txBody>
          <a:bodyPr>
            <a:normAutofit fontScale="92500" lnSpcReduction="20000"/>
          </a:bodyPr>
          <a:lstStyle/>
          <a:p>
            <a:r>
              <a:rPr lang="pl-PL" b="1" dirty="0" smtClean="0"/>
              <a:t>Prawidłowy:</a:t>
            </a:r>
          </a:p>
          <a:p>
            <a:r>
              <a:rPr lang="pl-PL" dirty="0"/>
              <a:t>• </a:t>
            </a:r>
            <a:r>
              <a:rPr lang="pl-PL" dirty="0" err="1"/>
              <a:t>e</a:t>
            </a:r>
            <a:r>
              <a:rPr lang="pl-PL" baseline="-25000" dirty="0" err="1"/>
              <a:t>g</a:t>
            </a:r>
            <a:r>
              <a:rPr lang="pl-PL" dirty="0"/>
              <a:t>, </a:t>
            </a:r>
            <a:r>
              <a:rPr lang="pl-PL" dirty="0" err="1"/>
              <a:t>e</a:t>
            </a:r>
            <a:r>
              <a:rPr lang="pl-PL" baseline="-25000" dirty="0" err="1"/>
              <a:t>d</a:t>
            </a:r>
            <a:r>
              <a:rPr lang="pl-PL" dirty="0"/>
              <a:t> </a:t>
            </a:r>
            <a:r>
              <a:rPr lang="pl-PL" dirty="0" smtClean="0"/>
              <a:t>to krawędzie </a:t>
            </a:r>
            <a:r>
              <a:rPr lang="pl-PL" dirty="0"/>
              <a:t>na górze i na dole v</a:t>
            </a:r>
            <a:br>
              <a:rPr lang="pl-PL" dirty="0"/>
            </a:br>
            <a:r>
              <a:rPr lang="pl-PL" dirty="0"/>
              <a:t>• Jeżeli wnętrze P jest na prawo od v: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 smtClean="0"/>
              <a:t>– jeżeli </a:t>
            </a:r>
            <a:r>
              <a:rPr lang="pl-PL" dirty="0"/>
              <a:t>pomocnik </a:t>
            </a:r>
            <a:r>
              <a:rPr lang="pl-PL" dirty="0" err="1"/>
              <a:t>e</a:t>
            </a:r>
            <a:r>
              <a:rPr lang="pl-PL" baseline="-25000" dirty="0" err="1"/>
              <a:t>g</a:t>
            </a:r>
            <a:r>
              <a:rPr lang="pl-PL" dirty="0"/>
              <a:t> jest </a:t>
            </a:r>
            <a:r>
              <a:rPr lang="pl-PL" dirty="0" smtClean="0"/>
              <a:t>wierzchołkiem 	łączącym</a:t>
            </a:r>
            <a:r>
              <a:rPr lang="pl-PL" dirty="0"/>
              <a:t>:</a:t>
            </a:r>
            <a:br>
              <a:rPr lang="pl-PL" dirty="0"/>
            </a:br>
            <a:r>
              <a:rPr lang="pl-PL" dirty="0" smtClean="0"/>
              <a:t>		• </a:t>
            </a:r>
            <a:r>
              <a:rPr lang="pl-PL" dirty="0"/>
              <a:t>wstawienie przekątnej </a:t>
            </a:r>
            <a:r>
              <a:rPr lang="pl-PL" dirty="0" smtClean="0"/>
              <a:t>			między </a:t>
            </a:r>
            <a:r>
              <a:rPr lang="pl-PL" dirty="0"/>
              <a:t>v </a:t>
            </a:r>
            <a:r>
              <a:rPr lang="pl-PL" dirty="0" smtClean="0"/>
              <a:t>pomocnik </a:t>
            </a:r>
            <a:r>
              <a:rPr lang="pl-PL" dirty="0" err="1"/>
              <a:t>e</a:t>
            </a:r>
            <a:r>
              <a:rPr lang="pl-PL" baseline="-25000" dirty="0" err="1"/>
              <a:t>g</a:t>
            </a:r>
            <a:r>
              <a:rPr lang="pl-PL" dirty="0"/>
              <a:t/>
            </a:r>
            <a:br>
              <a:rPr lang="pl-PL" dirty="0"/>
            </a:br>
            <a:r>
              <a:rPr lang="pl-PL" dirty="0" smtClean="0"/>
              <a:t>	– </a:t>
            </a:r>
            <a:r>
              <a:rPr lang="pl-PL" dirty="0"/>
              <a:t>usunięcie </a:t>
            </a:r>
            <a:r>
              <a:rPr lang="pl-PL" dirty="0" err="1"/>
              <a:t>e</a:t>
            </a:r>
            <a:r>
              <a:rPr lang="pl-PL" baseline="-25000" dirty="0" err="1"/>
              <a:t>g</a:t>
            </a:r>
            <a:r>
              <a:rPr lang="pl-PL" dirty="0"/>
              <a:t> z T</a:t>
            </a:r>
            <a:br>
              <a:rPr lang="pl-PL" dirty="0"/>
            </a:br>
            <a:r>
              <a:rPr lang="pl-PL" dirty="0" smtClean="0"/>
              <a:t>	– </a:t>
            </a:r>
            <a:r>
              <a:rPr lang="pl-PL" dirty="0"/>
              <a:t>wstawienie</a:t>
            </a:r>
            <a:r>
              <a:rPr lang="pl-PL" dirty="0"/>
              <a:t> </a:t>
            </a:r>
            <a:r>
              <a:rPr lang="pl-PL" dirty="0" err="1" smtClean="0"/>
              <a:t>e</a:t>
            </a:r>
            <a:r>
              <a:rPr lang="pl-PL" baseline="-25000" dirty="0" err="1" smtClean="0"/>
              <a:t>d</a:t>
            </a:r>
            <a:r>
              <a:rPr lang="pl-PL" baseline="-25000" dirty="0" smtClean="0"/>
              <a:t> </a:t>
            </a:r>
            <a:r>
              <a:rPr lang="pl-PL" dirty="0"/>
              <a:t>do </a:t>
            </a:r>
            <a:r>
              <a:rPr lang="pl-PL" dirty="0" smtClean="0"/>
              <a:t>T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 smtClean="0"/>
              <a:t>	– </a:t>
            </a:r>
            <a:r>
              <a:rPr lang="pl-PL" dirty="0"/>
              <a:t>ustawienie pomocnika </a:t>
            </a:r>
            <a:r>
              <a:rPr lang="pl-PL" dirty="0" err="1"/>
              <a:t>e</a:t>
            </a:r>
            <a:r>
              <a:rPr lang="pl-PL" baseline="-25000" dirty="0" err="1"/>
              <a:t>d</a:t>
            </a:r>
            <a:r>
              <a:rPr lang="pl-PL" dirty="0"/>
              <a:t> na v</a:t>
            </a:r>
            <a:br>
              <a:rPr lang="pl-PL" dirty="0"/>
            </a:br>
            <a:r>
              <a:rPr lang="pl-PL" dirty="0" smtClean="0"/>
              <a:t>W </a:t>
            </a:r>
            <a:r>
              <a:rPr lang="pl-PL" dirty="0"/>
              <a:t>przeciwnym wypadku:</a:t>
            </a:r>
            <a:br>
              <a:rPr lang="pl-PL" dirty="0"/>
            </a:br>
            <a:r>
              <a:rPr lang="pl-PL" dirty="0" smtClean="0"/>
              <a:t>	– </a:t>
            </a:r>
            <a:r>
              <a:rPr lang="pl-PL" dirty="0"/>
              <a:t>znalezienie </a:t>
            </a:r>
            <a:r>
              <a:rPr lang="pl-PL" dirty="0" err="1"/>
              <a:t>e</a:t>
            </a:r>
            <a:r>
              <a:rPr lang="pl-PL" baseline="-25000" dirty="0" err="1"/>
              <a:t>v</a:t>
            </a:r>
            <a:r>
              <a:rPr lang="pl-PL" dirty="0"/>
              <a:t> w T</a:t>
            </a:r>
            <a:br>
              <a:rPr lang="pl-PL" dirty="0"/>
            </a:br>
            <a:r>
              <a:rPr lang="pl-PL" dirty="0" smtClean="0"/>
              <a:t>	– </a:t>
            </a:r>
            <a:r>
              <a:rPr lang="pl-PL" dirty="0"/>
              <a:t>jeżeli pomocnik </a:t>
            </a:r>
            <a:r>
              <a:rPr lang="pl-PL" dirty="0" err="1"/>
              <a:t>e</a:t>
            </a:r>
            <a:r>
              <a:rPr lang="pl-PL" baseline="-25000" dirty="0" err="1"/>
              <a:t>v</a:t>
            </a:r>
            <a:r>
              <a:rPr lang="pl-PL" dirty="0"/>
              <a:t> jest wierzchołkiem </a:t>
            </a:r>
            <a:r>
              <a:rPr lang="pl-PL" dirty="0" smtClean="0"/>
              <a:t>	łączącym</a:t>
            </a:r>
            <a:r>
              <a:rPr lang="pl-PL" dirty="0"/>
              <a:t>:</a:t>
            </a:r>
            <a:br>
              <a:rPr lang="pl-PL" dirty="0"/>
            </a:br>
            <a:r>
              <a:rPr lang="pl-PL" dirty="0" smtClean="0"/>
              <a:t>	</a:t>
            </a:r>
            <a:r>
              <a:rPr lang="pl-PL" dirty="0"/>
              <a:t> </a:t>
            </a:r>
            <a:r>
              <a:rPr lang="pl-PL" dirty="0" smtClean="0"/>
              <a:t>	• wstawienie </a:t>
            </a:r>
            <a:r>
              <a:rPr lang="pl-PL" dirty="0"/>
              <a:t>przekątnej między </a:t>
            </a:r>
            <a:r>
              <a:rPr lang="pl-PL" dirty="0" smtClean="0"/>
              <a:t>		v pomocnik </a:t>
            </a:r>
            <a:r>
              <a:rPr lang="pl-PL" dirty="0" err="1"/>
              <a:t>e</a:t>
            </a:r>
            <a:r>
              <a:rPr lang="pl-PL" baseline="-25000" dirty="0" err="1"/>
              <a:t>v</a:t>
            </a:r>
            <a:r>
              <a:rPr lang="pl-PL" dirty="0"/>
              <a:t/>
            </a:r>
            <a:br>
              <a:rPr lang="pl-PL" dirty="0"/>
            </a:br>
            <a:r>
              <a:rPr lang="pl-PL" dirty="0" smtClean="0"/>
              <a:t>	– </a:t>
            </a:r>
            <a:r>
              <a:rPr lang="pl-PL" dirty="0"/>
              <a:t>ustawienie pomocnika </a:t>
            </a:r>
            <a:r>
              <a:rPr lang="pl-PL" dirty="0" err="1"/>
              <a:t>e</a:t>
            </a:r>
            <a:r>
              <a:rPr lang="pl-PL" baseline="-25000" dirty="0" err="1"/>
              <a:t>v</a:t>
            </a:r>
            <a:r>
              <a:rPr lang="pl-PL" dirty="0"/>
              <a:t> na v</a:t>
            </a:r>
          </a:p>
          <a:p>
            <a:endParaRPr lang="pl-PL" dirty="0" smtClean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B4C1A456-208B-E8D9-6D37-CB458C7EDBED}"/>
              </a:ext>
            </a:extLst>
          </p:cNvPr>
          <p:cNvSpPr txBox="1"/>
          <p:nvPr/>
        </p:nvSpPr>
        <p:spPr>
          <a:xfrm>
            <a:off x="6339524" y="6166608"/>
            <a:ext cx="4957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Przykładowe momenty podczas napotkania tych wierzchołków zaczerpnięte z wykładu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547" y="999784"/>
            <a:ext cx="4102312" cy="471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32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00AFAA-CC64-0622-5724-00121DBE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2.3 </a:t>
            </a:r>
            <a:r>
              <a:rPr lang="pl-PL" dirty="0"/>
              <a:t>Triangulacja </a:t>
            </a:r>
            <a:r>
              <a:rPr lang="pl-PL" dirty="0" smtClean="0"/>
              <a:t>wielokąta monotonicznego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E396B61-0035-F519-CDE9-74B2A04E5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2553" y="2017335"/>
            <a:ext cx="6787299" cy="4586141"/>
          </a:xfrm>
        </p:spPr>
        <p:txBody>
          <a:bodyPr>
            <a:normAutofit lnSpcReduction="10000"/>
          </a:bodyPr>
          <a:lstStyle/>
          <a:p>
            <a:r>
              <a:rPr lang="pl-PL" dirty="0"/>
              <a:t>• Określenie prawego i lewego łańcucha wielokąta</a:t>
            </a:r>
            <a:br>
              <a:rPr lang="pl-PL" dirty="0"/>
            </a:br>
            <a:r>
              <a:rPr lang="pl-PL" dirty="0"/>
              <a:t>• Posortowanie wierzchołków po współrzędnej y malejąco</a:t>
            </a:r>
            <a:br>
              <a:rPr lang="pl-PL" dirty="0"/>
            </a:br>
            <a:r>
              <a:rPr lang="pl-PL" dirty="0"/>
              <a:t>• wstawienie 2 pierwszych wierzchołków </a:t>
            </a:r>
            <a:r>
              <a:rPr lang="pl-PL" dirty="0" smtClean="0"/>
              <a:t>na stos</a:t>
            </a:r>
            <a:r>
              <a:rPr lang="pl-PL" dirty="0"/>
              <a:t/>
            </a:r>
            <a:br>
              <a:rPr lang="pl-PL" dirty="0"/>
            </a:br>
            <a:r>
              <a:rPr lang="pl-PL" dirty="0"/>
              <a:t>• Powtarzamy następującą pętlę </a:t>
            </a:r>
            <a:r>
              <a:rPr lang="pl-PL" dirty="0" smtClean="0"/>
              <a:t>przechodzącą po </a:t>
            </a:r>
            <a:r>
              <a:rPr lang="pl-PL" dirty="0"/>
              <a:t>kolejnych wierzchołkach, aż do </a:t>
            </a:r>
            <a:r>
              <a:rPr lang="pl-PL" dirty="0" smtClean="0"/>
              <a:t>momentu wykorzystania </a:t>
            </a:r>
            <a:r>
              <a:rPr lang="pl-PL" dirty="0"/>
              <a:t>ostatniego wierzchołka</a:t>
            </a:r>
            <a:r>
              <a:rPr lang="pl-PL" dirty="0" smtClean="0"/>
              <a:t>:</a:t>
            </a:r>
            <a:endParaRPr lang="pl-PL" dirty="0"/>
          </a:p>
          <a:p>
            <a:pPr marL="128016" lvl="1" indent="0">
              <a:buNone/>
            </a:pPr>
            <a:r>
              <a:rPr lang="pl-PL" dirty="0" smtClean="0"/>
              <a:t>	– Jeśli </a:t>
            </a:r>
            <a:r>
              <a:rPr lang="pl-PL" dirty="0"/>
              <a:t>wierzchołek należy do innego łańcucha niż </a:t>
            </a:r>
            <a:r>
              <a:rPr lang="pl-PL" dirty="0" smtClean="0"/>
              <a:t>szczyt stosu</a:t>
            </a:r>
            <a:r>
              <a:rPr lang="pl-PL" dirty="0"/>
              <a:t>, </a:t>
            </a:r>
            <a:r>
              <a:rPr lang="pl-PL" dirty="0" smtClean="0"/>
              <a:t>	to możemy </a:t>
            </a:r>
            <a:r>
              <a:rPr lang="pl-PL" dirty="0"/>
              <a:t>go połączyć </a:t>
            </a:r>
            <a:r>
              <a:rPr lang="pl-PL" dirty="0" smtClean="0"/>
              <a:t>ze wszystkimi wierzchołkami </a:t>
            </a:r>
            <a:r>
              <a:rPr lang="pl-PL" dirty="0"/>
              <a:t>na stosie. </a:t>
            </a:r>
            <a:r>
              <a:rPr lang="pl-PL" dirty="0" smtClean="0"/>
              <a:t>	Na </a:t>
            </a:r>
            <a:r>
              <a:rPr lang="pl-PL" dirty="0"/>
              <a:t>stosie </a:t>
            </a:r>
            <a:r>
              <a:rPr lang="pl-PL" dirty="0" smtClean="0"/>
              <a:t>zostają dwa wierzchołki</a:t>
            </a:r>
            <a:r>
              <a:rPr lang="pl-PL" dirty="0"/>
              <a:t>, które </a:t>
            </a:r>
            <a:r>
              <a:rPr lang="pl-PL" dirty="0" smtClean="0"/>
              <a:t>były „zamiatane</a:t>
            </a:r>
            <a:r>
              <a:rPr lang="pl-PL" dirty="0"/>
              <a:t>” </a:t>
            </a:r>
            <a:r>
              <a:rPr lang="pl-PL" dirty="0" smtClean="0"/>
              <a:t>	ostatnie.</a:t>
            </a:r>
            <a:r>
              <a:rPr lang="pl-PL" dirty="0"/>
              <a:t/>
            </a:r>
            <a:br>
              <a:rPr lang="pl-PL" dirty="0"/>
            </a:br>
            <a:r>
              <a:rPr lang="pl-PL" dirty="0" smtClean="0"/>
              <a:t>	– W przeciwnym wypadku (jeśli </a:t>
            </a:r>
            <a:r>
              <a:rPr lang="pl-PL" dirty="0"/>
              <a:t>kolejny wierzchołek należy do </a:t>
            </a:r>
            <a:r>
              <a:rPr lang="pl-PL" dirty="0" smtClean="0"/>
              <a:t>	tego samego łańcucha co </a:t>
            </a:r>
            <a:r>
              <a:rPr lang="pl-PL" dirty="0"/>
              <a:t>wierzchołek ze szczytu </a:t>
            </a:r>
            <a:r>
              <a:rPr lang="pl-PL" dirty="0" smtClean="0"/>
              <a:t>stosu), to 	analizujemy kolejne </a:t>
            </a:r>
            <a:r>
              <a:rPr lang="pl-PL" dirty="0"/>
              <a:t>trójkąty, jakie tworzy </a:t>
            </a:r>
            <a:r>
              <a:rPr lang="pl-PL" dirty="0" smtClean="0"/>
              <a:t>dany wierzchołek </a:t>
            </a:r>
            <a:r>
              <a:rPr lang="pl-PL" dirty="0"/>
              <a:t>z </a:t>
            </a:r>
            <a:r>
              <a:rPr lang="pl-PL" dirty="0" smtClean="0"/>
              <a:t>	wierzchołkami zdejmowanymi </a:t>
            </a:r>
            <a:r>
              <a:rPr lang="pl-PL" dirty="0"/>
              <a:t>ze stosu.</a:t>
            </a:r>
            <a:br>
              <a:rPr lang="pl-PL" dirty="0"/>
            </a:br>
            <a:r>
              <a:rPr lang="pl-PL" dirty="0" smtClean="0"/>
              <a:t> 		• Jeśli </a:t>
            </a:r>
            <a:r>
              <a:rPr lang="pl-PL" dirty="0"/>
              <a:t>trójkąt należy do wielokąta, to usuwamy </a:t>
            </a:r>
            <a:r>
              <a:rPr lang="pl-PL" dirty="0" smtClean="0"/>
              <a:t>			wierzchołek ze szczytu </a:t>
            </a:r>
            <a:r>
              <a:rPr lang="pl-PL" dirty="0"/>
              <a:t>stosu</a:t>
            </a:r>
            <a:br>
              <a:rPr lang="pl-PL" dirty="0"/>
            </a:br>
            <a:r>
              <a:rPr lang="pl-PL" dirty="0" smtClean="0"/>
              <a:t>		• </a:t>
            </a:r>
            <a:r>
              <a:rPr lang="pl-PL" dirty="0"/>
              <a:t>w przeciwnym przypadku umieszczamy </a:t>
            </a:r>
            <a:r>
              <a:rPr lang="pl-PL" dirty="0" smtClean="0"/>
              <a:t>			rozpatrywane wierzchołki </a:t>
            </a:r>
            <a:r>
              <a:rPr lang="pl-PL" dirty="0"/>
              <a:t>na </a:t>
            </a:r>
            <a:r>
              <a:rPr lang="pl-PL" dirty="0" smtClean="0"/>
              <a:t>stos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005" y="2235661"/>
            <a:ext cx="4538918" cy="3034786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B4C1A456-208B-E8D9-6D37-CB458C7EDBED}"/>
              </a:ext>
            </a:extLst>
          </p:cNvPr>
          <p:cNvSpPr txBox="1"/>
          <p:nvPr/>
        </p:nvSpPr>
        <p:spPr>
          <a:xfrm>
            <a:off x="6718285" y="5957145"/>
            <a:ext cx="4957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Przykładowa triangulacja z zaznaczonym podziałem na wielokąty monotoniczne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35620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00AFAA-CC64-0622-5724-00121DBE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i Przykłady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45" y="2135172"/>
            <a:ext cx="4947319" cy="327347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594" y="2135171"/>
            <a:ext cx="4963803" cy="3334658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B4C1A456-208B-E8D9-6D37-CB458C7EDBED}"/>
              </a:ext>
            </a:extLst>
          </p:cNvPr>
          <p:cNvSpPr txBox="1"/>
          <p:nvPr/>
        </p:nvSpPr>
        <p:spPr>
          <a:xfrm>
            <a:off x="6718285" y="5897442"/>
            <a:ext cx="4957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Zakończona triangulacja tego </a:t>
            </a:r>
            <a:r>
              <a:rPr lang="pl-PL" dirty="0"/>
              <a:t>s</a:t>
            </a:r>
            <a:r>
              <a:rPr lang="pl-PL" dirty="0" smtClean="0"/>
              <a:t>amego </a:t>
            </a:r>
            <a:r>
              <a:rPr lang="pl-PL" dirty="0" err="1" smtClean="0"/>
              <a:t>wielokątu</a:t>
            </a:r>
            <a:r>
              <a:rPr lang="pl-PL" dirty="0" smtClean="0"/>
              <a:t> y - monotonicznego</a:t>
            </a:r>
            <a:endParaRPr lang="pl-PL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B4C1A456-208B-E8D9-6D37-CB458C7EDBED}"/>
              </a:ext>
            </a:extLst>
          </p:cNvPr>
          <p:cNvSpPr txBox="1"/>
          <p:nvPr/>
        </p:nvSpPr>
        <p:spPr>
          <a:xfrm>
            <a:off x="850724" y="5897442"/>
            <a:ext cx="4957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Przykładowy moment triangulacji jednego z wielokątów monotonicznych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55504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00AFAA-CC64-0622-5724-00121DBE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i Przykłady</a:t>
            </a:r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B4C1A456-208B-E8D9-6D37-CB458C7EDBED}"/>
              </a:ext>
            </a:extLst>
          </p:cNvPr>
          <p:cNvSpPr txBox="1"/>
          <p:nvPr/>
        </p:nvSpPr>
        <p:spPr>
          <a:xfrm>
            <a:off x="6718285" y="5897442"/>
            <a:ext cx="495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Zakończona triangulacja całego </a:t>
            </a:r>
            <a:r>
              <a:rPr lang="pl-PL" dirty="0" err="1" smtClean="0"/>
              <a:t>wielokątu</a:t>
            </a:r>
            <a:endParaRPr lang="pl-PL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B4C1A456-208B-E8D9-6D37-CB458C7EDBED}"/>
              </a:ext>
            </a:extLst>
          </p:cNvPr>
          <p:cNvSpPr txBox="1"/>
          <p:nvPr/>
        </p:nvSpPr>
        <p:spPr>
          <a:xfrm>
            <a:off x="850724" y="5897442"/>
            <a:ext cx="495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Podział na wielokąty monotoniczne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22" y="1923567"/>
            <a:ext cx="5335085" cy="3546262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391" y="1717337"/>
            <a:ext cx="5453269" cy="36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91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00AFAA-CC64-0622-5724-00121DBE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i Przykłady</a:t>
            </a:r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B4C1A456-208B-E8D9-6D37-CB458C7EDBED}"/>
              </a:ext>
            </a:extLst>
          </p:cNvPr>
          <p:cNvSpPr txBox="1"/>
          <p:nvPr/>
        </p:nvSpPr>
        <p:spPr>
          <a:xfrm>
            <a:off x="6718285" y="5897442"/>
            <a:ext cx="4957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Triangulacja jednego z testowych wielokątów </a:t>
            </a:r>
            <a:r>
              <a:rPr lang="pl-PL" dirty="0" err="1"/>
              <a:t>monotoniczncyh</a:t>
            </a:r>
            <a:endParaRPr lang="pl-PL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B4C1A456-208B-E8D9-6D37-CB458C7EDBED}"/>
              </a:ext>
            </a:extLst>
          </p:cNvPr>
          <p:cNvSpPr txBox="1"/>
          <p:nvPr/>
        </p:nvSpPr>
        <p:spPr>
          <a:xfrm>
            <a:off x="802157" y="5897442"/>
            <a:ext cx="4957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Triangulacja jednego z testowych wielokątów </a:t>
            </a:r>
            <a:r>
              <a:rPr lang="pl-PL" dirty="0" err="1" smtClean="0"/>
              <a:t>monotoniczncyh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58" y="1984343"/>
            <a:ext cx="5176482" cy="3433691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196" y="2096105"/>
            <a:ext cx="5034522" cy="331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84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00AFAA-CC64-0622-5724-00121DBE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i Przykłady</a:t>
            </a:r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B4C1A456-208B-E8D9-6D37-CB458C7EDBED}"/>
              </a:ext>
            </a:extLst>
          </p:cNvPr>
          <p:cNvSpPr txBox="1"/>
          <p:nvPr/>
        </p:nvSpPr>
        <p:spPr>
          <a:xfrm>
            <a:off x="6718285" y="5897442"/>
            <a:ext cx="4957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Triangulacja jednego z testowych wielokątów </a:t>
            </a:r>
            <a:r>
              <a:rPr lang="pl-PL" dirty="0" err="1"/>
              <a:t>monotoniczncyh</a:t>
            </a:r>
            <a:endParaRPr lang="pl-PL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B4C1A456-208B-E8D9-6D37-CB458C7EDBED}"/>
              </a:ext>
            </a:extLst>
          </p:cNvPr>
          <p:cNvSpPr txBox="1"/>
          <p:nvPr/>
        </p:nvSpPr>
        <p:spPr>
          <a:xfrm>
            <a:off x="802157" y="5897442"/>
            <a:ext cx="4957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Triangulacja jednego z testowych wielokątów </a:t>
            </a:r>
            <a:r>
              <a:rPr lang="pl-PL" dirty="0" err="1" smtClean="0"/>
              <a:t>monotoniczncyh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771" y="1687399"/>
            <a:ext cx="5372500" cy="3502270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17" y="1882491"/>
            <a:ext cx="5380665" cy="350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48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C20A57-F613-3564-4EF2-8B6F53224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2. Triangulacja </a:t>
            </a:r>
            <a:r>
              <a:rPr lang="pl-PL" dirty="0" err="1"/>
              <a:t>DelunaYa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7E29272-32E2-C882-5597-543ACFE2D1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35350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Opis algorytmu: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07BE36C4-1AC7-7EA3-4FB4-0FE8F3EB877B}"/>
              </a:ext>
            </a:extLst>
          </p:cNvPr>
          <p:cNvSpPr txBox="1"/>
          <p:nvPr/>
        </p:nvSpPr>
        <p:spPr>
          <a:xfrm>
            <a:off x="636495" y="2008096"/>
            <a:ext cx="1069489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kern="150" dirty="0">
                <a:effectLst/>
                <a:ea typeface="DejaVu Sans"/>
                <a:cs typeface="FreeSans"/>
              </a:rPr>
              <a:t>2.1 WSTĘPNA TRIANGULACJA - Algorytm tworzenia wstępnej triangulacji działa na bazie rekurencyjnej:</a:t>
            </a:r>
          </a:p>
          <a:p>
            <a:r>
              <a:rPr lang="pl-PL" sz="2000" kern="150" dirty="0">
                <a:effectLst/>
                <a:ea typeface="DejaVu Sans"/>
                <a:cs typeface="FreeSans"/>
              </a:rPr>
              <a:t> </a:t>
            </a:r>
          </a:p>
          <a:p>
            <a:r>
              <a:rPr lang="pl-PL" sz="2000" kern="150" dirty="0">
                <a:effectLst/>
                <a:ea typeface="DejaVu Sans"/>
                <a:cs typeface="FreeSans"/>
              </a:rPr>
              <a:t> </a:t>
            </a:r>
          </a:p>
          <a:p>
            <a:r>
              <a:rPr lang="pl-PL" sz="2000" kern="150" dirty="0">
                <a:effectLst/>
                <a:ea typeface="DejaVu Sans"/>
                <a:cs typeface="FreeSans"/>
              </a:rPr>
              <a:t>2.2 ODZYKIWANIE - Następnie przystępuje do odzyskania krawędzi, poprzez zamienianie przekątnych w parach trójkątów, których obecne przekątne zaburzają krawędź pierwotną.</a:t>
            </a:r>
          </a:p>
          <a:p>
            <a:r>
              <a:rPr lang="pl-PL" sz="2000" kern="150" dirty="0">
                <a:effectLst/>
                <a:ea typeface="DejaVu Sans"/>
                <a:cs typeface="FreeSans"/>
              </a:rPr>
              <a:t> </a:t>
            </a:r>
          </a:p>
          <a:p>
            <a:r>
              <a:rPr lang="pl-PL" sz="2000" kern="150" dirty="0">
                <a:effectLst/>
                <a:ea typeface="DejaVu Sans"/>
                <a:cs typeface="FreeSans"/>
              </a:rPr>
              <a:t> </a:t>
            </a:r>
          </a:p>
          <a:p>
            <a:r>
              <a:rPr lang="pl-PL" sz="2000" kern="150" dirty="0">
                <a:effectLst/>
                <a:ea typeface="DejaVu Sans"/>
                <a:cs typeface="FreeSans"/>
              </a:rPr>
              <a:t>2.3 USUWANIE-  Na koniec poprzez znalezienie wszystkich wewnętrznych ścian zostaje usunięty zewnętrzna część powstała na skutek zewnętrznych wierzchołków pomocniczych oraz połączeń poza geometrią wielokąta.</a:t>
            </a:r>
          </a:p>
          <a:p>
            <a:endParaRPr lang="pl-PL" sz="1800" kern="150" dirty="0">
              <a:effectLst/>
              <a:ea typeface="DejaVu Sans"/>
              <a:cs typeface="FreeSans"/>
            </a:endParaRPr>
          </a:p>
          <a:p>
            <a:endParaRPr lang="pl-PL" sz="1800" kern="150" dirty="0">
              <a:effectLst/>
              <a:ea typeface="DejaVu Sans"/>
              <a:cs typeface="FreeSans"/>
            </a:endParaRPr>
          </a:p>
        </p:txBody>
      </p:sp>
    </p:spTree>
    <p:extLst>
      <p:ext uri="{BB962C8B-B14F-4D97-AF65-F5344CB8AC3E}">
        <p14:creationId xmlns:p14="http://schemas.microsoft.com/office/powerpoint/2010/main" val="1688652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Definicja Triangulacji:</a:t>
            </a:r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07BE36C4-1AC7-7EA3-4FB4-0FE8F3EB877B}"/>
              </a:ext>
            </a:extLst>
          </p:cNvPr>
          <p:cNvSpPr txBox="1"/>
          <p:nvPr/>
        </p:nvSpPr>
        <p:spPr>
          <a:xfrm>
            <a:off x="636495" y="2008096"/>
            <a:ext cx="10694894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latin typeface="Arial" panose="020B0604020202020204" pitchFamily="34" charset="0"/>
              </a:rPr>
              <a:t>• Triangulacja wielokąta w 2D to </a:t>
            </a:r>
            <a:r>
              <a:rPr lang="pl-PL" sz="2000" dirty="0" smtClean="0">
                <a:latin typeface="Arial" panose="020B0604020202020204" pitchFamily="34" charset="0"/>
              </a:rPr>
              <a:t>podział</a:t>
            </a:r>
            <a:r>
              <a:rPr lang="pl-PL" sz="2000" dirty="0" smtClean="0"/>
              <a:t> </a:t>
            </a:r>
            <a:r>
              <a:rPr lang="pl-PL" sz="2000" dirty="0" smtClean="0">
                <a:latin typeface="Arial" panose="020B0604020202020204" pitchFamily="34" charset="0"/>
              </a:rPr>
              <a:t>wielokąta </a:t>
            </a:r>
            <a:r>
              <a:rPr lang="pl-PL" sz="2000" dirty="0">
                <a:latin typeface="Arial" panose="020B0604020202020204" pitchFamily="34" charset="0"/>
              </a:rPr>
              <a:t>na trójkąty, których </a:t>
            </a:r>
            <a:r>
              <a:rPr lang="pl-PL" sz="2000" dirty="0" smtClean="0">
                <a:latin typeface="Arial" panose="020B0604020202020204" pitchFamily="34" charset="0"/>
              </a:rPr>
              <a:t>jedynymi</a:t>
            </a:r>
            <a:r>
              <a:rPr lang="pl-PL" sz="2000" dirty="0" smtClean="0"/>
              <a:t> </a:t>
            </a:r>
            <a:r>
              <a:rPr lang="pl-PL" sz="2000" dirty="0" smtClean="0">
                <a:latin typeface="Arial" panose="020B0604020202020204" pitchFamily="34" charset="0"/>
              </a:rPr>
              <a:t>wierzchołkami </a:t>
            </a:r>
            <a:r>
              <a:rPr lang="pl-PL" sz="2000" dirty="0">
                <a:latin typeface="Arial" panose="020B0604020202020204" pitchFamily="34" charset="0"/>
              </a:rPr>
              <a:t>są wierzchołki wielokąta</a:t>
            </a:r>
            <a:r>
              <a:rPr lang="pl-PL" sz="2000" dirty="0" smtClean="0">
                <a:latin typeface="Arial" panose="020B0604020202020204" pitchFamily="34" charset="0"/>
              </a:rPr>
              <a:t>.</a:t>
            </a:r>
          </a:p>
          <a:p>
            <a:r>
              <a:rPr lang="pl-PL" sz="2000" dirty="0"/>
              <a:t/>
            </a:r>
            <a:br>
              <a:rPr lang="pl-PL" sz="2000" dirty="0"/>
            </a:br>
            <a:r>
              <a:rPr lang="pl-PL" sz="2000" dirty="0">
                <a:latin typeface="Arial" panose="020B0604020202020204" pitchFamily="34" charset="0"/>
              </a:rPr>
              <a:t>• Wszystkie te trójkąty muszą mieścić </a:t>
            </a:r>
            <a:r>
              <a:rPr lang="pl-PL" sz="2000" dirty="0" smtClean="0">
                <a:latin typeface="Arial" panose="020B0604020202020204" pitchFamily="34" charset="0"/>
              </a:rPr>
              <a:t>się</a:t>
            </a:r>
            <a:r>
              <a:rPr lang="pl-PL" sz="2000" dirty="0" smtClean="0"/>
              <a:t> </a:t>
            </a:r>
            <a:r>
              <a:rPr lang="pl-PL" sz="2000" dirty="0" smtClean="0">
                <a:latin typeface="Arial" panose="020B0604020202020204" pitchFamily="34" charset="0"/>
              </a:rPr>
              <a:t>wewnątrz </a:t>
            </a:r>
            <a:r>
              <a:rPr lang="pl-PL" sz="2000" dirty="0">
                <a:latin typeface="Arial" panose="020B0604020202020204" pitchFamily="34" charset="0"/>
              </a:rPr>
              <a:t>wejściowego </a:t>
            </a:r>
            <a:r>
              <a:rPr lang="pl-PL" sz="2000" dirty="0" smtClean="0">
                <a:latin typeface="Arial" panose="020B0604020202020204" pitchFamily="34" charset="0"/>
              </a:rPr>
              <a:t>wielokąta</a:t>
            </a:r>
          </a:p>
          <a:p>
            <a:r>
              <a:rPr lang="pl-PL" sz="2000" dirty="0"/>
              <a:t/>
            </a:r>
            <a:br>
              <a:rPr lang="pl-PL" sz="2000" dirty="0"/>
            </a:br>
            <a:r>
              <a:rPr lang="pl-PL" sz="2000" dirty="0">
                <a:latin typeface="Arial" panose="020B0604020202020204" pitchFamily="34" charset="0"/>
              </a:rPr>
              <a:t>• Żadne dwa trójkąty nie mogą na </a:t>
            </a:r>
            <a:r>
              <a:rPr lang="pl-PL" sz="2000" dirty="0" smtClean="0">
                <a:latin typeface="Arial" panose="020B0604020202020204" pitchFamily="34" charset="0"/>
              </a:rPr>
              <a:t>siebie</a:t>
            </a:r>
            <a:r>
              <a:rPr lang="pl-PL" sz="2000" dirty="0" smtClean="0"/>
              <a:t> </a:t>
            </a:r>
            <a:r>
              <a:rPr lang="pl-PL" sz="2000" dirty="0" smtClean="0">
                <a:latin typeface="Arial" panose="020B0604020202020204" pitchFamily="34" charset="0"/>
              </a:rPr>
              <a:t>nachodzić </a:t>
            </a:r>
            <a:r>
              <a:rPr lang="pl-PL" sz="2000" dirty="0">
                <a:latin typeface="Arial" panose="020B0604020202020204" pitchFamily="34" charset="0"/>
              </a:rPr>
              <a:t>poza krawędziami, ani przecinać się</a:t>
            </a:r>
            <a:r>
              <a:rPr lang="pl-PL" sz="2000" dirty="0"/>
              <a:t/>
            </a:r>
            <a:br>
              <a:rPr lang="pl-PL" sz="2000" dirty="0"/>
            </a:br>
            <a:r>
              <a:rPr lang="pl-PL" sz="2000" dirty="0">
                <a:latin typeface="Arial" panose="020B0604020202020204" pitchFamily="34" charset="0"/>
              </a:rPr>
              <a:t>poza wierzchołkami</a:t>
            </a:r>
            <a:r>
              <a:rPr lang="pl-PL" sz="2000" dirty="0" smtClean="0">
                <a:latin typeface="Arial" panose="020B0604020202020204" pitchFamily="34" charset="0"/>
              </a:rPr>
              <a:t>.</a:t>
            </a:r>
          </a:p>
          <a:p>
            <a:endParaRPr lang="pl-PL" sz="2000" kern="150" dirty="0">
              <a:effectLst/>
              <a:latin typeface="Arial" panose="020B0604020202020204" pitchFamily="34" charset="0"/>
              <a:ea typeface="DejaVu Sans"/>
              <a:cs typeface="FreeSans"/>
            </a:endParaRPr>
          </a:p>
          <a:p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• Dla każdego wielokąta można znaleźć 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jego triangulację</a:t>
            </a:r>
          </a:p>
          <a:p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• W każdej Z nich będzie znajdować się 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taka sama 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liczba 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trójkątów</a:t>
            </a:r>
          </a:p>
          <a:p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• Dla jednego wielokąta istnieje często 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wiele różnych 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triangulacji</a:t>
            </a:r>
            <a:endParaRPr lang="pl-PL" sz="2000" kern="150" dirty="0" smtClean="0">
              <a:effectLst/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endParaRPr lang="pl-PL" sz="1800" kern="150" dirty="0">
              <a:effectLst/>
              <a:ea typeface="DejaVu Sans"/>
              <a:cs typeface="FreeSans"/>
            </a:endParaRPr>
          </a:p>
        </p:txBody>
      </p:sp>
    </p:spTree>
    <p:extLst>
      <p:ext uri="{BB962C8B-B14F-4D97-AF65-F5344CB8AC3E}">
        <p14:creationId xmlns:p14="http://schemas.microsoft.com/office/powerpoint/2010/main" val="853484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DF724B-A58A-246E-EAC9-283E35394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48640"/>
            <a:ext cx="9720072" cy="1499616"/>
          </a:xfrm>
        </p:spPr>
        <p:txBody>
          <a:bodyPr/>
          <a:lstStyle/>
          <a:p>
            <a:r>
              <a:rPr lang="pl-PL" sz="5400" kern="150" dirty="0">
                <a:effectLst/>
                <a:ea typeface="DejaVu Sans"/>
                <a:cs typeface="FreeSans"/>
              </a:rPr>
              <a:t>2.1 WSTĘPNA TRIANGULACJA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925F39A-74A8-418C-6BB7-EEC089FDA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286000"/>
            <a:ext cx="5215307" cy="4023360"/>
          </a:xfrm>
        </p:spPr>
        <p:txBody>
          <a:bodyPr/>
          <a:lstStyle/>
          <a:p>
            <a:r>
              <a:rPr lang="pl-PL" sz="2400" kern="150" dirty="0">
                <a:effectLst/>
                <a:ea typeface="DejaVu Sans"/>
                <a:cs typeface="FreeSans"/>
              </a:rPr>
              <a:t>Mając triangulację </a:t>
            </a:r>
            <a:r>
              <a:rPr lang="pl-PL" sz="2400" kern="150" dirty="0" err="1">
                <a:effectLst/>
                <a:ea typeface="DejaVu Sans"/>
                <a:cs typeface="FreeSans"/>
              </a:rPr>
              <a:t>T</a:t>
            </a:r>
            <a:r>
              <a:rPr lang="pl-PL" sz="2400" kern="150" baseline="-25000" dirty="0" err="1">
                <a:effectLst/>
                <a:ea typeface="DejaVu Sans"/>
                <a:cs typeface="FreeSans"/>
              </a:rPr>
              <a:t>n</a:t>
            </a:r>
            <a:r>
              <a:rPr lang="pl-PL" sz="2400" kern="150" baseline="-25000" dirty="0">
                <a:effectLst/>
                <a:ea typeface="DejaVu Sans"/>
                <a:cs typeface="FreeSans"/>
              </a:rPr>
              <a:t> </a:t>
            </a:r>
            <a:r>
              <a:rPr lang="pl-PL" sz="2400" kern="150" dirty="0">
                <a:effectLst/>
                <a:ea typeface="DejaVu Sans"/>
                <a:cs typeface="FreeSans"/>
              </a:rPr>
              <a:t>n-elementową, dokładamy punkt P tworząc T</a:t>
            </a:r>
            <a:r>
              <a:rPr lang="pl-PL" sz="2400" kern="150" baseline="-25000" dirty="0">
                <a:effectLst/>
                <a:ea typeface="DejaVu Sans"/>
                <a:cs typeface="FreeSans"/>
              </a:rPr>
              <a:t>n+1.</a:t>
            </a:r>
            <a:endParaRPr lang="pl-PL" sz="2400" kern="150" dirty="0">
              <a:effectLst/>
              <a:ea typeface="DejaVu Sans"/>
              <a:cs typeface="FreeSans"/>
            </a:endParaRPr>
          </a:p>
          <a:p>
            <a:r>
              <a:rPr lang="pl-PL" sz="2400" kern="150" dirty="0">
                <a:effectLst/>
                <a:ea typeface="DejaVu Sans"/>
                <a:cs typeface="FreeSans"/>
              </a:rPr>
              <a:t>Aby algorytm za każdym razem miał pełną triangulację na początku, stworzone są tymczasowe wierzchołki zewnętrzne, które okrywają prostokątnym polem cały wielokąt. Na końcu zostają one usunięte.</a:t>
            </a:r>
          </a:p>
          <a:p>
            <a:endParaRPr lang="pl-PL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ED0274D-9274-6056-697D-0536C43F80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9" t="4972" r="2986" b="6166"/>
          <a:stretch/>
        </p:blipFill>
        <p:spPr bwMode="auto">
          <a:xfrm>
            <a:off x="6483632" y="1660487"/>
            <a:ext cx="4928439" cy="361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B4C1A456-208B-E8D9-6D37-CB458C7EDBED}"/>
              </a:ext>
            </a:extLst>
          </p:cNvPr>
          <p:cNvSpPr txBox="1"/>
          <p:nvPr/>
        </p:nvSpPr>
        <p:spPr>
          <a:xfrm>
            <a:off x="6454588" y="5091953"/>
            <a:ext cx="495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Początkowy stan Triangulacji</a:t>
            </a:r>
          </a:p>
        </p:txBody>
      </p:sp>
    </p:spTree>
    <p:extLst>
      <p:ext uri="{BB962C8B-B14F-4D97-AF65-F5344CB8AC3E}">
        <p14:creationId xmlns:p14="http://schemas.microsoft.com/office/powerpoint/2010/main" val="224907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1511DA47-1886-F3BD-C6D1-A57996638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Dodawanie Nowego punktu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59916FF-B054-D0F0-058E-E59AA308B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3139" y="2179636"/>
            <a:ext cx="3600000" cy="822960"/>
          </a:xfrm>
        </p:spPr>
        <p:txBody>
          <a:bodyPr>
            <a:normAutofit/>
          </a:bodyPr>
          <a:lstStyle/>
          <a:p>
            <a:r>
              <a:rPr lang="pl-PL" dirty="0"/>
              <a:t>1 Znalezienie ściany zawierającej punkt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C0E20FB0-F9A1-08D0-86A1-0D6584D42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40073" y="2172409"/>
            <a:ext cx="3818965" cy="822960"/>
          </a:xfrm>
        </p:spPr>
        <p:txBody>
          <a:bodyPr>
            <a:normAutofit fontScale="92500"/>
          </a:bodyPr>
          <a:lstStyle/>
          <a:p>
            <a:r>
              <a:rPr lang="pl-PL" dirty="0"/>
              <a:t>3 Połączenie wszystkich wierzchołków z nowym punktem</a:t>
            </a:r>
          </a:p>
        </p:txBody>
      </p:sp>
      <p:pic>
        <p:nvPicPr>
          <p:cNvPr id="20" name="Symbol zastępczy zawartości 19">
            <a:extLst>
              <a:ext uri="{FF2B5EF4-FFF2-40B4-BE49-F238E27FC236}">
                <a16:creationId xmlns:a16="http://schemas.microsoft.com/office/drawing/2014/main" id="{98076A9B-A569-23AD-E368-9D30E67849F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5181" t="6179" r="3553" b="6366"/>
          <a:stretch/>
        </p:blipFill>
        <p:spPr>
          <a:xfrm>
            <a:off x="7999661" y="2995369"/>
            <a:ext cx="3679200" cy="26713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ymbol zastępczy tekstu 3">
            <a:extLst>
              <a:ext uri="{FF2B5EF4-FFF2-40B4-BE49-F238E27FC236}">
                <a16:creationId xmlns:a16="http://schemas.microsoft.com/office/drawing/2014/main" id="{57C6A39A-7F44-5BA1-BD0F-37B1F2C60285}"/>
              </a:ext>
            </a:extLst>
          </p:cNvPr>
          <p:cNvSpPr txBox="1">
            <a:spLocks/>
          </p:cNvSpPr>
          <p:nvPr/>
        </p:nvSpPr>
        <p:spPr>
          <a:xfrm>
            <a:off x="3953435" y="2179636"/>
            <a:ext cx="3600000" cy="822960"/>
          </a:xfrm>
          <a:prstGeom prst="rect">
            <a:avLst/>
          </a:prstGeom>
        </p:spPr>
        <p:txBody>
          <a:bodyPr vert="horz" lIns="137160" tIns="45720" rIns="13716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2300" b="0" kern="1200" cap="none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2 Znalezienie wszystkich ścian i ich złączenie </a:t>
            </a:r>
          </a:p>
        </p:txBody>
      </p:sp>
      <p:pic>
        <p:nvPicPr>
          <p:cNvPr id="12" name="Symbol zastępczy zawartości 11">
            <a:extLst>
              <a:ext uri="{FF2B5EF4-FFF2-40B4-BE49-F238E27FC236}">
                <a16:creationId xmlns:a16="http://schemas.microsoft.com/office/drawing/2014/main" id="{A19438A3-8594-CCE7-616E-E84BC73AD1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4869" t="5088" r="3457" b="6098"/>
          <a:stretch/>
        </p:blipFill>
        <p:spPr>
          <a:xfrm>
            <a:off x="94041" y="3002596"/>
            <a:ext cx="3636281" cy="26692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Obraz 17">
            <a:extLst>
              <a:ext uri="{FF2B5EF4-FFF2-40B4-BE49-F238E27FC236}">
                <a16:creationId xmlns:a16="http://schemas.microsoft.com/office/drawing/2014/main" id="{1CB593C2-32D1-C5A3-DDFD-BBD9409377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00" t="4255" r="2992" b="6704"/>
          <a:stretch/>
        </p:blipFill>
        <p:spPr>
          <a:xfrm>
            <a:off x="3993334" y="3002596"/>
            <a:ext cx="3679906" cy="26692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22455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6A24BF-5B53-1A31-A211-EEDA44256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Szukanie Punktu</a:t>
            </a:r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D5A73BE0-C60F-C303-0CA9-21D240C88F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6329" y="289254"/>
            <a:ext cx="3906232" cy="2383863"/>
          </a:xfrm>
        </p:spPr>
      </p:pic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99E0A4D-8366-D9BC-EB79-6732B70CF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708777" y="1481185"/>
            <a:ext cx="2301547" cy="658648"/>
          </a:xfrm>
        </p:spPr>
        <p:txBody>
          <a:bodyPr/>
          <a:lstStyle/>
          <a:p>
            <a:pPr algn="ctr"/>
            <a:r>
              <a:rPr lang="pl-PL" dirty="0"/>
              <a:t>Startowa ściana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4937E77-3133-1357-752C-BADE1C38B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53293" y="2025585"/>
            <a:ext cx="4271082" cy="4518650"/>
          </a:xfrm>
        </p:spPr>
        <p:txBody>
          <a:bodyPr>
            <a:normAutofit fontScale="92500" lnSpcReduction="20000"/>
          </a:bodyPr>
          <a:lstStyle/>
          <a:p>
            <a:r>
              <a:rPr lang="pl-PL" dirty="0"/>
              <a:t>Funkcja </a:t>
            </a:r>
            <a:r>
              <a:rPr lang="pl-PL" i="1" dirty="0"/>
              <a:t>orient</a:t>
            </a:r>
            <a:r>
              <a:rPr lang="pl-PL" dirty="0"/>
              <a:t> może przyjmować wartości </a:t>
            </a:r>
            <a:r>
              <a:rPr lang="pl-PL" dirty="0">
                <a:solidFill>
                  <a:srgbClr val="FF0000"/>
                </a:solidFill>
              </a:rPr>
              <a:t>dodatnie</a:t>
            </a:r>
            <a:r>
              <a:rPr lang="pl-PL" dirty="0"/>
              <a:t>, </a:t>
            </a:r>
            <a:r>
              <a:rPr lang="pl-PL" dirty="0">
                <a:solidFill>
                  <a:srgbClr val="0070C0"/>
                </a:solidFill>
              </a:rPr>
              <a:t>ujemne</a:t>
            </a:r>
            <a:r>
              <a:rPr lang="pl-PL" dirty="0"/>
              <a:t> lub 0,</a:t>
            </a:r>
            <a:br>
              <a:rPr lang="pl-PL" dirty="0"/>
            </a:br>
            <a:r>
              <a:rPr lang="pl-PL" dirty="0"/>
              <a:t>w zależności od położenia punktu względem krawędzi.</a:t>
            </a:r>
          </a:p>
          <a:p>
            <a:r>
              <a:rPr lang="pl-PL" dirty="0"/>
              <a:t>Dla ściany zawierającej w sobie szukany punkt wszystkie krawędzie będą posiadały nieujemną wartość funkcji orient.</a:t>
            </a:r>
          </a:p>
          <a:p>
            <a:r>
              <a:rPr lang="pl-PL" dirty="0"/>
              <a:t>W przypadku 0 mamy do czynienia</a:t>
            </a:r>
            <a:br>
              <a:rPr lang="pl-PL" dirty="0"/>
            </a:br>
            <a:r>
              <a:rPr lang="pl-PL" dirty="0"/>
              <a:t>z punktem leżącym na krawędzi (nie zmienia nam to jednak dalszego postępowania)</a:t>
            </a:r>
          </a:p>
          <a:p>
            <a:r>
              <a:rPr lang="pl-PL" dirty="0"/>
              <a:t>W przypadku wartości ujemnej przechodzimy do ściany sąsiadującej, gdyż to w jej kierunku znajduje się punkt</a:t>
            </a: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517E5FFE-BCBF-A2D2-6343-95087B426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566" y="2025585"/>
            <a:ext cx="3538257" cy="2159299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1991BD77-D61E-15BE-7A31-81E154037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6" y="3138318"/>
            <a:ext cx="3624000" cy="2211625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EC67AABB-2D4F-C1C5-E998-326CCC77C8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2608" y="4270293"/>
            <a:ext cx="3538259" cy="21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175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B43F1E-97BE-6758-3365-D7507D516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Startowa Ściana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1DD539F-C59E-931C-FC5A-BB25349E3C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Aby skrócić ilość iteracji za każdym razem zanim znajdziemy ścianę, możemy zawsze startować z środkowej ściany.</a:t>
            </a:r>
          </a:p>
          <a:p>
            <a:r>
              <a:rPr lang="pl-PL" dirty="0"/>
              <a:t>Aby to uzyskać przechowujemy ścianę która jest po środku, z tym że jeżeli zmieniamy ją, to wśród nowo utworzonych wyłaniamy nową środkową.</a:t>
            </a:r>
          </a:p>
          <a:p>
            <a:r>
              <a:rPr lang="pl-PL" dirty="0"/>
              <a:t>Dla uproszczenia przyjąłem że środkową ścianą jest ta w której zawiera się środek geometryczny całego pola triangulacji.</a:t>
            </a:r>
          </a:p>
        </p:txBody>
      </p:sp>
      <p:pic>
        <p:nvPicPr>
          <p:cNvPr id="14" name="Symbol zastępczy zawartości 13">
            <a:extLst>
              <a:ext uri="{FF2B5EF4-FFF2-40B4-BE49-F238E27FC236}">
                <a16:creationId xmlns:a16="http://schemas.microsoft.com/office/drawing/2014/main" id="{09740E7D-4C3B-6B95-4E33-E23E2B2CFE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988276" y="777444"/>
            <a:ext cx="2522172" cy="1955333"/>
          </a:xfrm>
        </p:spPr>
      </p:pic>
      <p:pic>
        <p:nvPicPr>
          <p:cNvPr id="20" name="Obraz 19">
            <a:extLst>
              <a:ext uri="{FF2B5EF4-FFF2-40B4-BE49-F238E27FC236}">
                <a16:creationId xmlns:a16="http://schemas.microsoft.com/office/drawing/2014/main" id="{2D16831A-BE6B-21D2-08C6-EB1FACC2F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346" y="1755110"/>
            <a:ext cx="2812924" cy="2132817"/>
          </a:xfrm>
          <a:prstGeom prst="rect">
            <a:avLst/>
          </a:prstGeom>
        </p:spPr>
      </p:pic>
      <p:pic>
        <p:nvPicPr>
          <p:cNvPr id="22" name="Obraz 21">
            <a:extLst>
              <a:ext uri="{FF2B5EF4-FFF2-40B4-BE49-F238E27FC236}">
                <a16:creationId xmlns:a16="http://schemas.microsoft.com/office/drawing/2014/main" id="{D53DEC94-595E-297C-4D26-5B8A7DF45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7257" y="3062498"/>
            <a:ext cx="2633191" cy="2000608"/>
          </a:xfrm>
          <a:prstGeom prst="rect">
            <a:avLst/>
          </a:prstGeom>
        </p:spPr>
      </p:pic>
      <p:pic>
        <p:nvPicPr>
          <p:cNvPr id="24" name="Obraz 23">
            <a:extLst>
              <a:ext uri="{FF2B5EF4-FFF2-40B4-BE49-F238E27FC236}">
                <a16:creationId xmlns:a16="http://schemas.microsoft.com/office/drawing/2014/main" id="{DE80B215-9795-9980-DEEF-EBEEA79587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085" y="4390602"/>
            <a:ext cx="2633191" cy="200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081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0D92A5-40BE-4C14-C8E3-2CCDDD1A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Szukanie wszystkich ścian O okręgu z Zawierający punkt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8769FAB-8296-C1B6-94E9-94A652B58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9319" y="2286000"/>
            <a:ext cx="5261207" cy="4023360"/>
          </a:xfrm>
        </p:spPr>
        <p:txBody>
          <a:bodyPr/>
          <a:lstStyle/>
          <a:p>
            <a:r>
              <a:rPr lang="pl-PL" dirty="0"/>
              <a:t>Po znalezieniu ściany w której znajduje się punkt rozpoczynamy znajdowanie wszystkich ścian które trzeba będzie zmienić. </a:t>
            </a:r>
          </a:p>
          <a:p>
            <a:endParaRPr lang="pl-PL" dirty="0"/>
          </a:p>
          <a:p>
            <a:r>
              <a:rPr lang="pl-PL" dirty="0"/>
              <a:t>System jest oparty na </a:t>
            </a:r>
            <a:r>
              <a:rPr lang="pl-PL" dirty="0" err="1"/>
              <a:t>BFSie</a:t>
            </a:r>
            <a:r>
              <a:rPr lang="pl-PL" dirty="0"/>
              <a:t> na grafie ścian – bierzemy pierwszą ścianę z kolejki, sprawdzamy ją pod kątem warunku koła, a jeżeli zawiera się w niej punkt, to wszystkie jeszcze nie odwiedzone ściany dodajemy do kolejki.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84FD5A0E-668E-E4AE-A5E3-154EF9D69A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9070" y="1819295"/>
            <a:ext cx="2885824" cy="2607527"/>
          </a:xfr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BAD606F7-7204-EEED-2263-D6F91D005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648" y="1990595"/>
            <a:ext cx="2617694" cy="1926913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A6BD768C-FFA3-33E7-4CD5-47BCBDEB3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473" y="4015287"/>
            <a:ext cx="3978716" cy="289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04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973CCE-2ABF-AA9C-F8D7-17FD5536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Złączenie ścian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AAE5EE6B-0B65-7DFC-D009-B8B0EE8AE0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96471" y="2968220"/>
            <a:ext cx="4481186" cy="3037583"/>
          </a:xfrm>
        </p:spPr>
      </p:pic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FB2A358-E165-202C-AC2C-4444DEFB1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6471" y="1789900"/>
            <a:ext cx="10139082" cy="1380565"/>
          </a:xfrm>
        </p:spPr>
        <p:txBody>
          <a:bodyPr/>
          <a:lstStyle/>
          <a:p>
            <a:r>
              <a:rPr lang="pl-PL" dirty="0"/>
              <a:t>Polega na usunięciu wewnętrznych krawędzi w powstałym wielokącie ze ścian sąsiadujących. Poprawnym wynikiem jest zamknięty cykl krawędzi </a:t>
            </a:r>
            <a:r>
              <a:rPr lang="pl-PL" dirty="0" err="1"/>
              <a:t>zewnętrzych</a:t>
            </a:r>
            <a:r>
              <a:rPr lang="pl-PL" dirty="0"/>
              <a:t> krawędzi trójkątów.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0AB31C80-FA82-33E2-0A33-A548F925E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68220"/>
            <a:ext cx="4673292" cy="316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7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C2B393-89A8-4FC7-EB32-7F5176B5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Połączenie wierzchołków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1A47DBF6-E6C6-E782-FC1E-C76D1A9CE8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3121470"/>
            <a:ext cx="5488028" cy="3736530"/>
          </a:xfrm>
        </p:spPr>
      </p:pic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FA6CB28-A785-058B-6538-DFC32A25D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84894" y="2286000"/>
            <a:ext cx="3859306" cy="4023360"/>
          </a:xfrm>
        </p:spPr>
        <p:txBody>
          <a:bodyPr/>
          <a:lstStyle/>
          <a:p>
            <a:r>
              <a:rPr lang="pl-PL" dirty="0"/>
              <a:t>Następnie wszystkie wierzchołki wielokąta zostają połączone z nowym wierzchołkiem, tworząc nowe ściany.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Po tym kroku zaczynamy dodawać kolejny wierzchołek.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61C59EE-A756-6074-4853-AADA403A8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82" y="1879429"/>
            <a:ext cx="2286001" cy="154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19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EE825C-8A60-63AC-0520-25E56209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2.2 Odzyskiwanie krawędzi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BBDD242B-B311-522B-9CD5-EE38E68465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83624" y="1983607"/>
            <a:ext cx="5609754" cy="3750900"/>
          </a:xfrm>
        </p:spPr>
      </p:pic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D75CB0B-1EC7-ACBB-7D6F-CC74FDFCD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896" y="2249424"/>
            <a:ext cx="4754880" cy="4023360"/>
          </a:xfrm>
        </p:spPr>
        <p:txBody>
          <a:bodyPr/>
          <a:lstStyle/>
          <a:p>
            <a:r>
              <a:rPr lang="pl-PL" dirty="0"/>
              <a:t>Odzyskiwanie krawędzi jest potrzebne, ponieważ triangulacja nie ma narzuconych z góry krawędzi które ma utworzyć. Dlatego też zdarzyć się może iż taka krawędź z wielokąta może zniknąć.</a:t>
            </a:r>
          </a:p>
        </p:txBody>
      </p:sp>
    </p:spTree>
    <p:extLst>
      <p:ext uri="{BB962C8B-B14F-4D97-AF65-F5344CB8AC3E}">
        <p14:creationId xmlns:p14="http://schemas.microsoft.com/office/powerpoint/2010/main" val="1590251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65EDB2-484F-D09B-D59D-42EA7CC76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Odzyskiwanie Krawędzi</a:t>
            </a:r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A8458446-E2AE-C402-0E98-B5B2029A68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92306" y="1744352"/>
            <a:ext cx="3026335" cy="2019567"/>
          </a:xfrm>
        </p:spPr>
      </p:pic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05166AD-DACD-79D9-7BC5-E9BCC3117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9320" y="4105834"/>
            <a:ext cx="5448666" cy="2203525"/>
          </a:xfrm>
        </p:spPr>
        <p:txBody>
          <a:bodyPr>
            <a:normAutofit fontScale="77500" lnSpcReduction="20000"/>
          </a:bodyPr>
          <a:lstStyle/>
          <a:p>
            <a:r>
              <a:rPr lang="pl-PL" dirty="0"/>
              <a:t>Jeżeli nie zostaje odnaleziona krawędź wielokąta, następuje sprawdzanie jakie krawędzie ją przecinają. </a:t>
            </a:r>
          </a:p>
          <a:p>
            <a:r>
              <a:rPr lang="pl-PL" dirty="0"/>
              <a:t>Dzieje się to za pomocą znajdowania ściany zawierającej punkt początkowy krawędzi (lekko przesunięty wzdłuż krawędzi, aby nie doszło do złego wyboru). A następnie odwiedzamy kolejne ściany które sąsiadowały z tymi.</a:t>
            </a:r>
          </a:p>
          <a:p>
            <a:r>
              <a:rPr lang="pl-PL" dirty="0"/>
              <a:t>Następnie zostają zamienione przekątne w czworokątach stworzonych z przyległych dwóch ścian do kolidujących krawędzi.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AE34915A-FF84-36E9-9030-3F38AB2C3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446" y="1254701"/>
            <a:ext cx="4791888" cy="2994929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6DD60C98-B412-177D-A855-22E0C725A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597" y="1744352"/>
            <a:ext cx="3026335" cy="2095155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A3E01BA5-A1B1-2069-64E7-D336B05E9B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068" y="3700743"/>
            <a:ext cx="47053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3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A9357E-3A44-9AE1-0A22-52ECB6E99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Sprawdzanie przecinania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6BB64CD-2B5E-C612-4B43-8C0058C7F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7325" y="2185416"/>
            <a:ext cx="4966628" cy="4023360"/>
          </a:xfrm>
        </p:spPr>
        <p:txBody>
          <a:bodyPr>
            <a:normAutofit lnSpcReduction="10000"/>
          </a:bodyPr>
          <a:lstStyle/>
          <a:p>
            <a:r>
              <a:rPr lang="pl-PL" dirty="0"/>
              <a:t>Ponownie używamy funkcji </a:t>
            </a:r>
            <a:r>
              <a:rPr lang="pl-PL" i="1" dirty="0"/>
              <a:t>orient</a:t>
            </a:r>
            <a:r>
              <a:rPr lang="pl-PL" dirty="0"/>
              <a:t>, tym razem dla par punktów, sprawdzając czy utworzone z nich odcinki się przecinają.</a:t>
            </a:r>
          </a:p>
          <a:p>
            <a:r>
              <a:rPr lang="pl-PL" dirty="0"/>
              <a:t>Aby stwierdzić przecinanie się wyniki funkcji orient muszą być różnych znaków po dla punktów jednego odcinka względem drugiego.</a:t>
            </a:r>
          </a:p>
          <a:p>
            <a:r>
              <a:rPr lang="pl-PL" dirty="0"/>
              <a:t>Ze względu na założenia wielokąta prostego, oraz fakt iż szukamy kolejnych wierzchołków, możemy wykluczyć sytuację gdzie punkt leży po środku krawędzi zatraconej.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B5E55670-05B8-F149-F37A-45A4F9C6F316}"/>
              </a:ext>
            </a:extLst>
          </p:cNvPr>
          <p:cNvSpPr txBox="1"/>
          <p:nvPr/>
        </p:nvSpPr>
        <p:spPr>
          <a:xfrm>
            <a:off x="6252700" y="5981238"/>
            <a:ext cx="4966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Na rysunku (p1,q1) to krawędź zatracona, a (p2,q2) to krawędź  obecnej triangulacji. </a:t>
            </a:r>
          </a:p>
        </p:txBody>
      </p:sp>
      <p:pic>
        <p:nvPicPr>
          <p:cNvPr id="18" name="Symbol zastępczy zawartości 17">
            <a:extLst>
              <a:ext uri="{FF2B5EF4-FFF2-40B4-BE49-F238E27FC236}">
                <a16:creationId xmlns:a16="http://schemas.microsoft.com/office/drawing/2014/main" id="{D19C5F9E-4869-0D86-A63C-E77536D2B9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935549"/>
            <a:ext cx="4754562" cy="395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55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C20A57-F613-3564-4EF2-8B6F53224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1. Triangulacja przy użyciu wielokątów monotonicznych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7E29272-32E2-C882-5597-543ACFE2D1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42367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00AFAA-CC64-0622-5724-00121DBE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2.3 Usuwanie zewnętrznych trójkątów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E396B61-0035-F519-CDE9-74B2A04E5A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Mając już pełną Triangulację należy zabrać się za pozbycie zbędnych trójkątów: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u="dotted" dirty="0">
                <a:uFill>
                  <a:solidFill>
                    <a:schemeClr val="accent1"/>
                  </a:solidFill>
                </a:uFill>
              </a:rPr>
              <a:t> powstałych przez kontakt</a:t>
            </a:r>
            <a:br>
              <a:rPr lang="pl-PL" u="dotted" dirty="0">
                <a:uFill>
                  <a:solidFill>
                    <a:schemeClr val="accent1"/>
                  </a:solidFill>
                </a:uFill>
              </a:rPr>
            </a:br>
            <a:r>
              <a:rPr lang="pl-PL" u="dotted" dirty="0">
                <a:uFill>
                  <a:solidFill>
                    <a:schemeClr val="accent1"/>
                  </a:solidFill>
                </a:uFill>
              </a:rPr>
              <a:t> z wierzchołkami pomocniczymi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</a:t>
            </a:r>
            <a:r>
              <a:rPr lang="pl-PL" u="dotted" dirty="0">
                <a:uFill>
                  <a:solidFill>
                    <a:srgbClr val="FF0000"/>
                  </a:solidFill>
                </a:uFill>
              </a:rPr>
              <a:t>których wierzchołki są częścią wielokąta, ale ich ściana znajduje się na zewnątrz.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6141A90-686C-B0DA-9BF0-7327E2295E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" t="4494" r="3350" b="4972"/>
          <a:stretch/>
        </p:blipFill>
        <p:spPr bwMode="auto">
          <a:xfrm>
            <a:off x="10349754" y="2010752"/>
            <a:ext cx="1385045" cy="102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022A3576-9CA7-66EF-DA4D-6A5793900C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84164" y="2695561"/>
            <a:ext cx="4490104" cy="3402117"/>
          </a:xfrm>
        </p:spPr>
      </p:pic>
    </p:spTree>
    <p:extLst>
      <p:ext uri="{BB962C8B-B14F-4D97-AF65-F5344CB8AC3E}">
        <p14:creationId xmlns:p14="http://schemas.microsoft.com/office/powerpoint/2010/main" val="6016053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57DC1B-F4CF-2604-43FE-B86D455D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Znajdowanie Wewnętrznych ścian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5037589-30BB-E920-6B01-7978BC859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084832"/>
            <a:ext cx="4754880" cy="4023360"/>
          </a:xfrm>
        </p:spPr>
        <p:txBody>
          <a:bodyPr>
            <a:normAutofit/>
          </a:bodyPr>
          <a:lstStyle/>
          <a:p>
            <a:r>
              <a:rPr lang="pl-PL" dirty="0"/>
              <a:t>Najpierw stworzymy zbiór wszystkich zewnętrznych krawędzi EDGES.</a:t>
            </a:r>
          </a:p>
          <a:p>
            <a:r>
              <a:rPr lang="pl-PL" dirty="0"/>
              <a:t>Następnie znajdujemy pierwszą krawędź która zawiera w sobie jedną z krawędzi zewnętrznych, i przystępujemy do </a:t>
            </a:r>
            <a:r>
              <a:rPr lang="pl-PL" dirty="0" err="1"/>
              <a:t>DFSa</a:t>
            </a:r>
            <a:r>
              <a:rPr lang="pl-PL" dirty="0"/>
              <a:t> po ścianach.</a:t>
            </a:r>
          </a:p>
          <a:p>
            <a:r>
              <a:rPr lang="pl-PL" dirty="0"/>
              <a:t>Warunkiem przejścia na kolejną ścianę jest sąsiedztwo z nią krawędzią niezawierającą się w EDGES.</a:t>
            </a:r>
          </a:p>
          <a:p>
            <a:r>
              <a:rPr lang="pl-PL" dirty="0"/>
              <a:t>Każdą odwiedzoną ścianę zaznaczamy jako </a:t>
            </a:r>
            <a:r>
              <a:rPr lang="pl-PL" i="1" dirty="0" err="1"/>
              <a:t>visited</a:t>
            </a:r>
            <a:r>
              <a:rPr lang="pl-PL" i="1" dirty="0"/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E872A9A-AF36-429A-88BC-73381926C02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0" t="4077" r="3073" b="4813"/>
          <a:stretch/>
        </p:blipFill>
        <p:spPr bwMode="auto">
          <a:xfrm>
            <a:off x="6154271" y="1667435"/>
            <a:ext cx="2841812" cy="211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3DC26B6-4BDB-271D-73E3-084909E9B6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" t="3583" r="2941" b="4497"/>
          <a:stretch/>
        </p:blipFill>
        <p:spPr bwMode="auto">
          <a:xfrm>
            <a:off x="9070042" y="1667435"/>
            <a:ext cx="2841812" cy="212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E60FDF9D-A322-7C28-9132-EA5DEAA729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00" t="3062" r="2760" b="4732"/>
          <a:stretch/>
        </p:blipFill>
        <p:spPr>
          <a:xfrm>
            <a:off x="6154271" y="3978832"/>
            <a:ext cx="2841812" cy="2129360"/>
          </a:xfrm>
          <a:prstGeom prst="rect">
            <a:avLst/>
          </a:prstGeom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65CBCEB-EF0F-27F1-7E3C-82E2330F9C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" t="3061" r="2399" b="4972"/>
          <a:stretch/>
        </p:blipFill>
        <p:spPr bwMode="auto">
          <a:xfrm>
            <a:off x="9054944" y="4013106"/>
            <a:ext cx="2856910" cy="212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8129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AB85EA-0BD1-77AF-F0AD-A69E0668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USUWANIE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FEFB635-E05C-97E0-6FDC-0967E5A45F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Na koniec przechodzimy przez zbiór krawędzi i sprawdzamy które nie zostały odwiedzone. Zostają one odczepione od siebie i usunięte.</a:t>
            </a:r>
          </a:p>
          <a:p>
            <a:endParaRPr lang="pl-PL" dirty="0"/>
          </a:p>
          <a:p>
            <a:r>
              <a:rPr lang="pl-PL" dirty="0"/>
              <a:t>Wynikiem powinien być wielokąt wejściowy z dopisanymi krawędziami triangulacji.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1C02090-B190-81DF-EDD8-B8597F44A17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6" t="3872" r="2923" b="5298"/>
          <a:stretch/>
        </p:blipFill>
        <p:spPr bwMode="auto">
          <a:xfrm>
            <a:off x="6412995" y="2286000"/>
            <a:ext cx="4437529" cy="327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7813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4DE066-BA3C-BA4C-4297-94AB88818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Porównanie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89E217D-1501-17AA-E999-242BF68906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569398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ACDD4B-EB46-2735-F079-BAEE14B62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testy</a:t>
            </a:r>
          </a:p>
        </p:txBody>
      </p:sp>
      <p:sp>
        <p:nvSpPr>
          <p:cNvPr id="11" name="Symbol zastępczy tekstu 10">
            <a:extLst>
              <a:ext uri="{FF2B5EF4-FFF2-40B4-BE49-F238E27FC236}">
                <a16:creationId xmlns:a16="http://schemas.microsoft.com/office/drawing/2014/main" id="{9E9864AE-92C3-8027-4FBA-C1583F8C9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3917" y="2854678"/>
            <a:ext cx="5199529" cy="822960"/>
          </a:xfrm>
        </p:spPr>
        <p:txBody>
          <a:bodyPr/>
          <a:lstStyle/>
          <a:p>
            <a:r>
              <a:rPr lang="pl-PL" dirty="0"/>
              <a:t>Triangulacja monotonicznych wielokątów</a:t>
            </a: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7BFAE4F9-241E-4D3B-44C4-2C14FD0CD5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71171" y="3665500"/>
            <a:ext cx="3860053" cy="2531370"/>
          </a:xfrm>
          <a:prstGeom prst="rect">
            <a:avLst/>
          </a:prstGeom>
        </p:spPr>
      </p:pic>
      <p:sp>
        <p:nvSpPr>
          <p:cNvPr id="12" name="Symbol zastępczy tekstu 11">
            <a:extLst>
              <a:ext uri="{FF2B5EF4-FFF2-40B4-BE49-F238E27FC236}">
                <a16:creationId xmlns:a16="http://schemas.microsoft.com/office/drawing/2014/main" id="{C73360A0-7E40-5FB9-8C77-8E86F7C6D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28018" y="2843752"/>
            <a:ext cx="3045536" cy="822960"/>
          </a:xfrm>
        </p:spPr>
        <p:txBody>
          <a:bodyPr/>
          <a:lstStyle/>
          <a:p>
            <a:r>
              <a:rPr lang="pl-PL" dirty="0"/>
              <a:t>Triangulacja Delunaya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496595F-2D4E-A593-2D37-B875B2962A59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5" t="4102" r="2731" b="6282"/>
          <a:stretch/>
        </p:blipFill>
        <p:spPr bwMode="auto">
          <a:xfrm>
            <a:off x="7064188" y="3677638"/>
            <a:ext cx="3209366" cy="234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04C7EB24-52C1-997D-15F2-4F86A09C97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6" t="4039" r="2896" b="5471"/>
          <a:stretch/>
        </p:blipFill>
        <p:spPr bwMode="auto">
          <a:xfrm>
            <a:off x="4460678" y="617766"/>
            <a:ext cx="3045536" cy="223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3601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ACDD4B-EB46-2735-F079-BAEE14B62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testy</a:t>
            </a:r>
          </a:p>
        </p:txBody>
      </p:sp>
      <p:sp>
        <p:nvSpPr>
          <p:cNvPr id="12" name="Symbol zastępczy tekstu 11">
            <a:extLst>
              <a:ext uri="{FF2B5EF4-FFF2-40B4-BE49-F238E27FC236}">
                <a16:creationId xmlns:a16="http://schemas.microsoft.com/office/drawing/2014/main" id="{C73360A0-7E40-5FB9-8C77-8E86F7C6D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28018" y="2843752"/>
            <a:ext cx="3045536" cy="822960"/>
          </a:xfrm>
        </p:spPr>
        <p:txBody>
          <a:bodyPr/>
          <a:lstStyle/>
          <a:p>
            <a:r>
              <a:rPr lang="pl-PL" dirty="0"/>
              <a:t>Triangulacja Delunaya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E635F0C8-14C3-3EB1-120C-CDEAFFE149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961"/>
          <a:stretch/>
        </p:blipFill>
        <p:spPr>
          <a:xfrm>
            <a:off x="1658620" y="3500744"/>
            <a:ext cx="3860054" cy="2544850"/>
          </a:xfr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DC01E69A-A19E-2B14-330B-A5B9FDD88452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0" t="3228" r="3805" b="4756"/>
          <a:stretch/>
        </p:blipFill>
        <p:spPr bwMode="auto">
          <a:xfrm>
            <a:off x="6753588" y="3429000"/>
            <a:ext cx="3745095" cy="283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FBB45659-FFFF-784D-4043-1F028A005C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8" t="3539" r="3283" b="5688"/>
          <a:stretch/>
        </p:blipFill>
        <p:spPr bwMode="auto">
          <a:xfrm>
            <a:off x="4652683" y="449557"/>
            <a:ext cx="3219562" cy="239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ymbol zastępczy tekstu 10">
            <a:extLst>
              <a:ext uri="{FF2B5EF4-FFF2-40B4-BE49-F238E27FC236}">
                <a16:creationId xmlns:a16="http://schemas.microsoft.com/office/drawing/2014/main" id="{41E411C0-FFB7-ED92-8184-8F0FEC88D919}"/>
              </a:ext>
            </a:extLst>
          </p:cNvPr>
          <p:cNvSpPr txBox="1">
            <a:spLocks/>
          </p:cNvSpPr>
          <p:nvPr/>
        </p:nvSpPr>
        <p:spPr>
          <a:xfrm>
            <a:off x="783917" y="2854678"/>
            <a:ext cx="5199529" cy="822960"/>
          </a:xfrm>
          <a:prstGeom prst="rect">
            <a:avLst/>
          </a:prstGeom>
        </p:spPr>
        <p:txBody>
          <a:bodyPr vert="horz" lIns="137160" tIns="45720" rIns="13716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2300" b="0" kern="1200" cap="none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Triangulacja monotonicznych wielokątów</a:t>
            </a:r>
          </a:p>
        </p:txBody>
      </p:sp>
    </p:spTree>
    <p:extLst>
      <p:ext uri="{BB962C8B-B14F-4D97-AF65-F5344CB8AC3E}">
        <p14:creationId xmlns:p14="http://schemas.microsoft.com/office/powerpoint/2010/main" val="9491392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ACDD4B-EB46-2735-F079-BAEE14B62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testy</a:t>
            </a:r>
          </a:p>
        </p:txBody>
      </p:sp>
      <p:sp>
        <p:nvSpPr>
          <p:cNvPr id="12" name="Symbol zastępczy tekstu 11">
            <a:extLst>
              <a:ext uri="{FF2B5EF4-FFF2-40B4-BE49-F238E27FC236}">
                <a16:creationId xmlns:a16="http://schemas.microsoft.com/office/drawing/2014/main" id="{C73360A0-7E40-5FB9-8C77-8E86F7C6D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28018" y="2843752"/>
            <a:ext cx="3045536" cy="822960"/>
          </a:xfrm>
        </p:spPr>
        <p:txBody>
          <a:bodyPr/>
          <a:lstStyle/>
          <a:p>
            <a:r>
              <a:rPr lang="pl-PL" dirty="0"/>
              <a:t>Triangulacja Delunaya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0E2C9F00-C24A-0C1D-4671-F435A9ADF9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80106" y="3531796"/>
            <a:ext cx="4051117" cy="2654594"/>
          </a:xfr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083C60FD-0A0F-5029-4B5E-ECCB86FA6455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9" t="4033" r="3805" b="6736"/>
          <a:stretch/>
        </p:blipFill>
        <p:spPr bwMode="auto">
          <a:xfrm>
            <a:off x="6660778" y="3429000"/>
            <a:ext cx="3745093" cy="275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034F8D3E-EAC1-8507-298B-E60AD76BC9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8" t="3778" r="3303" b="4971"/>
          <a:stretch/>
        </p:blipFill>
        <p:spPr bwMode="auto">
          <a:xfrm>
            <a:off x="4437529" y="585216"/>
            <a:ext cx="3316941" cy="247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ymbol zastępczy tekstu 10">
            <a:extLst>
              <a:ext uri="{FF2B5EF4-FFF2-40B4-BE49-F238E27FC236}">
                <a16:creationId xmlns:a16="http://schemas.microsoft.com/office/drawing/2014/main" id="{6733D244-E858-299D-E7D1-B03335C42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3917" y="2854678"/>
            <a:ext cx="5199529" cy="822960"/>
          </a:xfrm>
        </p:spPr>
        <p:txBody>
          <a:bodyPr/>
          <a:lstStyle/>
          <a:p>
            <a:r>
              <a:rPr lang="pl-PL" dirty="0"/>
              <a:t>Triangulacja monotonicznych wielokątów</a:t>
            </a:r>
          </a:p>
        </p:txBody>
      </p:sp>
    </p:spTree>
    <p:extLst>
      <p:ext uri="{BB962C8B-B14F-4D97-AF65-F5344CB8AC3E}">
        <p14:creationId xmlns:p14="http://schemas.microsoft.com/office/powerpoint/2010/main" val="34910933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ACDD4B-EB46-2735-F079-BAEE14B62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testy</a:t>
            </a:r>
          </a:p>
        </p:txBody>
      </p:sp>
      <p:sp>
        <p:nvSpPr>
          <p:cNvPr id="12" name="Symbol zastępczy tekstu 11">
            <a:extLst>
              <a:ext uri="{FF2B5EF4-FFF2-40B4-BE49-F238E27FC236}">
                <a16:creationId xmlns:a16="http://schemas.microsoft.com/office/drawing/2014/main" id="{C73360A0-7E40-5FB9-8C77-8E86F7C6D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28018" y="2843752"/>
            <a:ext cx="3045536" cy="822960"/>
          </a:xfrm>
        </p:spPr>
        <p:txBody>
          <a:bodyPr/>
          <a:lstStyle/>
          <a:p>
            <a:r>
              <a:rPr lang="pl-PL" dirty="0"/>
              <a:t>Triangulacja Delunaya</a:t>
            </a:r>
          </a:p>
        </p:txBody>
      </p:sp>
      <p:sp>
        <p:nvSpPr>
          <p:cNvPr id="13" name="Symbol zastępczy tekstu 10">
            <a:extLst>
              <a:ext uri="{FF2B5EF4-FFF2-40B4-BE49-F238E27FC236}">
                <a16:creationId xmlns:a16="http://schemas.microsoft.com/office/drawing/2014/main" id="{6733D244-E858-299D-E7D1-B03335C42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3917" y="2854678"/>
            <a:ext cx="5199529" cy="822960"/>
          </a:xfrm>
        </p:spPr>
        <p:txBody>
          <a:bodyPr/>
          <a:lstStyle/>
          <a:p>
            <a:r>
              <a:rPr lang="pl-PL" dirty="0"/>
              <a:t>Triangulacja monotonicznych wielokątów</a:t>
            </a:r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AB288FFA-48CB-49A5-250B-71005605F8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81100" y="3677638"/>
            <a:ext cx="3868481" cy="2519413"/>
          </a:xfr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58218A9F-6269-0DE8-6C08-D8A4EAEFA252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8" t="4838" r="2943" b="5829"/>
          <a:stretch/>
        </p:blipFill>
        <p:spPr bwMode="auto">
          <a:xfrm>
            <a:off x="6490449" y="3556013"/>
            <a:ext cx="3783105" cy="276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0823D754-5088-EB35-0F41-1F5FF5BBDE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1" t="3524" r="3110" b="5703"/>
          <a:stretch/>
        </p:blipFill>
        <p:spPr bwMode="auto">
          <a:xfrm>
            <a:off x="4317003" y="191789"/>
            <a:ext cx="3783105" cy="281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4295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B9D9B7-4FEA-57CE-6B47-65A60F3FB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Porównanie czasów</a:t>
            </a:r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053E215E-B3ED-84FD-F29C-42D31EFA2DD2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079090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ACDD4B-EB46-2735-F079-BAEE14B62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Porównanie Efektów</a:t>
            </a:r>
            <a:endParaRPr lang="pl-PL" dirty="0"/>
          </a:p>
        </p:txBody>
      </p:sp>
      <p:sp>
        <p:nvSpPr>
          <p:cNvPr id="12" name="Symbol zastępczy tekstu 11">
            <a:extLst>
              <a:ext uri="{FF2B5EF4-FFF2-40B4-BE49-F238E27FC236}">
                <a16:creationId xmlns:a16="http://schemas.microsoft.com/office/drawing/2014/main" id="{C73360A0-7E40-5FB9-8C77-8E86F7C6D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732351" y="3811498"/>
            <a:ext cx="3045536" cy="822960"/>
          </a:xfrm>
        </p:spPr>
        <p:txBody>
          <a:bodyPr/>
          <a:lstStyle/>
          <a:p>
            <a:r>
              <a:rPr lang="pl-PL" dirty="0"/>
              <a:t>Triangulacja Delunaya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E635F0C8-14C3-3EB1-120C-CDEAFFE149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961"/>
          <a:stretch/>
        </p:blipFill>
        <p:spPr>
          <a:xfrm>
            <a:off x="1333395" y="1571327"/>
            <a:ext cx="3860054" cy="2544850"/>
          </a:xfr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DC01E69A-A19E-2B14-330B-A5B9FDD88452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0" t="3228" r="3805" b="4756"/>
          <a:stretch/>
        </p:blipFill>
        <p:spPr bwMode="auto">
          <a:xfrm>
            <a:off x="6999105" y="1285237"/>
            <a:ext cx="3745095" cy="283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ymbol zastępczy tekstu 10">
            <a:extLst>
              <a:ext uri="{FF2B5EF4-FFF2-40B4-BE49-F238E27FC236}">
                <a16:creationId xmlns:a16="http://schemas.microsoft.com/office/drawing/2014/main" id="{41E411C0-FFB7-ED92-8184-8F0FEC88D919}"/>
              </a:ext>
            </a:extLst>
          </p:cNvPr>
          <p:cNvSpPr txBox="1">
            <a:spLocks/>
          </p:cNvSpPr>
          <p:nvPr/>
        </p:nvSpPr>
        <p:spPr>
          <a:xfrm>
            <a:off x="663657" y="3811498"/>
            <a:ext cx="5199529" cy="822960"/>
          </a:xfrm>
          <a:prstGeom prst="rect">
            <a:avLst/>
          </a:prstGeom>
        </p:spPr>
        <p:txBody>
          <a:bodyPr vert="horz" lIns="137160" tIns="45720" rIns="13716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2300" b="0" kern="1200" cap="none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Triangulacja monotonicznych wielokątów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772999" y="4733460"/>
            <a:ext cx="90921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Po lewej widzimy triangulacje wielokątów monotonicznych, po prawej zaś triangulację</a:t>
            </a:r>
            <a:r>
              <a:rPr lang="pl-PL" dirty="0"/>
              <a:t/>
            </a:r>
            <a:br>
              <a:rPr lang="pl-PL" dirty="0"/>
            </a:br>
            <a:r>
              <a:rPr lang="pl-PL" dirty="0" err="1"/>
              <a:t>Delaunaya</a:t>
            </a:r>
            <a:r>
              <a:rPr lang="pl-PL" dirty="0"/>
              <a:t> z ograniczeniami, jak widać w triangulacji </a:t>
            </a:r>
            <a:r>
              <a:rPr lang="pl-PL" dirty="0" err="1"/>
              <a:t>Delonay</a:t>
            </a:r>
            <a:r>
              <a:rPr lang="pl-PL" dirty="0"/>
              <a:t> trójkąty są bardziej zbliżone</a:t>
            </a:r>
            <a:r>
              <a:rPr lang="pl-PL" dirty="0"/>
              <a:t/>
            </a:r>
            <a:br>
              <a:rPr lang="pl-PL" dirty="0"/>
            </a:br>
            <a:r>
              <a:rPr lang="pl-PL" dirty="0"/>
              <a:t>do równoramiennych i unikają kątów rozwartych. Z tego powodu triangulację </a:t>
            </a:r>
            <a:r>
              <a:rPr lang="pl-PL" dirty="0" err="1"/>
              <a:t>Delonay</a:t>
            </a:r>
            <a:r>
              <a:rPr lang="pl-PL" dirty="0"/>
              <a:t/>
            </a:r>
            <a:br>
              <a:rPr lang="pl-PL" dirty="0"/>
            </a:br>
            <a:r>
              <a:rPr lang="pl-PL" dirty="0"/>
              <a:t>wykorzystuje się do reprezentowania powierzchni</a:t>
            </a:r>
            <a:r>
              <a:rPr lang="pl-PL" dirty="0" smtClean="0"/>
              <a:t>. Natomiast porównując czasy (poprzedni slajd) możemy zobaczyć, że „gorsza jakościowo” triangulacja wielokątów monotonicznych jest szybsza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38781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Opis algorytmu: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07BE36C4-1AC7-7EA3-4FB4-0FE8F3EB877B}"/>
              </a:ext>
            </a:extLst>
          </p:cNvPr>
          <p:cNvSpPr txBox="1"/>
          <p:nvPr/>
        </p:nvSpPr>
        <p:spPr>
          <a:xfrm>
            <a:off x="636495" y="2008096"/>
            <a:ext cx="1069489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kern="150" dirty="0">
                <a:effectLst/>
                <a:ea typeface="DejaVu Sans"/>
                <a:cs typeface="FreeSans"/>
              </a:rPr>
              <a:t>2.1 </a:t>
            </a:r>
            <a:r>
              <a:rPr lang="pl-PL" dirty="0" smtClean="0"/>
              <a:t>KLASYFIKACJA WIERZCHOŁKÓW WIELOKĄTA</a:t>
            </a:r>
            <a:endParaRPr lang="pl-PL" sz="2000" kern="150" dirty="0">
              <a:effectLst/>
              <a:ea typeface="DejaVu Sans"/>
              <a:cs typeface="FreeSans"/>
            </a:endParaRPr>
          </a:p>
          <a:p>
            <a:r>
              <a:rPr lang="pl-PL" sz="2000" kern="150" dirty="0">
                <a:effectLst/>
                <a:ea typeface="DejaVu Sans"/>
                <a:cs typeface="FreeSans"/>
              </a:rPr>
              <a:t> </a:t>
            </a:r>
          </a:p>
          <a:p>
            <a:r>
              <a:rPr lang="pl-PL" sz="2000" kern="150" dirty="0">
                <a:effectLst/>
                <a:ea typeface="DejaVu Sans"/>
                <a:cs typeface="FreeSans"/>
              </a:rPr>
              <a:t>2.2 </a:t>
            </a:r>
            <a:r>
              <a:rPr lang="pl-PL" dirty="0" smtClean="0"/>
              <a:t>PODZIAŁ WIELOKĄTA NA WIELOKĄTY</a:t>
            </a:r>
            <a:r>
              <a:rPr lang="pl-PL" sz="2000" dirty="0"/>
              <a:t> </a:t>
            </a:r>
            <a:r>
              <a:rPr lang="pl-PL" dirty="0" smtClean="0"/>
              <a:t>MONOTONICZNE</a:t>
            </a:r>
            <a:r>
              <a:rPr lang="pl-PL" sz="2000" kern="150" dirty="0">
                <a:effectLst/>
                <a:ea typeface="DejaVu Sans"/>
                <a:cs typeface="FreeSans"/>
              </a:rPr>
              <a:t> </a:t>
            </a:r>
          </a:p>
          <a:p>
            <a:r>
              <a:rPr lang="pl-PL" sz="2000" kern="150" dirty="0">
                <a:effectLst/>
                <a:ea typeface="DejaVu Sans"/>
                <a:cs typeface="FreeSans"/>
              </a:rPr>
              <a:t> </a:t>
            </a:r>
          </a:p>
          <a:p>
            <a:r>
              <a:rPr lang="pl-PL" sz="2000" kern="150" dirty="0">
                <a:effectLst/>
                <a:ea typeface="DejaVu Sans"/>
                <a:cs typeface="FreeSans"/>
              </a:rPr>
              <a:t>2.3 </a:t>
            </a:r>
            <a:r>
              <a:rPr lang="pl-PL" dirty="0" smtClean="0"/>
              <a:t>TRIANGULACJA WIELOKĄTÓW MONOTONICZNYCH</a:t>
            </a:r>
          </a:p>
          <a:p>
            <a:endParaRPr lang="pl-PL" sz="1800" kern="150" dirty="0">
              <a:effectLst/>
              <a:ea typeface="DejaVu Sans"/>
              <a:cs typeface="FreeSans"/>
            </a:endParaRPr>
          </a:p>
          <a:p>
            <a:r>
              <a:rPr lang="pl-PL" kern="150" dirty="0" smtClean="0">
                <a:ea typeface="DejaVu Sans"/>
                <a:cs typeface="FreeSans"/>
              </a:rPr>
              <a:t>2.4 </a:t>
            </a:r>
            <a:r>
              <a:rPr lang="pl-PL" dirty="0" smtClean="0"/>
              <a:t>POŁĄCZENIE POWSTAŁYCH ZBIORÓW TRÓJKĄTÓW W JEDEN</a:t>
            </a:r>
            <a:endParaRPr lang="pl-PL" sz="1800" kern="150" dirty="0" smtClean="0">
              <a:effectLst/>
              <a:ea typeface="DejaVu Sans"/>
              <a:cs typeface="FreeSans"/>
            </a:endParaRPr>
          </a:p>
          <a:p>
            <a:endParaRPr lang="pl-PL" sz="1800" kern="150" dirty="0">
              <a:effectLst/>
              <a:ea typeface="DejaVu Sans"/>
              <a:cs typeface="FreeSans"/>
            </a:endParaRPr>
          </a:p>
        </p:txBody>
      </p:sp>
    </p:spTree>
    <p:extLst>
      <p:ext uri="{BB962C8B-B14F-4D97-AF65-F5344CB8AC3E}">
        <p14:creationId xmlns:p14="http://schemas.microsoft.com/office/powerpoint/2010/main" val="29466444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BD0044-103C-2D61-910E-28FE3D6FA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960138"/>
            <a:ext cx="7772400" cy="1463040"/>
          </a:xfrm>
        </p:spPr>
        <p:txBody>
          <a:bodyPr>
            <a:normAutofit fontScale="90000"/>
          </a:bodyPr>
          <a:lstStyle/>
          <a:p>
            <a:pPr algn="l"/>
            <a:r>
              <a:rPr lang="pl-PL" sz="1600" dirty="0"/>
              <a:t/>
            </a:r>
            <a:br>
              <a:rPr lang="pl-PL" sz="1600" dirty="0"/>
            </a:br>
            <a:r>
              <a:rPr lang="pl-PL" sz="1600" dirty="0"/>
              <a:t>Źródła:</a:t>
            </a:r>
            <a:br>
              <a:rPr lang="pl-PL" sz="1600" dirty="0"/>
            </a:br>
            <a:r>
              <a:rPr lang="pl-PL" sz="1600" dirty="0" smtClean="0"/>
              <a:t>- Wykłady </a:t>
            </a:r>
            <a:r>
              <a:rPr lang="pl-PL" sz="1600" dirty="0"/>
              <a:t>Algorytmów Geometrycznych </a:t>
            </a:r>
            <a:r>
              <a:rPr lang="pl-PL" sz="1600" dirty="0" err="1"/>
              <a:t>Agh</a:t>
            </a:r>
            <a:r>
              <a:rPr lang="pl-PL" sz="1600" dirty="0"/>
              <a:t> Dr. B. </a:t>
            </a:r>
            <a:r>
              <a:rPr lang="pl-PL" sz="1600" dirty="0" err="1"/>
              <a:t>Głut</a:t>
            </a:r>
            <a:r>
              <a:rPr lang="pl-PL" sz="1800" dirty="0"/>
              <a:t/>
            </a:r>
            <a:br>
              <a:rPr lang="pl-PL" sz="1800" dirty="0"/>
            </a:br>
            <a:r>
              <a:rPr lang="pl-PL" sz="1800" dirty="0" smtClean="0"/>
              <a:t>- </a:t>
            </a:r>
            <a:r>
              <a:rPr lang="pl-PL" sz="1600" dirty="0" smtClean="0">
                <a:solidFill>
                  <a:srgbClr val="000000"/>
                </a:solidFill>
                <a:ea typeface="Calibri" panose="020F0502020204030204" pitchFamily="34" charset="0"/>
                <a:cs typeface="Gill Sans MT" panose="020B0502020104020203" pitchFamily="34" charset="-18"/>
              </a:rPr>
              <a:t>Wikipedia</a:t>
            </a:r>
            <a:r>
              <a:rPr lang="pl-PL" sz="1600" dirty="0">
                <a:solidFill>
                  <a:srgbClr val="000000"/>
                </a:solidFill>
                <a:ea typeface="Calibri" panose="020F0502020204030204" pitchFamily="34" charset="0"/>
                <a:cs typeface="Gill Sans MT" panose="020B0502020104020203" pitchFamily="34" charset="-18"/>
              </a:rPr>
              <a:t>: </a:t>
            </a:r>
            <a:r>
              <a:rPr lang="pl-PL" sz="1600" dirty="0">
                <a:solidFill>
                  <a:srgbClr val="000000"/>
                </a:solidFill>
                <a:ea typeface="Calibri" panose="020F0502020204030204" pitchFamily="34" charset="0"/>
                <a:cs typeface="Gill Sans MT" panose="020B0502020104020203" pitchFamily="34" charset="-18"/>
                <a:hlinkClick r:id="rId2"/>
              </a:rPr>
              <a:t>https://</a:t>
            </a:r>
            <a:r>
              <a:rPr lang="pl-PL" sz="1600" dirty="0" smtClean="0">
                <a:solidFill>
                  <a:srgbClr val="000000"/>
                </a:solidFill>
                <a:ea typeface="Calibri" panose="020F0502020204030204" pitchFamily="34" charset="0"/>
                <a:cs typeface="Gill Sans MT" panose="020B0502020104020203" pitchFamily="34" charset="-18"/>
                <a:hlinkClick r:id="rId2"/>
              </a:rPr>
              <a:t>pl.wikipedia.org/wiki/Triangulacja_Delone</a:t>
            </a:r>
            <a:r>
              <a:rPr lang="pl-PL" sz="1600" dirty="0" smtClean="0">
                <a:solidFill>
                  <a:srgbClr val="000000"/>
                </a:solidFill>
                <a:ea typeface="Calibri" panose="020F0502020204030204" pitchFamily="34" charset="0"/>
                <a:cs typeface="Gill Sans MT" panose="020B0502020104020203" pitchFamily="34" charset="-18"/>
              </a:rPr>
              <a:t/>
            </a:r>
            <a:br>
              <a:rPr lang="pl-PL" sz="1600" dirty="0" smtClean="0">
                <a:solidFill>
                  <a:srgbClr val="000000"/>
                </a:solidFill>
                <a:ea typeface="Calibri" panose="020F0502020204030204" pitchFamily="34" charset="0"/>
                <a:cs typeface="Gill Sans MT" panose="020B0502020104020203" pitchFamily="34" charset="-18"/>
              </a:rPr>
            </a:br>
            <a:r>
              <a:rPr lang="pl-PL" sz="1600" dirty="0" smtClean="0">
                <a:solidFill>
                  <a:srgbClr val="000000"/>
                </a:solidFill>
                <a:ea typeface="Calibri" panose="020F0502020204030204" pitchFamily="34" charset="0"/>
                <a:cs typeface="Gill Sans MT" panose="020B0502020104020203" pitchFamily="34" charset="-18"/>
              </a:rPr>
              <a:t>-</a:t>
            </a:r>
            <a:r>
              <a:rPr lang="en-US" sz="1600" dirty="0" smtClean="0">
                <a:solidFill>
                  <a:srgbClr val="000000"/>
                </a:solidFill>
                <a:ea typeface="Calibri" panose="020F0502020204030204" pitchFamily="34" charset="0"/>
                <a:cs typeface="Gill Sans MT" panose="020B0502020104020203" pitchFamily="34" charset="-18"/>
              </a:rPr>
              <a:t> </a:t>
            </a:r>
            <a:r>
              <a:rPr lang="en-US" sz="1600" dirty="0">
                <a:solidFill>
                  <a:srgbClr val="000000"/>
                </a:solidFill>
                <a:ea typeface="Calibri" panose="020F0502020204030204" pitchFamily="34" charset="0"/>
                <a:cs typeface="Gill Sans MT" panose="020B0502020104020203" pitchFamily="34" charset="-18"/>
              </a:rPr>
              <a:t>Mark de Berg - "Computational Geometry - Algorithms </a:t>
            </a:r>
            <a:r>
              <a:rPr lang="en-US" sz="1600" dirty="0" smtClean="0">
                <a:solidFill>
                  <a:srgbClr val="000000"/>
                </a:solidFill>
                <a:ea typeface="Calibri" panose="020F0502020204030204" pitchFamily="34" charset="0"/>
                <a:cs typeface="Gill Sans MT" panose="020B0502020104020203" pitchFamily="34" charset="-18"/>
              </a:rPr>
              <a:t>and</a:t>
            </a:r>
            <a:r>
              <a:rPr lang="pl-PL" sz="1600" dirty="0" smtClean="0">
                <a:solidFill>
                  <a:srgbClr val="000000"/>
                </a:solidFill>
                <a:ea typeface="Calibri" panose="020F0502020204030204" pitchFamily="34" charset="0"/>
                <a:cs typeface="Gill Sans MT" panose="020B0502020104020203" pitchFamily="34" charset="-18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ea typeface="Calibri" panose="020F0502020204030204" pitchFamily="34" charset="0"/>
                <a:cs typeface="Gill Sans MT" panose="020B0502020104020203" pitchFamily="34" charset="-18"/>
              </a:rPr>
              <a:t>Applications„</a:t>
            </a:r>
            <a:r>
              <a:rPr lang="pl-PL" sz="1600" dirty="0">
                <a:solidFill>
                  <a:srgbClr val="000000"/>
                </a:solidFill>
                <a:ea typeface="Calibri" panose="020F0502020204030204" pitchFamily="34" charset="0"/>
                <a:cs typeface="Gill Sans MT" panose="020B0502020104020203" pitchFamily="34" charset="-18"/>
              </a:rPr>
              <a:t/>
            </a:r>
            <a:br>
              <a:rPr lang="pl-PL" sz="1600" dirty="0">
                <a:solidFill>
                  <a:srgbClr val="000000"/>
                </a:solidFill>
                <a:ea typeface="Calibri" panose="020F0502020204030204" pitchFamily="34" charset="0"/>
                <a:cs typeface="Gill Sans MT" panose="020B0502020104020203" pitchFamily="34" charset="-18"/>
              </a:rPr>
            </a:br>
            <a:r>
              <a:rPr lang="pl-PL" sz="1600" dirty="0" smtClean="0">
                <a:solidFill>
                  <a:srgbClr val="000000"/>
                </a:solidFill>
                <a:ea typeface="Calibri" panose="020F0502020204030204" pitchFamily="34" charset="0"/>
                <a:cs typeface="Gill Sans MT" panose="020B0502020104020203" pitchFamily="34" charset="-18"/>
              </a:rPr>
              <a:t>- </a:t>
            </a:r>
            <a:r>
              <a:rPr lang="pl-PL" sz="1600" dirty="0">
                <a:solidFill>
                  <a:srgbClr val="000000"/>
                </a:solidFill>
                <a:ea typeface="Calibri" panose="020F0502020204030204" pitchFamily="34" charset="0"/>
                <a:cs typeface="Gill Sans MT" panose="020B0502020104020203" pitchFamily="34" charset="-18"/>
              </a:rPr>
              <a:t>https://en.wikipedia.org/wiki/Delaunay_triangulation</a:t>
            </a:r>
            <a:br>
              <a:rPr lang="pl-PL" sz="1600" dirty="0">
                <a:solidFill>
                  <a:srgbClr val="000000"/>
                </a:solidFill>
                <a:ea typeface="Calibri" panose="020F0502020204030204" pitchFamily="34" charset="0"/>
                <a:cs typeface="Gill Sans MT" panose="020B0502020104020203" pitchFamily="34" charset="-18"/>
              </a:rPr>
            </a:br>
            <a:r>
              <a:rPr lang="pl-PL" sz="1600" dirty="0" smtClean="0">
                <a:solidFill>
                  <a:srgbClr val="000000"/>
                </a:solidFill>
                <a:ea typeface="Calibri" panose="020F0502020204030204" pitchFamily="34" charset="0"/>
                <a:cs typeface="Gill Sans MT" panose="020B0502020104020203" pitchFamily="34" charset="-18"/>
              </a:rPr>
              <a:t>- </a:t>
            </a:r>
            <a:r>
              <a:rPr lang="pl-PL" sz="1600" dirty="0">
                <a:solidFill>
                  <a:srgbClr val="000000"/>
                </a:solidFill>
                <a:ea typeface="Calibri" panose="020F0502020204030204" pitchFamily="34" charset="0"/>
                <a:cs typeface="Gill Sans MT" panose="020B0502020104020203" pitchFamily="34" charset="-18"/>
              </a:rPr>
              <a:t>https://en.wikipedia.org/wiki/Bowyer–Watson_algorithm</a:t>
            </a:r>
            <a:br>
              <a:rPr lang="pl-PL" sz="1600" dirty="0">
                <a:solidFill>
                  <a:srgbClr val="000000"/>
                </a:solidFill>
                <a:ea typeface="Calibri" panose="020F0502020204030204" pitchFamily="34" charset="0"/>
                <a:cs typeface="Gill Sans MT" panose="020B0502020104020203" pitchFamily="34" charset="-18"/>
              </a:rPr>
            </a:br>
            <a:r>
              <a:rPr lang="pl-PL" sz="1600" dirty="0" smtClean="0">
                <a:solidFill>
                  <a:srgbClr val="000000"/>
                </a:solidFill>
                <a:ea typeface="Calibri" panose="020F0502020204030204" pitchFamily="34" charset="0"/>
                <a:cs typeface="Gill Sans MT" panose="020B0502020104020203" pitchFamily="34" charset="-18"/>
              </a:rPr>
              <a:t>- </a:t>
            </a:r>
            <a:r>
              <a:rPr lang="pl-PL" sz="1600" dirty="0">
                <a:solidFill>
                  <a:srgbClr val="000000"/>
                </a:solidFill>
                <a:ea typeface="Calibri" panose="020F0502020204030204" pitchFamily="34" charset="0"/>
                <a:cs typeface="Gill Sans MT" panose="020B0502020104020203" pitchFamily="34" charset="-18"/>
              </a:rPr>
              <a:t>https://</a:t>
            </a:r>
            <a:r>
              <a:rPr lang="pl-PL" sz="1600" dirty="0" smtClean="0">
                <a:solidFill>
                  <a:srgbClr val="000000"/>
                </a:solidFill>
                <a:ea typeface="Calibri" panose="020F0502020204030204" pitchFamily="34" charset="0"/>
                <a:cs typeface="Gill Sans MT" panose="020B0502020104020203" pitchFamily="34" charset="-18"/>
              </a:rPr>
              <a:t>ufkapano.github.io/download/Monika_Wiech_2020.pdf</a:t>
            </a:r>
            <a:endParaRPr lang="pl-PL" sz="2000" dirty="0"/>
          </a:p>
        </p:txBody>
      </p:sp>
      <p:sp>
        <p:nvSpPr>
          <p:cNvPr id="5" name="Prostokąt 4"/>
          <p:cNvSpPr/>
          <p:nvPr/>
        </p:nvSpPr>
        <p:spPr>
          <a:xfrm>
            <a:off x="0" y="0"/>
            <a:ext cx="12192000" cy="4718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179109" y="230957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dirty="0" smtClean="0">
                <a:solidFill>
                  <a:schemeClr val="bg1">
                    <a:lumMod val="95000"/>
                  </a:schemeClr>
                </a:solidFill>
              </a:rPr>
              <a:t>Dziękujemy za uwagę!</a:t>
            </a:r>
            <a:endParaRPr lang="pl-PL" sz="6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8601959" y="5401559"/>
            <a:ext cx="3162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Przemysław Rola</a:t>
            </a:r>
          </a:p>
          <a:p>
            <a:r>
              <a:rPr lang="pl-PL" dirty="0"/>
              <a:t>Juliusz </a:t>
            </a:r>
            <a:r>
              <a:rPr lang="pl-PL" dirty="0" err="1"/>
              <a:t>Wasieleski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0020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DF724B-A58A-246E-EAC9-283E35394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48640"/>
            <a:ext cx="9720072" cy="1499616"/>
          </a:xfrm>
        </p:spPr>
        <p:txBody>
          <a:bodyPr>
            <a:normAutofit/>
          </a:bodyPr>
          <a:lstStyle/>
          <a:p>
            <a:r>
              <a:rPr lang="pl-PL" sz="5400" kern="150" dirty="0">
                <a:effectLst/>
                <a:ea typeface="DejaVu Sans"/>
                <a:cs typeface="FreeSans"/>
              </a:rPr>
              <a:t>2.1 </a:t>
            </a:r>
            <a:r>
              <a:rPr lang="pl-PL" sz="5400" dirty="0"/>
              <a:t>KLASYFIKACJA WIERZCHOŁKÓW </a:t>
            </a:r>
            <a:r>
              <a:rPr lang="pl-PL" sz="5400" dirty="0" smtClean="0"/>
              <a:t>WIELOKĄTA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925F39A-74A8-418C-6BB7-EEC089FDA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286000"/>
            <a:ext cx="5215307" cy="4023360"/>
          </a:xfrm>
        </p:spPr>
        <p:txBody>
          <a:bodyPr/>
          <a:lstStyle/>
          <a:p>
            <a:r>
              <a:rPr lang="pl-PL" dirty="0"/>
              <a:t>Wierzchołki dzielimy na:</a:t>
            </a:r>
            <a:r>
              <a:rPr lang="pl-PL" sz="2400" dirty="0"/>
              <a:t/>
            </a:r>
            <a:br>
              <a:rPr lang="pl-PL" sz="2400" dirty="0"/>
            </a:br>
            <a:r>
              <a:rPr lang="pl-PL" dirty="0"/>
              <a:t>• </a:t>
            </a:r>
            <a:r>
              <a:rPr lang="pl-PL" dirty="0">
                <a:solidFill>
                  <a:srgbClr val="92D050"/>
                </a:solidFill>
              </a:rPr>
              <a:t>Początkowe</a:t>
            </a:r>
            <a:r>
              <a:rPr lang="pl-PL" sz="2400" dirty="0"/>
              <a:t/>
            </a:r>
            <a:br>
              <a:rPr lang="pl-PL" sz="2400" dirty="0"/>
            </a:br>
            <a:r>
              <a:rPr lang="pl-PL" dirty="0"/>
              <a:t>• </a:t>
            </a:r>
            <a:r>
              <a:rPr lang="pl-PL" dirty="0">
                <a:solidFill>
                  <a:srgbClr val="FF0000"/>
                </a:solidFill>
              </a:rPr>
              <a:t>Końcowe</a:t>
            </a:r>
            <a:r>
              <a:rPr lang="pl-PL" sz="2400" dirty="0"/>
              <a:t/>
            </a:r>
            <a:br>
              <a:rPr lang="pl-PL" sz="2400" dirty="0"/>
            </a:br>
            <a:r>
              <a:rPr lang="pl-PL" dirty="0"/>
              <a:t>• </a:t>
            </a:r>
            <a:r>
              <a:rPr lang="pl-PL" dirty="0">
                <a:solidFill>
                  <a:srgbClr val="7030A0"/>
                </a:solidFill>
              </a:rPr>
              <a:t>Dzielące</a:t>
            </a:r>
            <a:r>
              <a:rPr lang="pl-PL" sz="2400" dirty="0"/>
              <a:t/>
            </a:r>
            <a:br>
              <a:rPr lang="pl-PL" sz="2400" dirty="0"/>
            </a:br>
            <a:r>
              <a:rPr lang="pl-PL" dirty="0"/>
              <a:t>• </a:t>
            </a:r>
            <a:r>
              <a:rPr lang="pl-PL" dirty="0">
                <a:solidFill>
                  <a:srgbClr val="0070C0"/>
                </a:solidFill>
              </a:rPr>
              <a:t>Łączące</a:t>
            </a:r>
            <a:r>
              <a:rPr lang="pl-PL" sz="2400" dirty="0"/>
              <a:t/>
            </a:r>
            <a:br>
              <a:rPr lang="pl-PL" sz="2400" dirty="0"/>
            </a:br>
            <a:r>
              <a:rPr lang="pl-PL" dirty="0"/>
              <a:t>• Prawidłowe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B4C1A456-208B-E8D9-6D37-CB458C7EDBED}"/>
              </a:ext>
            </a:extLst>
          </p:cNvPr>
          <p:cNvSpPr txBox="1"/>
          <p:nvPr/>
        </p:nvSpPr>
        <p:spPr>
          <a:xfrm>
            <a:off x="6454588" y="5091953"/>
            <a:ext cx="495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Efekt klasyfikacji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865" y="1343925"/>
            <a:ext cx="5461700" cy="362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45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DF724B-A58A-246E-EAC9-283E35394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48640"/>
            <a:ext cx="9720072" cy="1499616"/>
          </a:xfrm>
        </p:spPr>
        <p:txBody>
          <a:bodyPr>
            <a:normAutofit/>
          </a:bodyPr>
          <a:lstStyle/>
          <a:p>
            <a:r>
              <a:rPr lang="pl-PL" dirty="0" smtClean="0"/>
              <a:t>Zasady podziału wielokąta na wierzchołki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925F39A-74A8-418C-6BB7-EEC089FDA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951348"/>
            <a:ext cx="5215307" cy="4023360"/>
          </a:xfrm>
        </p:spPr>
        <p:txBody>
          <a:bodyPr>
            <a:normAutofit lnSpcReduction="10000"/>
          </a:bodyPr>
          <a:lstStyle/>
          <a:p>
            <a:r>
              <a:rPr lang="pl-PL" dirty="0"/>
              <a:t>Wierzchołek jest:</a:t>
            </a:r>
            <a:br>
              <a:rPr lang="pl-PL" dirty="0"/>
            </a:br>
            <a:r>
              <a:rPr lang="pl-PL" dirty="0"/>
              <a:t>• </a:t>
            </a:r>
            <a:r>
              <a:rPr lang="pl-PL" dirty="0">
                <a:solidFill>
                  <a:srgbClr val="92D050"/>
                </a:solidFill>
              </a:rPr>
              <a:t>Początkowy</a:t>
            </a:r>
            <a:r>
              <a:rPr lang="pl-PL" dirty="0"/>
              <a:t>, gdy leży powyżej swoich </a:t>
            </a:r>
            <a:r>
              <a:rPr lang="pl-PL" dirty="0" smtClean="0"/>
              <a:t>sąsiadów i </a:t>
            </a:r>
            <a:r>
              <a:rPr lang="pl-PL" dirty="0"/>
              <a:t>kąt przy nim jest </a:t>
            </a:r>
            <a:r>
              <a:rPr lang="pl-PL" dirty="0" smtClean="0"/>
              <a:t>wypukły</a:t>
            </a:r>
            <a:endParaRPr lang="pl-PL" dirty="0"/>
          </a:p>
          <a:p>
            <a:r>
              <a:rPr lang="pl-PL" dirty="0" smtClean="0"/>
              <a:t>• </a:t>
            </a:r>
            <a:r>
              <a:rPr lang="pl-PL" dirty="0" smtClean="0">
                <a:solidFill>
                  <a:srgbClr val="FF0000"/>
                </a:solidFill>
              </a:rPr>
              <a:t>Końcowy</a:t>
            </a:r>
            <a:r>
              <a:rPr lang="pl-PL" dirty="0"/>
              <a:t>, gdy leży poniżej </a:t>
            </a:r>
            <a:r>
              <a:rPr lang="pl-PL" dirty="0" smtClean="0"/>
              <a:t>swoich sąsiadów</a:t>
            </a:r>
            <a:r>
              <a:rPr lang="pl-PL" dirty="0"/>
              <a:t> </a:t>
            </a:r>
            <a:r>
              <a:rPr lang="pl-PL" dirty="0" smtClean="0"/>
              <a:t>i </a:t>
            </a:r>
            <a:r>
              <a:rPr lang="pl-PL" dirty="0"/>
              <a:t>kąt przy nim jest </a:t>
            </a:r>
            <a:r>
              <a:rPr lang="pl-PL" dirty="0" smtClean="0"/>
              <a:t>wypukły</a:t>
            </a:r>
          </a:p>
          <a:p>
            <a:r>
              <a:rPr lang="pl-PL" dirty="0" smtClean="0"/>
              <a:t>• </a:t>
            </a:r>
            <a:r>
              <a:rPr lang="pl-PL" dirty="0" smtClean="0">
                <a:solidFill>
                  <a:srgbClr val="7030A0"/>
                </a:solidFill>
              </a:rPr>
              <a:t>Łączący</a:t>
            </a:r>
            <a:r>
              <a:rPr lang="pl-PL" dirty="0"/>
              <a:t>, gdy leży poniżej swoich </a:t>
            </a:r>
            <a:r>
              <a:rPr lang="pl-PL" dirty="0" smtClean="0"/>
              <a:t>sąsiadów i </a:t>
            </a:r>
            <a:r>
              <a:rPr lang="pl-PL" dirty="0"/>
              <a:t>kąt przy nim jest </a:t>
            </a:r>
            <a:r>
              <a:rPr lang="pl-PL" dirty="0" smtClean="0"/>
              <a:t>wklęsły</a:t>
            </a:r>
          </a:p>
          <a:p>
            <a:r>
              <a:rPr lang="pl-PL" dirty="0" smtClean="0"/>
              <a:t>• </a:t>
            </a:r>
            <a:r>
              <a:rPr lang="pl-PL" dirty="0" smtClean="0">
                <a:solidFill>
                  <a:srgbClr val="0070C0"/>
                </a:solidFill>
              </a:rPr>
              <a:t>Dzielący</a:t>
            </a:r>
            <a:r>
              <a:rPr lang="pl-PL" dirty="0"/>
              <a:t>, gdy leży powyżej swoich </a:t>
            </a:r>
            <a:r>
              <a:rPr lang="pl-PL" dirty="0" smtClean="0"/>
              <a:t>sąsiadów i </a:t>
            </a:r>
            <a:r>
              <a:rPr lang="pl-PL" dirty="0"/>
              <a:t>kąt przy nim jest </a:t>
            </a:r>
            <a:r>
              <a:rPr lang="pl-PL" dirty="0" smtClean="0"/>
              <a:t>wklęsły</a:t>
            </a:r>
          </a:p>
          <a:p>
            <a:r>
              <a:rPr lang="pl-PL" dirty="0" smtClean="0"/>
              <a:t>• </a:t>
            </a:r>
            <a:r>
              <a:rPr lang="pl-PL" dirty="0"/>
              <a:t>P</a:t>
            </a:r>
            <a:r>
              <a:rPr lang="pl-PL" dirty="0" smtClean="0"/>
              <a:t>rawidłowy</a:t>
            </a:r>
            <a:r>
              <a:rPr lang="pl-PL" dirty="0"/>
              <a:t>, gdy leży powyżej jednego ze</a:t>
            </a:r>
            <a:br>
              <a:rPr lang="pl-PL" dirty="0"/>
            </a:br>
            <a:r>
              <a:rPr lang="pl-PL" dirty="0"/>
              <a:t>swoich sąsiadów, a powyżej </a:t>
            </a:r>
            <a:r>
              <a:rPr lang="pl-PL" dirty="0" err="1"/>
              <a:t>dru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B4C1A456-208B-E8D9-6D37-CB458C7EDBED}"/>
              </a:ext>
            </a:extLst>
          </p:cNvPr>
          <p:cNvSpPr txBox="1"/>
          <p:nvPr/>
        </p:nvSpPr>
        <p:spPr>
          <a:xfrm>
            <a:off x="6454588" y="5091953"/>
            <a:ext cx="495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Efekt klasyfikacji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479" y="1298448"/>
            <a:ext cx="5461700" cy="362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71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EE825C-8A60-63AC-0520-25E56209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2.2 </a:t>
            </a:r>
            <a:r>
              <a:rPr lang="pl-PL" dirty="0"/>
              <a:t>Podział Wielokąta na wielokąty</a:t>
            </a:r>
            <a:r>
              <a:rPr lang="pl-PL" dirty="0"/>
              <a:t/>
            </a:r>
            <a:br>
              <a:rPr lang="pl-PL" dirty="0"/>
            </a:br>
            <a:r>
              <a:rPr lang="pl-PL" dirty="0"/>
              <a:t>monotoniczne</a:t>
            </a:r>
            <a:endParaRPr lang="pl-PL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D75CB0B-1EC7-ACBB-7D6F-CC74FDFCD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896" y="2249424"/>
            <a:ext cx="4754880" cy="4023360"/>
          </a:xfrm>
        </p:spPr>
        <p:txBody>
          <a:bodyPr>
            <a:normAutofit/>
          </a:bodyPr>
          <a:lstStyle/>
          <a:p>
            <a:r>
              <a:rPr lang="pl-PL" dirty="0"/>
              <a:t>Podział wielokąta na wielokąty </a:t>
            </a:r>
            <a:r>
              <a:rPr lang="pl-PL" dirty="0" smtClean="0"/>
              <a:t>monotoniczne wykonywany </a:t>
            </a:r>
            <a:r>
              <a:rPr lang="pl-PL" dirty="0"/>
              <a:t>jest za pomocą </a:t>
            </a:r>
            <a:r>
              <a:rPr lang="pl-PL" dirty="0" smtClean="0"/>
              <a:t>algorytmu zamiatającego</a:t>
            </a:r>
            <a:r>
              <a:rPr lang="pl-PL" dirty="0"/>
              <a:t>, przechodzącego po </a:t>
            </a:r>
            <a:r>
              <a:rPr lang="pl-PL" dirty="0" smtClean="0"/>
              <a:t>kolejnych wierzchołkach </a:t>
            </a:r>
            <a:r>
              <a:rPr lang="pl-PL" dirty="0"/>
              <a:t>wielokąta, i na </a:t>
            </a:r>
            <a:r>
              <a:rPr lang="pl-PL" dirty="0" smtClean="0"/>
              <a:t>podstawie ich rodzajów</a:t>
            </a:r>
            <a:r>
              <a:rPr lang="pl-PL" dirty="0"/>
              <a:t>. Po kolejnych wierzchołkach, z góry </a:t>
            </a:r>
            <a:r>
              <a:rPr lang="pl-PL" dirty="0" smtClean="0"/>
              <a:t>na dół </a:t>
            </a:r>
            <a:r>
              <a:rPr lang="pl-PL" dirty="0"/>
              <a:t>przechodzi miotła zatrzymująca </a:t>
            </a:r>
            <a:r>
              <a:rPr lang="pl-PL" dirty="0" smtClean="0"/>
              <a:t>się przy każdym </a:t>
            </a:r>
            <a:r>
              <a:rPr lang="pl-PL" dirty="0"/>
              <a:t>wierzchołku. Dodatkowo </a:t>
            </a:r>
            <a:r>
              <a:rPr lang="pl-PL" dirty="0" smtClean="0"/>
              <a:t>w algorytmie występuje </a:t>
            </a:r>
            <a:r>
              <a:rPr lang="pl-PL" dirty="0"/>
              <a:t>struktura stanu </a:t>
            </a:r>
            <a:r>
              <a:rPr lang="pl-PL" dirty="0" smtClean="0"/>
              <a:t>przechowująca wszystkie </a:t>
            </a:r>
            <a:r>
              <a:rPr lang="pl-PL" dirty="0"/>
              <a:t>lewe krawędzie wielokąta</a:t>
            </a:r>
            <a:endParaRPr lang="pl-PL" dirty="0"/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269" y="1770356"/>
            <a:ext cx="4911547" cy="3356708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B4C1A456-208B-E8D9-6D37-CB458C7EDBED}"/>
              </a:ext>
            </a:extLst>
          </p:cNvPr>
          <p:cNvSpPr txBox="1"/>
          <p:nvPr/>
        </p:nvSpPr>
        <p:spPr>
          <a:xfrm>
            <a:off x="6454588" y="5091953"/>
            <a:ext cx="495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Efekt podziału na wielokąty monotoniczne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26459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EE825C-8A60-63AC-0520-25E56209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Oznaczenia podczas Podział </a:t>
            </a:r>
            <a:r>
              <a:rPr lang="pl-PL" dirty="0"/>
              <a:t>Wielokąta na </a:t>
            </a:r>
            <a:r>
              <a:rPr lang="pl-PL" dirty="0" smtClean="0"/>
              <a:t>wielokąty monotoniczne</a:t>
            </a:r>
            <a:endParaRPr lang="pl-PL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D75CB0B-1EC7-ACBB-7D6F-CC74FDFCD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895" y="2249424"/>
            <a:ext cx="5171277" cy="4023360"/>
          </a:xfrm>
        </p:spPr>
        <p:txBody>
          <a:bodyPr>
            <a:normAutofit/>
          </a:bodyPr>
          <a:lstStyle/>
          <a:p>
            <a:pPr lvl="0"/>
            <a:r>
              <a:rPr lang="pl-PL" b="1" dirty="0"/>
              <a:t>Oznaczenia:</a:t>
            </a:r>
            <a:r>
              <a:rPr lang="pl-PL" dirty="0"/>
              <a:t/>
            </a:r>
            <a:br>
              <a:rPr lang="pl-PL" dirty="0"/>
            </a:br>
            <a:r>
              <a:rPr lang="pl-PL" dirty="0"/>
              <a:t>• </a:t>
            </a:r>
            <a:r>
              <a:rPr lang="pl-PL" dirty="0" smtClean="0"/>
              <a:t>v </a:t>
            </a:r>
            <a:r>
              <a:rPr lang="pl-PL" dirty="0"/>
              <a:t>–</a:t>
            </a:r>
            <a:r>
              <a:rPr lang="pl-PL" dirty="0" smtClean="0"/>
              <a:t> dany </a:t>
            </a:r>
            <a:r>
              <a:rPr lang="pl-PL" dirty="0"/>
              <a:t>wierzchołek</a:t>
            </a:r>
            <a:br>
              <a:rPr lang="pl-PL" dirty="0"/>
            </a:br>
            <a:r>
              <a:rPr lang="pl-PL" dirty="0"/>
              <a:t>• e</a:t>
            </a:r>
            <a:r>
              <a:rPr lang="pl-PL" baseline="-25000" dirty="0"/>
              <a:t>l</a:t>
            </a:r>
            <a:r>
              <a:rPr lang="pl-PL" dirty="0"/>
              <a:t> </a:t>
            </a:r>
            <a:r>
              <a:rPr lang="pl-PL" dirty="0" smtClean="0"/>
              <a:t>– krawędź </a:t>
            </a:r>
            <a:r>
              <a:rPr lang="pl-PL" dirty="0"/>
              <a:t>przylegająca do v, na lewo od niego</a:t>
            </a:r>
            <a:br>
              <a:rPr lang="pl-PL" dirty="0"/>
            </a:br>
            <a:r>
              <a:rPr lang="pl-PL" dirty="0"/>
              <a:t>• </a:t>
            </a:r>
            <a:r>
              <a:rPr lang="pl-PL" dirty="0" err="1"/>
              <a:t>e</a:t>
            </a:r>
            <a:r>
              <a:rPr lang="pl-PL" baseline="-25000" dirty="0" err="1"/>
              <a:t>p</a:t>
            </a:r>
            <a:r>
              <a:rPr lang="pl-PL" dirty="0"/>
              <a:t> </a:t>
            </a:r>
            <a:r>
              <a:rPr lang="pl-PL" dirty="0" smtClean="0"/>
              <a:t>– krawędź </a:t>
            </a:r>
            <a:r>
              <a:rPr lang="pl-PL" dirty="0"/>
              <a:t>przylegająca do v, na prawo od niego</a:t>
            </a:r>
            <a:br>
              <a:rPr lang="pl-PL" dirty="0"/>
            </a:br>
            <a:r>
              <a:rPr lang="pl-PL" dirty="0"/>
              <a:t>• </a:t>
            </a:r>
            <a:r>
              <a:rPr lang="pl-PL" dirty="0" err="1"/>
              <a:t>e</a:t>
            </a:r>
            <a:r>
              <a:rPr lang="pl-PL" baseline="-25000" dirty="0" err="1"/>
              <a:t>v</a:t>
            </a:r>
            <a:r>
              <a:rPr lang="pl-PL" dirty="0"/>
              <a:t> </a:t>
            </a:r>
            <a:r>
              <a:rPr lang="pl-PL" dirty="0" smtClean="0"/>
              <a:t>– krawędź </a:t>
            </a:r>
            <a:r>
              <a:rPr lang="pl-PL" dirty="0"/>
              <a:t>bezpośrednio na lewo od v</a:t>
            </a:r>
            <a:br>
              <a:rPr lang="pl-PL" dirty="0"/>
            </a:br>
            <a:r>
              <a:rPr lang="pl-PL" dirty="0"/>
              <a:t>• T – struktura stanu w następujących wierzchołkach miotła wykonuje czynności:</a:t>
            </a:r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269" y="1770356"/>
            <a:ext cx="4911547" cy="3356708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B4C1A456-208B-E8D9-6D37-CB458C7EDBED}"/>
              </a:ext>
            </a:extLst>
          </p:cNvPr>
          <p:cNvSpPr txBox="1"/>
          <p:nvPr/>
        </p:nvSpPr>
        <p:spPr>
          <a:xfrm>
            <a:off x="6454588" y="5091953"/>
            <a:ext cx="495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Efekt podziału na wielokąty monotoniczne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70329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EE825C-8A60-63AC-0520-25E56209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Wierzchołek początkowy i końcowy</a:t>
            </a:r>
            <a:endParaRPr lang="pl-PL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D75CB0B-1EC7-ACBB-7D6F-CC74FDFCD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895" y="2249424"/>
            <a:ext cx="5171277" cy="4023360"/>
          </a:xfrm>
        </p:spPr>
        <p:txBody>
          <a:bodyPr>
            <a:normAutofit/>
          </a:bodyPr>
          <a:lstStyle/>
          <a:p>
            <a:r>
              <a:rPr lang="pl-PL" b="1" dirty="0" smtClean="0">
                <a:solidFill>
                  <a:srgbClr val="92D050"/>
                </a:solidFill>
              </a:rPr>
              <a:t>Początkowy:</a:t>
            </a:r>
          </a:p>
          <a:p>
            <a:r>
              <a:rPr lang="pl-PL" dirty="0" smtClean="0"/>
              <a:t>• wstaw </a:t>
            </a:r>
            <a:r>
              <a:rPr lang="pl-PL" dirty="0"/>
              <a:t>e</a:t>
            </a:r>
            <a:r>
              <a:rPr lang="pl-PL" baseline="-25000" dirty="0"/>
              <a:t>l</a:t>
            </a:r>
            <a:r>
              <a:rPr lang="pl-PL" dirty="0"/>
              <a:t> do T</a:t>
            </a:r>
            <a:br>
              <a:rPr lang="pl-PL" dirty="0"/>
            </a:br>
            <a:r>
              <a:rPr lang="pl-PL" dirty="0"/>
              <a:t>• </a:t>
            </a:r>
            <a:r>
              <a:rPr lang="pl-PL" dirty="0" smtClean="0"/>
              <a:t>ustaw </a:t>
            </a:r>
            <a:r>
              <a:rPr lang="pl-PL" dirty="0"/>
              <a:t>pomocnika e</a:t>
            </a:r>
            <a:r>
              <a:rPr lang="pl-PL" baseline="-25000" dirty="0"/>
              <a:t>l</a:t>
            </a:r>
            <a:r>
              <a:rPr lang="pl-PL" dirty="0"/>
              <a:t> jako </a:t>
            </a:r>
            <a:r>
              <a:rPr lang="pl-PL" dirty="0" smtClean="0"/>
              <a:t>v</a:t>
            </a:r>
          </a:p>
          <a:p>
            <a:endParaRPr lang="pl-PL" b="1" dirty="0" smtClean="0"/>
          </a:p>
          <a:p>
            <a:r>
              <a:rPr lang="pl-PL" b="1" dirty="0" smtClean="0">
                <a:solidFill>
                  <a:srgbClr val="FF0000"/>
                </a:solidFill>
              </a:rPr>
              <a:t>Końcowy:</a:t>
            </a:r>
          </a:p>
          <a:p>
            <a:r>
              <a:rPr lang="pl-PL" dirty="0"/>
              <a:t>• jeżeli pomocnik e</a:t>
            </a:r>
            <a:r>
              <a:rPr lang="pl-PL" baseline="-25000" dirty="0"/>
              <a:t>l</a:t>
            </a:r>
            <a:r>
              <a:rPr lang="pl-PL" dirty="0"/>
              <a:t> jest wierzchołkiem łączącym:</a:t>
            </a:r>
            <a:br>
              <a:rPr lang="pl-PL" dirty="0"/>
            </a:br>
            <a:r>
              <a:rPr lang="pl-PL" dirty="0" smtClean="0"/>
              <a:t>	wstawienie </a:t>
            </a:r>
            <a:r>
              <a:rPr lang="pl-PL" dirty="0"/>
              <a:t>przekątnej miedzy v i jej </a:t>
            </a:r>
            <a:r>
              <a:rPr lang="pl-PL" dirty="0" smtClean="0"/>
              <a:t>	pomocnik </a:t>
            </a:r>
            <a:r>
              <a:rPr lang="pl-PL" dirty="0"/>
              <a:t>usunięcie e</a:t>
            </a:r>
            <a:r>
              <a:rPr lang="pl-PL" baseline="-25000" dirty="0"/>
              <a:t>l</a:t>
            </a:r>
            <a:r>
              <a:rPr lang="pl-PL" dirty="0"/>
              <a:t> ze struktury </a:t>
            </a:r>
            <a:r>
              <a:rPr lang="pl-PL" dirty="0" smtClean="0"/>
              <a:t>	stanu</a:t>
            </a:r>
            <a:endParaRPr lang="pl-PL" dirty="0"/>
          </a:p>
          <a:p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B4C1A456-208B-E8D9-6D37-CB458C7EDBED}"/>
              </a:ext>
            </a:extLst>
          </p:cNvPr>
          <p:cNvSpPr txBox="1"/>
          <p:nvPr/>
        </p:nvSpPr>
        <p:spPr>
          <a:xfrm>
            <a:off x="6339524" y="6166608"/>
            <a:ext cx="4957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Przykładowe momenty podczas napotkania tych wierzchołków zaczerpnięte z wykładu</a:t>
            </a:r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080" y="1619398"/>
            <a:ext cx="4658981" cy="1923888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121" y="3443854"/>
            <a:ext cx="3474620" cy="262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12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ny">
  <a:themeElements>
    <a:clrScheme name="Integralny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ny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ny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1115</TotalTime>
  <Words>931</Words>
  <Application>Microsoft Office PowerPoint</Application>
  <PresentationFormat>Panoramiczny</PresentationFormat>
  <Paragraphs>159</Paragraphs>
  <Slides>40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8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40</vt:i4>
      </vt:variant>
    </vt:vector>
  </HeadingPairs>
  <TitlesOfParts>
    <vt:vector size="49" baseType="lpstr">
      <vt:lpstr>Arial</vt:lpstr>
      <vt:lpstr>Calibri</vt:lpstr>
      <vt:lpstr>DejaVu Sans</vt:lpstr>
      <vt:lpstr>FreeSans</vt:lpstr>
      <vt:lpstr>Gill Sans MT</vt:lpstr>
      <vt:lpstr>Tw Cen MT</vt:lpstr>
      <vt:lpstr>Tw Cen MT Condensed</vt:lpstr>
      <vt:lpstr>Wingdings 3</vt:lpstr>
      <vt:lpstr>Integralny</vt:lpstr>
      <vt:lpstr>Triangulacje Wielokąta prostego</vt:lpstr>
      <vt:lpstr>Definicja Triangulacji:</vt:lpstr>
      <vt:lpstr>1. Triangulacja przy użyciu wielokątów monotonicznych</vt:lpstr>
      <vt:lpstr>Opis algorytmu:</vt:lpstr>
      <vt:lpstr>2.1 KLASYFIKACJA WIERZCHOŁKÓW WIELOKĄTA</vt:lpstr>
      <vt:lpstr>Zasady podziału wielokąta na wierzchołki</vt:lpstr>
      <vt:lpstr>2.2 Podział Wielokąta na wielokąty monotoniczne</vt:lpstr>
      <vt:lpstr>Oznaczenia podczas Podział Wielokąta na wielokąty monotoniczne</vt:lpstr>
      <vt:lpstr>Wierzchołek początkowy i końcowy</vt:lpstr>
      <vt:lpstr>Wierzchołek dzielący</vt:lpstr>
      <vt:lpstr>Wierzchołek Łączący</vt:lpstr>
      <vt:lpstr>Wierzchołek Prawidłowy</vt:lpstr>
      <vt:lpstr>2.3 Triangulacja wielokąta monotonicznego</vt:lpstr>
      <vt:lpstr>Testy i Przykłady</vt:lpstr>
      <vt:lpstr>Testy i Przykłady</vt:lpstr>
      <vt:lpstr>Testy i Przykłady</vt:lpstr>
      <vt:lpstr>Testy i Przykłady</vt:lpstr>
      <vt:lpstr>2. Triangulacja DelunaYa</vt:lpstr>
      <vt:lpstr>Opis algorytmu:</vt:lpstr>
      <vt:lpstr>2.1 WSTĘPNA TRIANGULACJA</vt:lpstr>
      <vt:lpstr>Dodawanie Nowego punktu</vt:lpstr>
      <vt:lpstr>Szukanie Punktu</vt:lpstr>
      <vt:lpstr>Startowa Ściana</vt:lpstr>
      <vt:lpstr>Szukanie wszystkich ścian O okręgu z Zawierający punkt</vt:lpstr>
      <vt:lpstr>Złączenie ścian</vt:lpstr>
      <vt:lpstr>Połączenie wierzchołków</vt:lpstr>
      <vt:lpstr>2.2 Odzyskiwanie krawędzi</vt:lpstr>
      <vt:lpstr>Odzyskiwanie Krawędzi</vt:lpstr>
      <vt:lpstr>Sprawdzanie przecinania</vt:lpstr>
      <vt:lpstr>2.3 Usuwanie zewnętrznych trójkątów</vt:lpstr>
      <vt:lpstr>Znajdowanie Wewnętrznych ścian</vt:lpstr>
      <vt:lpstr>USUWANIE</vt:lpstr>
      <vt:lpstr>Porównanie</vt:lpstr>
      <vt:lpstr>testy</vt:lpstr>
      <vt:lpstr>testy</vt:lpstr>
      <vt:lpstr>testy</vt:lpstr>
      <vt:lpstr>testy</vt:lpstr>
      <vt:lpstr>Porównanie czasów</vt:lpstr>
      <vt:lpstr>Porównanie Efektów</vt:lpstr>
      <vt:lpstr> Źródła: - Wykłady Algorytmów Geometrycznych Agh Dr. B. Głut - Wikipedia: https://pl.wikipedia.org/wiki/Triangulacja_Delone - Mark de Berg - "Computational Geometry - Algorithms and Applications„ - https://en.wikipedia.org/wiki/Delaunay_triangulation - https://en.wikipedia.org/wiki/Bowyer–Watson_algorithm - https://ufkapano.github.io/download/Monika_Wiech_2020.pdf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Triangulacje rutututu</dc:title>
  <dc:creator>Julek</dc:creator>
  <cp:lastModifiedBy>Julek</cp:lastModifiedBy>
  <cp:revision>20</cp:revision>
  <dcterms:created xsi:type="dcterms:W3CDTF">2023-01-03T20:01:47Z</dcterms:created>
  <dcterms:modified xsi:type="dcterms:W3CDTF">2023-01-04T23:39:51Z</dcterms:modified>
</cp:coreProperties>
</file>