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Inter" charset="1" panose="020B0502030000000004"/>
      <p:regular r:id="rId10"/>
    </p:embeddedFont>
    <p:embeddedFont>
      <p:font typeface="Inter Bold" charset="1" panose="020B0802030000000004"/>
      <p:regular r:id="rId11"/>
    </p:embeddedFont>
    <p:embeddedFont>
      <p:font typeface="Inter Italics" charset="1" panose="020B0502030000000004"/>
      <p:regular r:id="rId12"/>
    </p:embeddedFont>
    <p:embeddedFont>
      <p:font typeface="Inter Bold Italics" charset="1" panose="020B0802030000000004"/>
      <p:regular r:id="rId13"/>
    </p:embeddedFont>
    <p:embeddedFont>
      <p:font typeface="Inter Thin" charset="1" panose="020B0A02050000000004"/>
      <p:regular r:id="rId14"/>
    </p:embeddedFont>
    <p:embeddedFont>
      <p:font typeface="Inter Thin Italics" charset="1" panose="020B0A02050000000004"/>
      <p:regular r:id="rId15"/>
    </p:embeddedFont>
    <p:embeddedFont>
      <p:font typeface="Inter Extra-Light" charset="1" panose="02000503000000020004"/>
      <p:regular r:id="rId16"/>
    </p:embeddedFont>
    <p:embeddedFont>
      <p:font typeface="Inter Light" charset="1" panose="02000503000000020004"/>
      <p:regular r:id="rId17"/>
    </p:embeddedFont>
    <p:embeddedFont>
      <p:font typeface="Inter Medium" charset="1" panose="02000503000000020004"/>
      <p:regular r:id="rId18"/>
    </p:embeddedFont>
    <p:embeddedFont>
      <p:font typeface="Inter Semi-Bold" charset="1" panose="02000503000000020004"/>
      <p:regular r:id="rId19"/>
    </p:embeddedFont>
    <p:embeddedFont>
      <p:font typeface="Inter Ultra-Bold" charset="1" panose="02000503000000020004"/>
      <p:regular r:id="rId20"/>
    </p:embeddedFont>
    <p:embeddedFont>
      <p:font typeface="Inter Heavy" charset="1" panose="020005030000000200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jpeg" Type="http://schemas.openxmlformats.org/officeDocument/2006/relationships/image"/><Relationship Id="rId3" Target="../media/image23.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98827" y="-197455"/>
            <a:ext cx="4522539" cy="6172200"/>
          </a:xfrm>
          <a:custGeom>
            <a:avLst/>
            <a:gdLst/>
            <a:ahLst/>
            <a:cxnLst/>
            <a:rect r="r" b="b" t="t" l="l"/>
            <a:pathLst>
              <a:path h="6172200" w="4522539">
                <a:moveTo>
                  <a:pt x="0" y="0"/>
                </a:moveTo>
                <a:lnTo>
                  <a:pt x="4522540" y="0"/>
                </a:lnTo>
                <a:lnTo>
                  <a:pt x="4522540" y="6172200"/>
                </a:lnTo>
                <a:lnTo>
                  <a:pt x="0" y="61722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92065" y="6012742"/>
            <a:ext cx="5122913" cy="3073748"/>
          </a:xfrm>
          <a:custGeom>
            <a:avLst/>
            <a:gdLst/>
            <a:ahLst/>
            <a:cxnLst/>
            <a:rect r="r" b="b" t="t" l="l"/>
            <a:pathLst>
              <a:path h="3073748" w="5122913">
                <a:moveTo>
                  <a:pt x="0" y="0"/>
                </a:moveTo>
                <a:lnTo>
                  <a:pt x="5122913" y="0"/>
                </a:lnTo>
                <a:lnTo>
                  <a:pt x="5122913" y="3073748"/>
                </a:lnTo>
                <a:lnTo>
                  <a:pt x="0" y="30737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962808" y="-330776"/>
            <a:ext cx="2055611" cy="2717755"/>
          </a:xfrm>
          <a:custGeom>
            <a:avLst/>
            <a:gdLst/>
            <a:ahLst/>
            <a:cxnLst/>
            <a:rect r="r" b="b" t="t" l="l"/>
            <a:pathLst>
              <a:path h="2717755" w="2055611">
                <a:moveTo>
                  <a:pt x="0" y="0"/>
                </a:moveTo>
                <a:lnTo>
                  <a:pt x="2055612" y="0"/>
                </a:lnTo>
                <a:lnTo>
                  <a:pt x="2055612" y="2717756"/>
                </a:lnTo>
                <a:lnTo>
                  <a:pt x="0" y="27177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27292" y="-644511"/>
            <a:ext cx="3993368" cy="2853443"/>
          </a:xfrm>
          <a:custGeom>
            <a:avLst/>
            <a:gdLst/>
            <a:ahLst/>
            <a:cxnLst/>
            <a:rect r="r" b="b" t="t" l="l"/>
            <a:pathLst>
              <a:path h="2853443" w="3993368">
                <a:moveTo>
                  <a:pt x="0" y="0"/>
                </a:moveTo>
                <a:lnTo>
                  <a:pt x="3993368" y="0"/>
                </a:lnTo>
                <a:lnTo>
                  <a:pt x="3993368" y="2853443"/>
                </a:lnTo>
                <a:lnTo>
                  <a:pt x="0" y="28534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7507485" y="5816705"/>
            <a:ext cx="8573660" cy="2847975"/>
          </a:xfrm>
          <a:prstGeom prst="rect">
            <a:avLst/>
          </a:prstGeom>
        </p:spPr>
        <p:txBody>
          <a:bodyPr anchor="t" rtlCol="false" tIns="0" lIns="0" bIns="0" rIns="0">
            <a:spAutoFit/>
          </a:bodyPr>
          <a:lstStyle/>
          <a:p>
            <a:pPr algn="ctr">
              <a:lnSpc>
                <a:spcPts val="7560"/>
              </a:lnSpc>
            </a:pPr>
            <a:r>
              <a:rPr lang="en-US" sz="6300">
                <a:solidFill>
                  <a:srgbClr val="000000"/>
                </a:solidFill>
                <a:latin typeface="Inter Bold"/>
              </a:rPr>
              <a:t>Laporan Perancangan Aplikasi "Money Tracker"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04395" y="5082327"/>
            <a:ext cx="5294871" cy="3253939"/>
          </a:xfrm>
          <a:custGeom>
            <a:avLst/>
            <a:gdLst/>
            <a:ahLst/>
            <a:cxnLst/>
            <a:rect r="r" b="b" t="t" l="l"/>
            <a:pathLst>
              <a:path h="3253939" w="5294871">
                <a:moveTo>
                  <a:pt x="0" y="0"/>
                </a:moveTo>
                <a:lnTo>
                  <a:pt x="5294870" y="0"/>
                </a:lnTo>
                <a:lnTo>
                  <a:pt x="5294870" y="3253939"/>
                </a:lnTo>
                <a:lnTo>
                  <a:pt x="0" y="32539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504395" y="3455358"/>
            <a:ext cx="5294871" cy="3253939"/>
          </a:xfrm>
          <a:custGeom>
            <a:avLst/>
            <a:gdLst/>
            <a:ahLst/>
            <a:cxnLst/>
            <a:rect r="r" b="b" t="t" l="l"/>
            <a:pathLst>
              <a:path h="3253939" w="5294871">
                <a:moveTo>
                  <a:pt x="0" y="0"/>
                </a:moveTo>
                <a:lnTo>
                  <a:pt x="5294870" y="0"/>
                </a:lnTo>
                <a:lnTo>
                  <a:pt x="5294870" y="3253939"/>
                </a:lnTo>
                <a:lnTo>
                  <a:pt x="0" y="32539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504395" y="1950734"/>
            <a:ext cx="5294871" cy="3253939"/>
          </a:xfrm>
          <a:custGeom>
            <a:avLst/>
            <a:gdLst/>
            <a:ahLst/>
            <a:cxnLst/>
            <a:rect r="r" b="b" t="t" l="l"/>
            <a:pathLst>
              <a:path h="3253939" w="5294871">
                <a:moveTo>
                  <a:pt x="0" y="0"/>
                </a:moveTo>
                <a:lnTo>
                  <a:pt x="5294870" y="0"/>
                </a:lnTo>
                <a:lnTo>
                  <a:pt x="5294870" y="3253939"/>
                </a:lnTo>
                <a:lnTo>
                  <a:pt x="0" y="32539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773817" y="3356497"/>
            <a:ext cx="3264217" cy="3352800"/>
          </a:xfrm>
          <a:prstGeom prst="rect">
            <a:avLst/>
          </a:prstGeom>
        </p:spPr>
        <p:txBody>
          <a:bodyPr anchor="t" rtlCol="false" tIns="0" lIns="0" bIns="0" rIns="0">
            <a:spAutoFit/>
          </a:bodyPr>
          <a:lstStyle/>
          <a:p>
            <a:pPr algn="just">
              <a:lnSpc>
                <a:spcPts val="3359"/>
              </a:lnSpc>
            </a:pPr>
          </a:p>
          <a:p>
            <a:pPr algn="just">
              <a:lnSpc>
                <a:spcPts val="3359"/>
              </a:lnSpc>
            </a:pPr>
          </a:p>
          <a:p>
            <a:pPr algn="just">
              <a:lnSpc>
                <a:spcPts val="3359"/>
              </a:lnSpc>
            </a:pPr>
            <a:r>
              <a:rPr lang="en-US" sz="2799">
                <a:solidFill>
                  <a:srgbClr val="9976FF"/>
                </a:solidFill>
                <a:latin typeface="Inter"/>
              </a:rPr>
              <a:t>|</a:t>
            </a:r>
            <a:r>
              <a:rPr lang="en-US" sz="2799">
                <a:solidFill>
                  <a:srgbClr val="9976FF"/>
                </a:solidFill>
                <a:latin typeface="Inter Bold"/>
              </a:rPr>
              <a:t>Project Manager</a:t>
            </a:r>
            <a:r>
              <a:rPr lang="en-US" sz="2799">
                <a:solidFill>
                  <a:srgbClr val="9976FF"/>
                </a:solidFill>
                <a:latin typeface="Inter"/>
              </a:rPr>
              <a:t> </a:t>
            </a:r>
          </a:p>
          <a:p>
            <a:pPr algn="just">
              <a:lnSpc>
                <a:spcPts val="3359"/>
              </a:lnSpc>
            </a:pPr>
            <a:r>
              <a:rPr lang="en-US" sz="2799">
                <a:solidFill>
                  <a:srgbClr val="9976FF"/>
                </a:solidFill>
                <a:latin typeface="Inter"/>
              </a:rPr>
              <a:t>|</a:t>
            </a:r>
            <a:r>
              <a:rPr lang="en-US" sz="2799">
                <a:solidFill>
                  <a:srgbClr val="9976FF"/>
                </a:solidFill>
                <a:latin typeface="Inter Bold"/>
              </a:rPr>
              <a:t>Developer             </a:t>
            </a:r>
          </a:p>
          <a:p>
            <a:pPr algn="just">
              <a:lnSpc>
                <a:spcPts val="3359"/>
              </a:lnSpc>
            </a:pPr>
            <a:r>
              <a:rPr lang="en-US" sz="2799">
                <a:solidFill>
                  <a:srgbClr val="9976FF"/>
                </a:solidFill>
                <a:latin typeface="Inter"/>
              </a:rPr>
              <a:t>|</a:t>
            </a:r>
            <a:r>
              <a:rPr lang="en-US" sz="2799">
                <a:solidFill>
                  <a:srgbClr val="9976FF"/>
                </a:solidFill>
                <a:latin typeface="Inter Bold"/>
              </a:rPr>
              <a:t>UI/UX Designer   </a:t>
            </a:r>
          </a:p>
          <a:p>
            <a:pPr algn="just">
              <a:lnSpc>
                <a:spcPts val="3359"/>
              </a:lnSpc>
            </a:pPr>
            <a:r>
              <a:rPr lang="en-US" sz="2799">
                <a:solidFill>
                  <a:srgbClr val="9976FF"/>
                </a:solidFill>
                <a:latin typeface="Inter"/>
              </a:rPr>
              <a:t>|</a:t>
            </a:r>
            <a:r>
              <a:rPr lang="en-US" sz="2799">
                <a:solidFill>
                  <a:srgbClr val="9976FF"/>
                </a:solidFill>
                <a:latin typeface="Inter Bold"/>
              </a:rPr>
              <a:t>Tester                     </a:t>
            </a:r>
          </a:p>
          <a:p>
            <a:pPr algn="just">
              <a:lnSpc>
                <a:spcPts val="3359"/>
              </a:lnSpc>
            </a:pPr>
          </a:p>
          <a:p>
            <a:pPr algn="just">
              <a:lnSpc>
                <a:spcPts val="3359"/>
              </a:lnSpc>
            </a:pPr>
          </a:p>
        </p:txBody>
      </p:sp>
      <p:sp>
        <p:nvSpPr>
          <p:cNvPr name="TextBox 6" id="6"/>
          <p:cNvSpPr txBox="true"/>
          <p:nvPr/>
        </p:nvSpPr>
        <p:spPr>
          <a:xfrm rot="0">
            <a:off x="1028700" y="3842272"/>
            <a:ext cx="5745117" cy="2867025"/>
          </a:xfrm>
          <a:prstGeom prst="rect">
            <a:avLst/>
          </a:prstGeom>
        </p:spPr>
        <p:txBody>
          <a:bodyPr anchor="t" rtlCol="false" tIns="0" lIns="0" bIns="0" rIns="0">
            <a:spAutoFit/>
          </a:bodyPr>
          <a:lstStyle/>
          <a:p>
            <a:pPr algn="just">
              <a:lnSpc>
                <a:spcPts val="3239"/>
              </a:lnSpc>
            </a:pPr>
          </a:p>
          <a:p>
            <a:pPr algn="just">
              <a:lnSpc>
                <a:spcPts val="3239"/>
              </a:lnSpc>
            </a:pPr>
            <a:r>
              <a:rPr lang="en-US" sz="2699">
                <a:solidFill>
                  <a:srgbClr val="000000"/>
                </a:solidFill>
                <a:latin typeface="Inter"/>
              </a:rPr>
              <a:t>Putri Aulia 20210040005</a:t>
            </a:r>
          </a:p>
          <a:p>
            <a:pPr algn="just">
              <a:lnSpc>
                <a:spcPts val="3239"/>
              </a:lnSpc>
            </a:pPr>
            <a:r>
              <a:rPr lang="en-US" sz="2699">
                <a:solidFill>
                  <a:srgbClr val="000000"/>
                </a:solidFill>
                <a:latin typeface="Inter"/>
              </a:rPr>
              <a:t>Eli Darustiya 20210040068</a:t>
            </a:r>
          </a:p>
          <a:p>
            <a:pPr algn="just">
              <a:lnSpc>
                <a:spcPts val="3239"/>
              </a:lnSpc>
            </a:pPr>
            <a:r>
              <a:rPr lang="en-US" sz="2699">
                <a:solidFill>
                  <a:srgbClr val="000000"/>
                </a:solidFill>
                <a:latin typeface="Inter"/>
              </a:rPr>
              <a:t>Kemal Fiqri Handoko 20210040045</a:t>
            </a:r>
          </a:p>
          <a:p>
            <a:pPr algn="just">
              <a:lnSpc>
                <a:spcPts val="3239"/>
              </a:lnSpc>
            </a:pPr>
            <a:r>
              <a:rPr lang="en-US" sz="2699">
                <a:solidFill>
                  <a:srgbClr val="000000"/>
                </a:solidFill>
                <a:latin typeface="Inter"/>
              </a:rPr>
              <a:t>Vikri Razvi Alfarizi 20210040046</a:t>
            </a:r>
          </a:p>
          <a:p>
            <a:pPr algn="just">
              <a:lnSpc>
                <a:spcPts val="3239"/>
              </a:lnSpc>
            </a:pPr>
          </a:p>
          <a:p>
            <a:pPr algn="just">
              <a:lnSpc>
                <a:spcPts val="3239"/>
              </a:lnSpc>
            </a:pPr>
          </a:p>
        </p:txBody>
      </p:sp>
      <p:sp>
        <p:nvSpPr>
          <p:cNvPr name="TextBox 7" id="7"/>
          <p:cNvSpPr txBox="true"/>
          <p:nvPr/>
        </p:nvSpPr>
        <p:spPr>
          <a:xfrm rot="0">
            <a:off x="1028700" y="1038225"/>
            <a:ext cx="7312897" cy="1123950"/>
          </a:xfrm>
          <a:prstGeom prst="rect">
            <a:avLst/>
          </a:prstGeom>
        </p:spPr>
        <p:txBody>
          <a:bodyPr anchor="t" rtlCol="false" tIns="0" lIns="0" bIns="0" rIns="0">
            <a:spAutoFit/>
          </a:bodyPr>
          <a:lstStyle/>
          <a:p>
            <a:pPr>
              <a:lnSpc>
                <a:spcPts val="8999"/>
              </a:lnSpc>
            </a:pPr>
            <a:r>
              <a:rPr lang="en-US" sz="7499">
                <a:solidFill>
                  <a:srgbClr val="9976FF"/>
                </a:solidFill>
                <a:latin typeface="Inter Bold"/>
              </a:rPr>
              <a:t>Tim Perancang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08692" y="1936000"/>
            <a:ext cx="5750608" cy="5750608"/>
          </a:xfrm>
          <a:custGeom>
            <a:avLst/>
            <a:gdLst/>
            <a:ahLst/>
            <a:cxnLst/>
            <a:rect r="r" b="b" t="t" l="l"/>
            <a:pathLst>
              <a:path h="5750608" w="5750608">
                <a:moveTo>
                  <a:pt x="0" y="0"/>
                </a:moveTo>
                <a:lnTo>
                  <a:pt x="5750608" y="0"/>
                </a:lnTo>
                <a:lnTo>
                  <a:pt x="5750608" y="5750608"/>
                </a:lnTo>
                <a:lnTo>
                  <a:pt x="0" y="5750608"/>
                </a:lnTo>
                <a:lnTo>
                  <a:pt x="0" y="0"/>
                </a:lnTo>
                <a:close/>
              </a:path>
            </a:pathLst>
          </a:custGeom>
          <a:blipFill>
            <a:blip r:embed="rId2"/>
            <a:stretch>
              <a:fillRect l="0" t="0" r="0" b="0"/>
            </a:stretch>
          </a:blipFill>
        </p:spPr>
      </p:sp>
      <p:sp>
        <p:nvSpPr>
          <p:cNvPr name="TextBox 3" id="3"/>
          <p:cNvSpPr txBox="true"/>
          <p:nvPr/>
        </p:nvSpPr>
        <p:spPr>
          <a:xfrm rot="0">
            <a:off x="1028700" y="1038225"/>
            <a:ext cx="9352690" cy="2257425"/>
          </a:xfrm>
          <a:prstGeom prst="rect">
            <a:avLst/>
          </a:prstGeom>
        </p:spPr>
        <p:txBody>
          <a:bodyPr anchor="t" rtlCol="false" tIns="0" lIns="0" bIns="0" rIns="0">
            <a:spAutoFit/>
          </a:bodyPr>
          <a:lstStyle/>
          <a:p>
            <a:pPr>
              <a:lnSpc>
                <a:spcPts val="8999"/>
              </a:lnSpc>
            </a:pPr>
            <a:r>
              <a:rPr lang="en-US" sz="7499">
                <a:solidFill>
                  <a:srgbClr val="9976FF"/>
                </a:solidFill>
                <a:latin typeface="Inter Bold"/>
              </a:rPr>
              <a:t>Apa itu aplikasi money tarcker?</a:t>
            </a:r>
          </a:p>
        </p:txBody>
      </p:sp>
      <p:sp>
        <p:nvSpPr>
          <p:cNvPr name="TextBox 4" id="4"/>
          <p:cNvSpPr txBox="true"/>
          <p:nvPr/>
        </p:nvSpPr>
        <p:spPr>
          <a:xfrm rot="0">
            <a:off x="1028700" y="3659685"/>
            <a:ext cx="9352690" cy="4248150"/>
          </a:xfrm>
          <a:prstGeom prst="rect">
            <a:avLst/>
          </a:prstGeom>
        </p:spPr>
        <p:txBody>
          <a:bodyPr anchor="t" rtlCol="false" tIns="0" lIns="0" bIns="0" rIns="0">
            <a:spAutoFit/>
          </a:bodyPr>
          <a:lstStyle/>
          <a:p>
            <a:pPr>
              <a:lnSpc>
                <a:spcPts val="4200"/>
              </a:lnSpc>
            </a:pPr>
            <a:r>
              <a:rPr lang="en-US" sz="3000">
                <a:solidFill>
                  <a:srgbClr val="000000"/>
                </a:solidFill>
                <a:latin typeface="Inter"/>
              </a:rPr>
              <a:t>Aplikasi Money Tracker adalah alat digital yang dirancang untuk membantu pengguna mengelola dan melacak keuangan pribadi mereka. Aplikasi ini memungkinkan pengguna untuk mencatat pengeluaran dan pemasukan mereka, membuat anggaran, dan menganalisis pola pengeluaran untuk membantu mereka mengelola uang mereka dengan lebih efektif.</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720421" y="1874665"/>
            <a:ext cx="5163226" cy="5327907"/>
          </a:xfrm>
          <a:custGeom>
            <a:avLst/>
            <a:gdLst/>
            <a:ahLst/>
            <a:cxnLst/>
            <a:rect r="r" b="b" t="t" l="l"/>
            <a:pathLst>
              <a:path h="5327907" w="5163226">
                <a:moveTo>
                  <a:pt x="0" y="0"/>
                </a:moveTo>
                <a:lnTo>
                  <a:pt x="5163226" y="0"/>
                </a:lnTo>
                <a:lnTo>
                  <a:pt x="5163226" y="5327907"/>
                </a:lnTo>
                <a:lnTo>
                  <a:pt x="0" y="5327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28700"/>
            <a:ext cx="8115300" cy="2057400"/>
          </a:xfrm>
          <a:prstGeom prst="rect">
            <a:avLst/>
          </a:prstGeom>
        </p:spPr>
        <p:txBody>
          <a:bodyPr anchor="t" rtlCol="false" tIns="0" lIns="0" bIns="0" rIns="0">
            <a:spAutoFit/>
          </a:bodyPr>
          <a:lstStyle/>
          <a:p>
            <a:pPr>
              <a:lnSpc>
                <a:spcPts val="8159"/>
              </a:lnSpc>
            </a:pPr>
            <a:r>
              <a:rPr lang="en-US" sz="6799">
                <a:solidFill>
                  <a:srgbClr val="9976FF"/>
                </a:solidFill>
                <a:latin typeface="Inter Bold"/>
              </a:rPr>
              <a:t>Fungsi dan kegunaan aplikasi</a:t>
            </a:r>
          </a:p>
        </p:txBody>
      </p:sp>
      <p:sp>
        <p:nvSpPr>
          <p:cNvPr name="TextBox 4" id="4"/>
          <p:cNvSpPr txBox="true"/>
          <p:nvPr/>
        </p:nvSpPr>
        <p:spPr>
          <a:xfrm rot="0">
            <a:off x="1028700" y="3298093"/>
            <a:ext cx="7658864" cy="3051175"/>
          </a:xfrm>
          <a:prstGeom prst="rect">
            <a:avLst/>
          </a:prstGeom>
        </p:spPr>
        <p:txBody>
          <a:bodyPr anchor="t" rtlCol="false" tIns="0" lIns="0" bIns="0" rIns="0">
            <a:spAutoFit/>
          </a:bodyPr>
          <a:lstStyle/>
          <a:p>
            <a:pPr>
              <a:lnSpc>
                <a:spcPts val="3500"/>
              </a:lnSpc>
            </a:pPr>
            <a:r>
              <a:rPr lang="en-US" sz="2500">
                <a:solidFill>
                  <a:srgbClr val="000000"/>
                </a:solidFill>
                <a:latin typeface="Inter"/>
              </a:rPr>
              <a:t>Aplikasi ini memungkinkan pengguna untuk mencatat setiap transaksi keuangan mereka, baik itu pengeluaran untuk belanja sehari-hari, tagihan, atau pemasukan seperti gaji atau pendapatan lainnya. Pengguna dapat menambahkan detail tentang setiap transaksi, seperti kategori, tanggal, dan catatan tambahan.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480263" y="2201193"/>
            <a:ext cx="3314284" cy="4114800"/>
          </a:xfrm>
          <a:custGeom>
            <a:avLst/>
            <a:gdLst/>
            <a:ahLst/>
            <a:cxnLst/>
            <a:rect r="r" b="b" t="t" l="l"/>
            <a:pathLst>
              <a:path h="4114800" w="3314284">
                <a:moveTo>
                  <a:pt x="0" y="0"/>
                </a:moveTo>
                <a:lnTo>
                  <a:pt x="3314284" y="0"/>
                </a:lnTo>
                <a:lnTo>
                  <a:pt x="331428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28700"/>
            <a:ext cx="3422131" cy="1028700"/>
          </a:xfrm>
          <a:prstGeom prst="rect">
            <a:avLst/>
          </a:prstGeom>
        </p:spPr>
        <p:txBody>
          <a:bodyPr anchor="t" rtlCol="false" tIns="0" lIns="0" bIns="0" rIns="0">
            <a:spAutoFit/>
          </a:bodyPr>
          <a:lstStyle/>
          <a:p>
            <a:pPr>
              <a:lnSpc>
                <a:spcPts val="8159"/>
              </a:lnSpc>
            </a:pPr>
            <a:r>
              <a:rPr lang="en-US" sz="6799">
                <a:solidFill>
                  <a:srgbClr val="9976FF"/>
                </a:solidFill>
                <a:latin typeface="Inter Bold"/>
              </a:rPr>
              <a:t>Flutter</a:t>
            </a:r>
          </a:p>
        </p:txBody>
      </p:sp>
      <p:sp>
        <p:nvSpPr>
          <p:cNvPr name="TextBox 4" id="4"/>
          <p:cNvSpPr txBox="true"/>
          <p:nvPr/>
        </p:nvSpPr>
        <p:spPr>
          <a:xfrm rot="0">
            <a:off x="1028700" y="2281203"/>
            <a:ext cx="8730256" cy="3859530"/>
          </a:xfrm>
          <a:prstGeom prst="rect">
            <a:avLst/>
          </a:prstGeom>
        </p:spPr>
        <p:txBody>
          <a:bodyPr anchor="t" rtlCol="false" tIns="0" lIns="0" bIns="0" rIns="0">
            <a:spAutoFit/>
          </a:bodyPr>
          <a:lstStyle/>
          <a:p>
            <a:pPr>
              <a:lnSpc>
                <a:spcPts val="3840"/>
              </a:lnSpc>
            </a:pPr>
            <a:r>
              <a:rPr lang="en-US" sz="2400">
                <a:solidFill>
                  <a:srgbClr val="000000"/>
                </a:solidFill>
                <a:latin typeface="Inter"/>
              </a:rPr>
              <a:t>Flutter adalah kerangka kerja pengembangan aplikasi mobile open-source yang dikembangkan oleh Google. Ini memungkinkan pengembang untuk membuat aplikasi mobile yang indah dan kaya fitur untuk platform Android dan iOS dengan menggunakan satu basis kode yang sama. Flutter menggunakan bahasa pemrograman Dart sebagai bahasa utamanya.</a:t>
            </a:r>
          </a:p>
          <a:p>
            <a:pPr>
              <a:lnSpc>
                <a:spcPts val="3840"/>
              </a:lnSpc>
            </a:pPr>
          </a:p>
        </p:txBody>
      </p:sp>
      <p:sp>
        <p:nvSpPr>
          <p:cNvPr name="TextBox 5" id="5"/>
          <p:cNvSpPr txBox="true"/>
          <p:nvPr/>
        </p:nvSpPr>
        <p:spPr>
          <a:xfrm rot="0">
            <a:off x="1028700" y="6315993"/>
            <a:ext cx="2932773" cy="361950"/>
          </a:xfrm>
          <a:prstGeom prst="rect">
            <a:avLst/>
          </a:prstGeom>
        </p:spPr>
        <p:txBody>
          <a:bodyPr anchor="t" rtlCol="false" tIns="0" lIns="0" bIns="0" rIns="0">
            <a:spAutoFit/>
          </a:bodyPr>
          <a:lstStyle/>
          <a:p>
            <a:pPr>
              <a:lnSpc>
                <a:spcPts val="2879"/>
              </a:lnSpc>
            </a:pPr>
            <a:r>
              <a:rPr lang="en-US" sz="2400">
                <a:solidFill>
                  <a:srgbClr val="9976FF"/>
                </a:solidFill>
                <a:latin typeface="Inter Bold"/>
              </a:rPr>
              <a:t>Keunggulan flutter</a:t>
            </a:r>
          </a:p>
        </p:txBody>
      </p:sp>
      <p:sp>
        <p:nvSpPr>
          <p:cNvPr name="TextBox 6" id="6"/>
          <p:cNvSpPr txBox="true"/>
          <p:nvPr/>
        </p:nvSpPr>
        <p:spPr>
          <a:xfrm rot="0">
            <a:off x="1028700" y="6897018"/>
            <a:ext cx="5253835" cy="1916430"/>
          </a:xfrm>
          <a:prstGeom prst="rect">
            <a:avLst/>
          </a:prstGeom>
        </p:spPr>
        <p:txBody>
          <a:bodyPr anchor="t" rtlCol="false" tIns="0" lIns="0" bIns="0" rIns="0">
            <a:spAutoFit/>
          </a:bodyPr>
          <a:lstStyle/>
          <a:p>
            <a:pPr marL="518160" indent="-259080" lvl="1">
              <a:lnSpc>
                <a:spcPts val="3840"/>
              </a:lnSpc>
              <a:buFont typeface="Arial"/>
              <a:buChar char="•"/>
            </a:pPr>
            <a:r>
              <a:rPr lang="en-US" sz="2400">
                <a:solidFill>
                  <a:srgbClr val="000000"/>
                </a:solidFill>
                <a:latin typeface="Inter"/>
              </a:rPr>
              <a:t>Pengembangan Cross-Platform</a:t>
            </a:r>
          </a:p>
          <a:p>
            <a:pPr marL="518160" indent="-259080" lvl="1">
              <a:lnSpc>
                <a:spcPts val="3840"/>
              </a:lnSpc>
              <a:buFont typeface="Arial"/>
              <a:buChar char="•"/>
            </a:pPr>
            <a:r>
              <a:rPr lang="en-US" sz="2400">
                <a:solidFill>
                  <a:srgbClr val="000000"/>
                </a:solidFill>
                <a:latin typeface="Inter"/>
              </a:rPr>
              <a:t>Kinerja Tinggi</a:t>
            </a:r>
          </a:p>
          <a:p>
            <a:pPr marL="518160" indent="-259080" lvl="1">
              <a:lnSpc>
                <a:spcPts val="3840"/>
              </a:lnSpc>
              <a:buFont typeface="Arial"/>
              <a:buChar char="•"/>
            </a:pPr>
            <a:r>
              <a:rPr lang="en-US" sz="2400">
                <a:solidFill>
                  <a:srgbClr val="000000"/>
                </a:solidFill>
                <a:latin typeface="Inter"/>
              </a:rPr>
              <a:t>Dart Programming Language</a:t>
            </a:r>
          </a:p>
          <a:p>
            <a:pPr marL="518160" indent="-259080" lvl="1">
              <a:lnSpc>
                <a:spcPts val="3840"/>
              </a:lnSpc>
              <a:buFont typeface="Arial"/>
              <a:buChar char="•"/>
            </a:pPr>
            <a:r>
              <a:rPr lang="en-US" sz="2400">
                <a:solidFill>
                  <a:srgbClr val="000000"/>
                </a:solidFill>
                <a:latin typeface="Inter"/>
              </a:rPr>
              <a:t>Komunitas yang Berkembang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95077" y="2494504"/>
            <a:ext cx="5487563" cy="5297993"/>
          </a:xfrm>
          <a:custGeom>
            <a:avLst/>
            <a:gdLst/>
            <a:ahLst/>
            <a:cxnLst/>
            <a:rect r="r" b="b" t="t" l="l"/>
            <a:pathLst>
              <a:path h="5297993" w="5487563">
                <a:moveTo>
                  <a:pt x="0" y="0"/>
                </a:moveTo>
                <a:lnTo>
                  <a:pt x="5487563" y="0"/>
                </a:lnTo>
                <a:lnTo>
                  <a:pt x="5487563" y="5297992"/>
                </a:lnTo>
                <a:lnTo>
                  <a:pt x="0" y="52979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19175"/>
            <a:ext cx="7165867" cy="1009650"/>
          </a:xfrm>
          <a:prstGeom prst="rect">
            <a:avLst/>
          </a:prstGeom>
        </p:spPr>
        <p:txBody>
          <a:bodyPr anchor="t" rtlCol="false" tIns="0" lIns="0" bIns="0" rIns="0">
            <a:spAutoFit/>
          </a:bodyPr>
          <a:lstStyle/>
          <a:p>
            <a:pPr>
              <a:lnSpc>
                <a:spcPts val="7919"/>
              </a:lnSpc>
            </a:pPr>
            <a:r>
              <a:rPr lang="en-US" sz="6599">
                <a:solidFill>
                  <a:srgbClr val="F86ABC"/>
                </a:solidFill>
                <a:latin typeface="Inter Bold"/>
              </a:rPr>
              <a:t>Database</a:t>
            </a:r>
          </a:p>
        </p:txBody>
      </p:sp>
      <p:sp>
        <p:nvSpPr>
          <p:cNvPr name="TextBox 4" id="4"/>
          <p:cNvSpPr txBox="true"/>
          <p:nvPr/>
        </p:nvSpPr>
        <p:spPr>
          <a:xfrm rot="0">
            <a:off x="1028700" y="2324294"/>
            <a:ext cx="7165867" cy="571500"/>
          </a:xfrm>
          <a:prstGeom prst="rect">
            <a:avLst/>
          </a:prstGeom>
        </p:spPr>
        <p:txBody>
          <a:bodyPr anchor="t" rtlCol="false" tIns="0" lIns="0" bIns="0" rIns="0">
            <a:spAutoFit/>
          </a:bodyPr>
          <a:lstStyle/>
          <a:p>
            <a:pPr>
              <a:lnSpc>
                <a:spcPts val="4440"/>
              </a:lnSpc>
            </a:pPr>
            <a:r>
              <a:rPr lang="en-US" sz="3700">
                <a:solidFill>
                  <a:srgbClr val="9976FF"/>
                </a:solidFill>
                <a:latin typeface="Inter"/>
              </a:rPr>
              <a:t>SQLite</a:t>
            </a:r>
          </a:p>
        </p:txBody>
      </p:sp>
      <p:sp>
        <p:nvSpPr>
          <p:cNvPr name="TextBox 5" id="5"/>
          <p:cNvSpPr txBox="true"/>
          <p:nvPr/>
        </p:nvSpPr>
        <p:spPr>
          <a:xfrm rot="0">
            <a:off x="1028700" y="3105344"/>
            <a:ext cx="7165867" cy="1430655"/>
          </a:xfrm>
          <a:prstGeom prst="rect">
            <a:avLst/>
          </a:prstGeom>
        </p:spPr>
        <p:txBody>
          <a:bodyPr anchor="t" rtlCol="false" tIns="0" lIns="0" bIns="0" rIns="0">
            <a:spAutoFit/>
          </a:bodyPr>
          <a:lstStyle/>
          <a:p>
            <a:pPr>
              <a:lnSpc>
                <a:spcPts val="3840"/>
              </a:lnSpc>
            </a:pPr>
            <a:r>
              <a:rPr lang="en-US" sz="2400">
                <a:solidFill>
                  <a:srgbClr val="000000"/>
                </a:solidFill>
                <a:latin typeface="Inter"/>
              </a:rPr>
              <a:t>SQLite adalah sistem manajemen basis data relasional yang ringan, cepat, dan dapat diakses secara lokal tanpa memerlukan server terpisah.</a:t>
            </a:r>
          </a:p>
        </p:txBody>
      </p:sp>
      <p:sp>
        <p:nvSpPr>
          <p:cNvPr name="TextBox 6" id="6"/>
          <p:cNvSpPr txBox="true"/>
          <p:nvPr/>
        </p:nvSpPr>
        <p:spPr>
          <a:xfrm rot="0">
            <a:off x="1028700" y="4745742"/>
            <a:ext cx="7165867" cy="1916430"/>
          </a:xfrm>
          <a:prstGeom prst="rect">
            <a:avLst/>
          </a:prstGeom>
        </p:spPr>
        <p:txBody>
          <a:bodyPr anchor="t" rtlCol="false" tIns="0" lIns="0" bIns="0" rIns="0">
            <a:spAutoFit/>
          </a:bodyPr>
          <a:lstStyle/>
          <a:p>
            <a:pPr marL="518160" indent="-259080" lvl="1">
              <a:lnSpc>
                <a:spcPts val="3840"/>
              </a:lnSpc>
              <a:buFont typeface="Arial"/>
              <a:buChar char="•"/>
            </a:pPr>
            <a:r>
              <a:rPr lang="en-US" sz="2400">
                <a:solidFill>
                  <a:srgbClr val="000000"/>
                </a:solidFill>
                <a:latin typeface="Inter"/>
              </a:rPr>
              <a:t>Ringan dan Sederhana</a:t>
            </a:r>
          </a:p>
          <a:p>
            <a:pPr marL="518160" indent="-259080" lvl="1">
              <a:lnSpc>
                <a:spcPts val="3840"/>
              </a:lnSpc>
              <a:buFont typeface="Arial"/>
              <a:buChar char="•"/>
            </a:pPr>
            <a:r>
              <a:rPr lang="en-US" sz="2400">
                <a:solidFill>
                  <a:srgbClr val="000000"/>
                </a:solidFill>
                <a:latin typeface="Inter"/>
              </a:rPr>
              <a:t>Tanpa Konfigurasi</a:t>
            </a:r>
          </a:p>
          <a:p>
            <a:pPr marL="518160" indent="-259080" lvl="1">
              <a:lnSpc>
                <a:spcPts val="3840"/>
              </a:lnSpc>
              <a:buFont typeface="Arial"/>
              <a:buChar char="•"/>
            </a:pPr>
            <a:r>
              <a:rPr lang="en-US" sz="2400">
                <a:solidFill>
                  <a:srgbClr val="000000"/>
                </a:solidFill>
                <a:latin typeface="Inter"/>
              </a:rPr>
              <a:t>Tidak Memerlukan Server Terpisah</a:t>
            </a:r>
          </a:p>
          <a:p>
            <a:pPr marL="518160" indent="-259080" lvl="1">
              <a:lnSpc>
                <a:spcPts val="3840"/>
              </a:lnSpc>
              <a:buFont typeface="Arial"/>
              <a:buChar char="•"/>
            </a:pPr>
            <a:r>
              <a:rPr lang="en-US" sz="2400">
                <a:solidFill>
                  <a:srgbClr val="000000"/>
                </a:solidFill>
                <a:latin typeface="Inter"/>
              </a:rPr>
              <a:t>Self-Contained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63081" y="3912970"/>
            <a:ext cx="6953997" cy="966761"/>
            <a:chOff x="0" y="0"/>
            <a:chExt cx="4750317" cy="660400"/>
          </a:xfrm>
        </p:grpSpPr>
        <p:sp>
          <p:nvSpPr>
            <p:cNvPr name="Freeform 3" id="3"/>
            <p:cNvSpPr/>
            <p:nvPr/>
          </p:nvSpPr>
          <p:spPr>
            <a:xfrm flipH="false" flipV="false" rot="0">
              <a:off x="0" y="0"/>
              <a:ext cx="4750317" cy="660400"/>
            </a:xfrm>
            <a:custGeom>
              <a:avLst/>
              <a:gdLst/>
              <a:ahLst/>
              <a:cxnLst/>
              <a:rect r="r" b="b" t="t" l="l"/>
              <a:pathLst>
                <a:path h="660400" w="4750317">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grpSp>
        <p:nvGrpSpPr>
          <p:cNvPr name="Group 4" id="4"/>
          <p:cNvGrpSpPr/>
          <p:nvPr/>
        </p:nvGrpSpPr>
        <p:grpSpPr>
          <a:xfrm rot="0">
            <a:off x="1663081" y="5250268"/>
            <a:ext cx="6953997" cy="966761"/>
            <a:chOff x="0" y="0"/>
            <a:chExt cx="4750317" cy="660400"/>
          </a:xfrm>
        </p:grpSpPr>
        <p:sp>
          <p:nvSpPr>
            <p:cNvPr name="Freeform 5" id="5"/>
            <p:cNvSpPr/>
            <p:nvPr/>
          </p:nvSpPr>
          <p:spPr>
            <a:xfrm flipH="false" flipV="false" rot="0">
              <a:off x="0" y="0"/>
              <a:ext cx="4750317" cy="660400"/>
            </a:xfrm>
            <a:custGeom>
              <a:avLst/>
              <a:gdLst/>
              <a:ahLst/>
              <a:cxnLst/>
              <a:rect r="r" b="b" t="t" l="l"/>
              <a:pathLst>
                <a:path h="660400" w="4750317">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grpSp>
        <p:nvGrpSpPr>
          <p:cNvPr name="Group 6" id="6"/>
          <p:cNvGrpSpPr/>
          <p:nvPr/>
        </p:nvGrpSpPr>
        <p:grpSpPr>
          <a:xfrm rot="0">
            <a:off x="1663081" y="6587566"/>
            <a:ext cx="6953997" cy="966761"/>
            <a:chOff x="0" y="0"/>
            <a:chExt cx="4750317" cy="660400"/>
          </a:xfrm>
        </p:grpSpPr>
        <p:sp>
          <p:nvSpPr>
            <p:cNvPr name="Freeform 7" id="7"/>
            <p:cNvSpPr/>
            <p:nvPr/>
          </p:nvSpPr>
          <p:spPr>
            <a:xfrm flipH="false" flipV="false" rot="0">
              <a:off x="0" y="0"/>
              <a:ext cx="4750317" cy="660400"/>
            </a:xfrm>
            <a:custGeom>
              <a:avLst/>
              <a:gdLst/>
              <a:ahLst/>
              <a:cxnLst/>
              <a:rect r="r" b="b" t="t" l="l"/>
              <a:pathLst>
                <a:path h="660400" w="4750317">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sp>
        <p:nvSpPr>
          <p:cNvPr name="Freeform 8" id="8"/>
          <p:cNvSpPr/>
          <p:nvPr/>
        </p:nvSpPr>
        <p:spPr>
          <a:xfrm flipH="false" flipV="false" rot="0">
            <a:off x="10582570" y="1578923"/>
            <a:ext cx="2988092" cy="5975404"/>
          </a:xfrm>
          <a:custGeom>
            <a:avLst/>
            <a:gdLst/>
            <a:ahLst/>
            <a:cxnLst/>
            <a:rect r="r" b="b" t="t" l="l"/>
            <a:pathLst>
              <a:path h="5975404" w="2988092">
                <a:moveTo>
                  <a:pt x="0" y="0"/>
                </a:moveTo>
                <a:lnTo>
                  <a:pt x="2988092" y="0"/>
                </a:lnTo>
                <a:lnTo>
                  <a:pt x="2988092" y="5975404"/>
                </a:lnTo>
                <a:lnTo>
                  <a:pt x="0" y="5975404"/>
                </a:lnTo>
                <a:lnTo>
                  <a:pt x="0" y="0"/>
                </a:lnTo>
                <a:close/>
              </a:path>
            </a:pathLst>
          </a:custGeom>
          <a:blipFill>
            <a:blip r:embed="rId2"/>
            <a:stretch>
              <a:fillRect l="0" t="-4542" r="0" b="-6583"/>
            </a:stretch>
          </a:blipFill>
        </p:spPr>
      </p:sp>
      <p:sp>
        <p:nvSpPr>
          <p:cNvPr name="Freeform 9" id="9"/>
          <p:cNvSpPr/>
          <p:nvPr/>
        </p:nvSpPr>
        <p:spPr>
          <a:xfrm flipH="false" flipV="false" rot="0">
            <a:off x="13849707" y="1578923"/>
            <a:ext cx="3128960" cy="6243814"/>
          </a:xfrm>
          <a:custGeom>
            <a:avLst/>
            <a:gdLst/>
            <a:ahLst/>
            <a:cxnLst/>
            <a:rect r="r" b="b" t="t" l="l"/>
            <a:pathLst>
              <a:path h="6243814" w="3128960">
                <a:moveTo>
                  <a:pt x="0" y="0"/>
                </a:moveTo>
                <a:lnTo>
                  <a:pt x="3128959" y="0"/>
                </a:lnTo>
                <a:lnTo>
                  <a:pt x="3128959" y="6243814"/>
                </a:lnTo>
                <a:lnTo>
                  <a:pt x="0" y="6243814"/>
                </a:lnTo>
                <a:lnTo>
                  <a:pt x="0" y="0"/>
                </a:lnTo>
                <a:close/>
              </a:path>
            </a:pathLst>
          </a:custGeom>
          <a:blipFill>
            <a:blip r:embed="rId3"/>
            <a:stretch>
              <a:fillRect l="0" t="-4764" r="0" b="-6597"/>
            </a:stretch>
          </a:blipFill>
        </p:spPr>
      </p:sp>
      <p:sp>
        <p:nvSpPr>
          <p:cNvPr name="TextBox 10" id="10"/>
          <p:cNvSpPr txBox="true"/>
          <p:nvPr/>
        </p:nvSpPr>
        <p:spPr>
          <a:xfrm rot="0">
            <a:off x="1663081" y="1028700"/>
            <a:ext cx="6953997" cy="2057400"/>
          </a:xfrm>
          <a:prstGeom prst="rect">
            <a:avLst/>
          </a:prstGeom>
        </p:spPr>
        <p:txBody>
          <a:bodyPr anchor="t" rtlCol="false" tIns="0" lIns="0" bIns="0" rIns="0">
            <a:spAutoFit/>
          </a:bodyPr>
          <a:lstStyle/>
          <a:p>
            <a:pPr algn="ctr">
              <a:lnSpc>
                <a:spcPts val="8159"/>
              </a:lnSpc>
            </a:pPr>
            <a:r>
              <a:rPr lang="en-US" sz="6799">
                <a:solidFill>
                  <a:srgbClr val="F884FA"/>
                </a:solidFill>
                <a:latin typeface="Inter Bold"/>
              </a:rPr>
              <a:t>Desain layout user interface</a:t>
            </a:r>
          </a:p>
        </p:txBody>
      </p:sp>
      <p:sp>
        <p:nvSpPr>
          <p:cNvPr name="TextBox 11" id="11"/>
          <p:cNvSpPr txBox="true"/>
          <p:nvPr/>
        </p:nvSpPr>
        <p:spPr>
          <a:xfrm rot="0">
            <a:off x="2001615" y="4169656"/>
            <a:ext cx="6276929" cy="422275"/>
          </a:xfrm>
          <a:prstGeom prst="rect">
            <a:avLst/>
          </a:prstGeom>
        </p:spPr>
        <p:txBody>
          <a:bodyPr anchor="t" rtlCol="false" tIns="0" lIns="0" bIns="0" rIns="0">
            <a:spAutoFit/>
          </a:bodyPr>
          <a:lstStyle/>
          <a:p>
            <a:pPr algn="ctr">
              <a:lnSpc>
                <a:spcPts val="3500"/>
              </a:lnSpc>
            </a:pPr>
            <a:r>
              <a:rPr lang="en-US" sz="2500">
                <a:solidFill>
                  <a:srgbClr val="000000"/>
                </a:solidFill>
                <a:latin typeface="Inter"/>
              </a:rPr>
              <a:t>Navigasi yang Intuitif</a:t>
            </a:r>
          </a:p>
        </p:txBody>
      </p:sp>
      <p:sp>
        <p:nvSpPr>
          <p:cNvPr name="TextBox 12" id="12"/>
          <p:cNvSpPr txBox="true"/>
          <p:nvPr/>
        </p:nvSpPr>
        <p:spPr>
          <a:xfrm rot="0">
            <a:off x="2001615" y="5506954"/>
            <a:ext cx="6276929" cy="422275"/>
          </a:xfrm>
          <a:prstGeom prst="rect">
            <a:avLst/>
          </a:prstGeom>
        </p:spPr>
        <p:txBody>
          <a:bodyPr anchor="t" rtlCol="false" tIns="0" lIns="0" bIns="0" rIns="0">
            <a:spAutoFit/>
          </a:bodyPr>
          <a:lstStyle/>
          <a:p>
            <a:pPr algn="ctr">
              <a:lnSpc>
                <a:spcPts val="3500"/>
              </a:lnSpc>
            </a:pPr>
            <a:r>
              <a:rPr lang="en-US" sz="2500">
                <a:solidFill>
                  <a:srgbClr val="000000"/>
                </a:solidFill>
                <a:latin typeface="Inter"/>
              </a:rPr>
              <a:t>Responsif dan Mobile-Friendly</a:t>
            </a:r>
          </a:p>
        </p:txBody>
      </p:sp>
      <p:sp>
        <p:nvSpPr>
          <p:cNvPr name="TextBox 13" id="13"/>
          <p:cNvSpPr txBox="true"/>
          <p:nvPr/>
        </p:nvSpPr>
        <p:spPr>
          <a:xfrm rot="0">
            <a:off x="2001615" y="6844252"/>
            <a:ext cx="6276929" cy="422275"/>
          </a:xfrm>
          <a:prstGeom prst="rect">
            <a:avLst/>
          </a:prstGeom>
        </p:spPr>
        <p:txBody>
          <a:bodyPr anchor="t" rtlCol="false" tIns="0" lIns="0" bIns="0" rIns="0">
            <a:spAutoFit/>
          </a:bodyPr>
          <a:lstStyle/>
          <a:p>
            <a:pPr algn="ctr">
              <a:lnSpc>
                <a:spcPts val="3500"/>
              </a:lnSpc>
            </a:pPr>
            <a:r>
              <a:rPr lang="en-US" sz="2500">
                <a:solidFill>
                  <a:srgbClr val="000000"/>
                </a:solidFill>
                <a:latin typeface="Inter"/>
              </a:rPr>
              <a:t>Sederhana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098402" y="3586096"/>
            <a:ext cx="359464" cy="679400"/>
          </a:xfrm>
          <a:custGeom>
            <a:avLst/>
            <a:gdLst/>
            <a:ahLst/>
            <a:cxnLst/>
            <a:rect r="r" b="b" t="t" l="l"/>
            <a:pathLst>
              <a:path h="679400" w="359464">
                <a:moveTo>
                  <a:pt x="0" y="0"/>
                </a:moveTo>
                <a:lnTo>
                  <a:pt x="359464" y="0"/>
                </a:lnTo>
                <a:lnTo>
                  <a:pt x="359464" y="679400"/>
                </a:lnTo>
                <a:lnTo>
                  <a:pt x="0" y="679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647592" y="3586096"/>
            <a:ext cx="359464" cy="679400"/>
          </a:xfrm>
          <a:custGeom>
            <a:avLst/>
            <a:gdLst/>
            <a:ahLst/>
            <a:cxnLst/>
            <a:rect r="r" b="b" t="t" l="l"/>
            <a:pathLst>
              <a:path h="679400" w="359464">
                <a:moveTo>
                  <a:pt x="359464" y="0"/>
                </a:moveTo>
                <a:lnTo>
                  <a:pt x="0" y="0"/>
                </a:lnTo>
                <a:lnTo>
                  <a:pt x="0" y="679400"/>
                </a:lnTo>
                <a:lnTo>
                  <a:pt x="359464" y="679400"/>
                </a:lnTo>
                <a:lnTo>
                  <a:pt x="359464"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2513543" y="2021511"/>
            <a:ext cx="2040679" cy="366195"/>
            <a:chOff x="0" y="0"/>
            <a:chExt cx="2720905" cy="488261"/>
          </a:xfrm>
        </p:grpSpPr>
        <p:sp>
          <p:nvSpPr>
            <p:cNvPr name="Freeform 5" id="5"/>
            <p:cNvSpPr/>
            <p:nvPr/>
          </p:nvSpPr>
          <p:spPr>
            <a:xfrm flipH="false" flipV="false" rot="0">
              <a:off x="0" y="0"/>
              <a:ext cx="2720905" cy="488261"/>
            </a:xfrm>
            <a:custGeom>
              <a:avLst/>
              <a:gdLst/>
              <a:ahLst/>
              <a:cxnLst/>
              <a:rect r="r" b="b" t="t" l="l"/>
              <a:pathLst>
                <a:path h="488261" w="2720905">
                  <a:moveTo>
                    <a:pt x="0" y="0"/>
                  </a:moveTo>
                  <a:lnTo>
                    <a:pt x="2720905" y="0"/>
                  </a:lnTo>
                  <a:lnTo>
                    <a:pt x="2720905" y="488261"/>
                  </a:lnTo>
                  <a:lnTo>
                    <a:pt x="0" y="4882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994326" y="5434"/>
              <a:ext cx="732254" cy="410718"/>
            </a:xfrm>
            <a:prstGeom prst="rect">
              <a:avLst/>
            </a:prstGeom>
          </p:spPr>
          <p:txBody>
            <a:bodyPr anchor="t" rtlCol="false" tIns="0" lIns="0" bIns="0" rIns="0">
              <a:spAutoFit/>
            </a:bodyPr>
            <a:lstStyle/>
            <a:p>
              <a:pPr>
                <a:lnSpc>
                  <a:spcPts val="2723"/>
                </a:lnSpc>
              </a:pPr>
              <a:r>
                <a:rPr lang="en-US" sz="1701">
                  <a:solidFill>
                    <a:srgbClr val="000000"/>
                  </a:solidFill>
                  <a:latin typeface="Inter"/>
                </a:rPr>
                <a:t>Start</a:t>
              </a:r>
            </a:p>
          </p:txBody>
        </p:sp>
      </p:grpSp>
      <p:grpSp>
        <p:nvGrpSpPr>
          <p:cNvPr name="Group 7" id="7"/>
          <p:cNvGrpSpPr/>
          <p:nvPr/>
        </p:nvGrpSpPr>
        <p:grpSpPr>
          <a:xfrm rot="0">
            <a:off x="10699896" y="4339799"/>
            <a:ext cx="2398506" cy="430407"/>
            <a:chOff x="0" y="0"/>
            <a:chExt cx="3198008" cy="573876"/>
          </a:xfrm>
        </p:grpSpPr>
        <p:sp>
          <p:nvSpPr>
            <p:cNvPr name="Freeform 8" id="8"/>
            <p:cNvSpPr/>
            <p:nvPr/>
          </p:nvSpPr>
          <p:spPr>
            <a:xfrm flipH="false" flipV="false" rot="0">
              <a:off x="0" y="0"/>
              <a:ext cx="3198008" cy="573876"/>
            </a:xfrm>
            <a:custGeom>
              <a:avLst/>
              <a:gdLst/>
              <a:ahLst/>
              <a:cxnLst/>
              <a:rect r="r" b="b" t="t" l="l"/>
              <a:pathLst>
                <a:path h="573876" w="3198008">
                  <a:moveTo>
                    <a:pt x="0" y="0"/>
                  </a:moveTo>
                  <a:lnTo>
                    <a:pt x="3198008" y="0"/>
                  </a:lnTo>
                  <a:lnTo>
                    <a:pt x="3198008" y="573876"/>
                  </a:lnTo>
                  <a:lnTo>
                    <a:pt x="0" y="5738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571677" y="108502"/>
              <a:ext cx="2054654" cy="299721"/>
            </a:xfrm>
            <a:prstGeom prst="rect">
              <a:avLst/>
            </a:prstGeom>
          </p:spPr>
          <p:txBody>
            <a:bodyPr anchor="t" rtlCol="false" tIns="0" lIns="0" bIns="0" rIns="0">
              <a:spAutoFit/>
            </a:bodyPr>
            <a:lstStyle/>
            <a:p>
              <a:pPr>
                <a:lnSpc>
                  <a:spcPts val="1928"/>
                </a:lnSpc>
              </a:pPr>
              <a:r>
                <a:rPr lang="en-US" sz="1205">
                  <a:solidFill>
                    <a:srgbClr val="000000"/>
                  </a:solidFill>
                  <a:latin typeface="Inter"/>
                </a:rPr>
                <a:t>Tambah pemasukan</a:t>
              </a:r>
            </a:p>
          </p:txBody>
        </p:sp>
      </p:grpSp>
      <p:grpSp>
        <p:nvGrpSpPr>
          <p:cNvPr name="Group 10" id="10"/>
          <p:cNvGrpSpPr/>
          <p:nvPr/>
        </p:nvGrpSpPr>
        <p:grpSpPr>
          <a:xfrm rot="0">
            <a:off x="14007056" y="4339799"/>
            <a:ext cx="2398506" cy="430407"/>
            <a:chOff x="0" y="0"/>
            <a:chExt cx="3198008" cy="573876"/>
          </a:xfrm>
        </p:grpSpPr>
        <p:sp>
          <p:nvSpPr>
            <p:cNvPr name="Freeform 11" id="11"/>
            <p:cNvSpPr/>
            <p:nvPr/>
          </p:nvSpPr>
          <p:spPr>
            <a:xfrm flipH="false" flipV="false" rot="0">
              <a:off x="0" y="0"/>
              <a:ext cx="3198008" cy="573876"/>
            </a:xfrm>
            <a:custGeom>
              <a:avLst/>
              <a:gdLst/>
              <a:ahLst/>
              <a:cxnLst/>
              <a:rect r="r" b="b" t="t" l="l"/>
              <a:pathLst>
                <a:path h="573876" w="3198008">
                  <a:moveTo>
                    <a:pt x="0" y="0"/>
                  </a:moveTo>
                  <a:lnTo>
                    <a:pt x="3198008" y="0"/>
                  </a:lnTo>
                  <a:lnTo>
                    <a:pt x="3198008" y="573876"/>
                  </a:lnTo>
                  <a:lnTo>
                    <a:pt x="0" y="5738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571677" y="108502"/>
              <a:ext cx="2054654" cy="299721"/>
            </a:xfrm>
            <a:prstGeom prst="rect">
              <a:avLst/>
            </a:prstGeom>
          </p:spPr>
          <p:txBody>
            <a:bodyPr anchor="t" rtlCol="false" tIns="0" lIns="0" bIns="0" rIns="0">
              <a:spAutoFit/>
            </a:bodyPr>
            <a:lstStyle/>
            <a:p>
              <a:pPr>
                <a:lnSpc>
                  <a:spcPts val="1928"/>
                </a:lnSpc>
              </a:pPr>
              <a:r>
                <a:rPr lang="en-US" sz="1205">
                  <a:solidFill>
                    <a:srgbClr val="000000"/>
                  </a:solidFill>
                  <a:latin typeface="Inter"/>
                </a:rPr>
                <a:t>Tambah pengeluaran</a:t>
              </a:r>
            </a:p>
          </p:txBody>
        </p:sp>
      </p:grpSp>
      <p:grpSp>
        <p:nvGrpSpPr>
          <p:cNvPr name="Group 13" id="13"/>
          <p:cNvGrpSpPr/>
          <p:nvPr/>
        </p:nvGrpSpPr>
        <p:grpSpPr>
          <a:xfrm rot="0">
            <a:off x="12513543" y="3145598"/>
            <a:ext cx="2040679" cy="366195"/>
            <a:chOff x="0" y="0"/>
            <a:chExt cx="2720905" cy="488261"/>
          </a:xfrm>
        </p:grpSpPr>
        <p:sp>
          <p:nvSpPr>
            <p:cNvPr name="Freeform 14" id="14"/>
            <p:cNvSpPr/>
            <p:nvPr/>
          </p:nvSpPr>
          <p:spPr>
            <a:xfrm flipH="false" flipV="false" rot="0">
              <a:off x="0" y="0"/>
              <a:ext cx="2720905" cy="488261"/>
            </a:xfrm>
            <a:custGeom>
              <a:avLst/>
              <a:gdLst/>
              <a:ahLst/>
              <a:cxnLst/>
              <a:rect r="r" b="b" t="t" l="l"/>
              <a:pathLst>
                <a:path h="488261" w="2720905">
                  <a:moveTo>
                    <a:pt x="0" y="0"/>
                  </a:moveTo>
                  <a:lnTo>
                    <a:pt x="2720905" y="0"/>
                  </a:lnTo>
                  <a:lnTo>
                    <a:pt x="2720905" y="488261"/>
                  </a:lnTo>
                  <a:lnTo>
                    <a:pt x="0" y="4882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994326" y="32671"/>
              <a:ext cx="732254" cy="365768"/>
            </a:xfrm>
            <a:prstGeom prst="rect">
              <a:avLst/>
            </a:prstGeom>
          </p:spPr>
          <p:txBody>
            <a:bodyPr anchor="t" rtlCol="false" tIns="0" lIns="0" bIns="0" rIns="0">
              <a:spAutoFit/>
            </a:bodyPr>
            <a:lstStyle/>
            <a:p>
              <a:pPr>
                <a:lnSpc>
                  <a:spcPts val="2496"/>
                </a:lnSpc>
              </a:pPr>
              <a:r>
                <a:rPr lang="en-US" sz="1560">
                  <a:solidFill>
                    <a:srgbClr val="000000"/>
                  </a:solidFill>
                  <a:latin typeface="Inter"/>
                </a:rPr>
                <a:t>Menu</a:t>
              </a:r>
            </a:p>
          </p:txBody>
        </p:sp>
      </p:grpSp>
      <p:sp>
        <p:nvSpPr>
          <p:cNvPr name="Freeform 16" id="16"/>
          <p:cNvSpPr/>
          <p:nvPr/>
        </p:nvSpPr>
        <p:spPr>
          <a:xfrm flipH="false" flipV="false" rot="0">
            <a:off x="13440213" y="2498910"/>
            <a:ext cx="207379" cy="535486"/>
          </a:xfrm>
          <a:custGeom>
            <a:avLst/>
            <a:gdLst/>
            <a:ahLst/>
            <a:cxnLst/>
            <a:rect r="r" b="b" t="t" l="l"/>
            <a:pathLst>
              <a:path h="535486" w="207379">
                <a:moveTo>
                  <a:pt x="0" y="0"/>
                </a:moveTo>
                <a:lnTo>
                  <a:pt x="207379" y="0"/>
                </a:lnTo>
                <a:lnTo>
                  <a:pt x="207379" y="535485"/>
                </a:lnTo>
                <a:lnTo>
                  <a:pt x="0" y="5354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7" id="17"/>
          <p:cNvGrpSpPr/>
          <p:nvPr/>
        </p:nvGrpSpPr>
        <p:grpSpPr>
          <a:xfrm rot="0">
            <a:off x="14110746" y="5505371"/>
            <a:ext cx="2398506" cy="430407"/>
            <a:chOff x="0" y="0"/>
            <a:chExt cx="3198008" cy="573876"/>
          </a:xfrm>
        </p:grpSpPr>
        <p:sp>
          <p:nvSpPr>
            <p:cNvPr name="Freeform 18" id="18"/>
            <p:cNvSpPr/>
            <p:nvPr/>
          </p:nvSpPr>
          <p:spPr>
            <a:xfrm flipH="false" flipV="false" rot="0">
              <a:off x="0" y="0"/>
              <a:ext cx="3198008" cy="573876"/>
            </a:xfrm>
            <a:custGeom>
              <a:avLst/>
              <a:gdLst/>
              <a:ahLst/>
              <a:cxnLst/>
              <a:rect r="r" b="b" t="t" l="l"/>
              <a:pathLst>
                <a:path h="573876" w="3198008">
                  <a:moveTo>
                    <a:pt x="0" y="0"/>
                  </a:moveTo>
                  <a:lnTo>
                    <a:pt x="3198008" y="0"/>
                  </a:lnTo>
                  <a:lnTo>
                    <a:pt x="3198008" y="573876"/>
                  </a:lnTo>
                  <a:lnTo>
                    <a:pt x="0" y="5738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936042" y="108502"/>
              <a:ext cx="1325924" cy="299721"/>
            </a:xfrm>
            <a:prstGeom prst="rect">
              <a:avLst/>
            </a:prstGeom>
          </p:spPr>
          <p:txBody>
            <a:bodyPr anchor="t" rtlCol="false" tIns="0" lIns="0" bIns="0" rIns="0">
              <a:spAutoFit/>
            </a:bodyPr>
            <a:lstStyle/>
            <a:p>
              <a:pPr>
                <a:lnSpc>
                  <a:spcPts val="1928"/>
                </a:lnSpc>
              </a:pPr>
              <a:r>
                <a:rPr lang="en-US" sz="1205">
                  <a:solidFill>
                    <a:srgbClr val="000000"/>
                  </a:solidFill>
                  <a:latin typeface="Inter"/>
                </a:rPr>
                <a:t>Tambah data</a:t>
              </a:r>
            </a:p>
          </p:txBody>
        </p:sp>
      </p:grpSp>
      <p:sp>
        <p:nvSpPr>
          <p:cNvPr name="Freeform 20" id="20"/>
          <p:cNvSpPr/>
          <p:nvPr/>
        </p:nvSpPr>
        <p:spPr>
          <a:xfrm flipH="false" flipV="false" rot="0">
            <a:off x="15102619" y="4868564"/>
            <a:ext cx="207379" cy="535486"/>
          </a:xfrm>
          <a:custGeom>
            <a:avLst/>
            <a:gdLst/>
            <a:ahLst/>
            <a:cxnLst/>
            <a:rect r="r" b="b" t="t" l="l"/>
            <a:pathLst>
              <a:path h="535486" w="207379">
                <a:moveTo>
                  <a:pt x="0" y="0"/>
                </a:moveTo>
                <a:lnTo>
                  <a:pt x="207379" y="0"/>
                </a:lnTo>
                <a:lnTo>
                  <a:pt x="207379" y="535486"/>
                </a:lnTo>
                <a:lnTo>
                  <a:pt x="0" y="5354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11795459" y="4868564"/>
            <a:ext cx="207379" cy="535486"/>
          </a:xfrm>
          <a:custGeom>
            <a:avLst/>
            <a:gdLst/>
            <a:ahLst/>
            <a:cxnLst/>
            <a:rect r="r" b="b" t="t" l="l"/>
            <a:pathLst>
              <a:path h="535486" w="207379">
                <a:moveTo>
                  <a:pt x="0" y="0"/>
                </a:moveTo>
                <a:lnTo>
                  <a:pt x="207379" y="0"/>
                </a:lnTo>
                <a:lnTo>
                  <a:pt x="207379" y="535486"/>
                </a:lnTo>
                <a:lnTo>
                  <a:pt x="0" y="5354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2" id="22"/>
          <p:cNvGrpSpPr/>
          <p:nvPr/>
        </p:nvGrpSpPr>
        <p:grpSpPr>
          <a:xfrm rot="0">
            <a:off x="10699896" y="5505371"/>
            <a:ext cx="2398506" cy="430407"/>
            <a:chOff x="0" y="0"/>
            <a:chExt cx="3198008" cy="573876"/>
          </a:xfrm>
        </p:grpSpPr>
        <p:sp>
          <p:nvSpPr>
            <p:cNvPr name="Freeform 23" id="23"/>
            <p:cNvSpPr/>
            <p:nvPr/>
          </p:nvSpPr>
          <p:spPr>
            <a:xfrm flipH="false" flipV="false" rot="0">
              <a:off x="0" y="0"/>
              <a:ext cx="3198008" cy="573876"/>
            </a:xfrm>
            <a:custGeom>
              <a:avLst/>
              <a:gdLst/>
              <a:ahLst/>
              <a:cxnLst/>
              <a:rect r="r" b="b" t="t" l="l"/>
              <a:pathLst>
                <a:path h="573876" w="3198008">
                  <a:moveTo>
                    <a:pt x="0" y="0"/>
                  </a:moveTo>
                  <a:lnTo>
                    <a:pt x="3198008" y="0"/>
                  </a:lnTo>
                  <a:lnTo>
                    <a:pt x="3198008" y="573876"/>
                  </a:lnTo>
                  <a:lnTo>
                    <a:pt x="0" y="5738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4" id="24"/>
            <p:cNvSpPr txBox="true"/>
            <p:nvPr/>
          </p:nvSpPr>
          <p:spPr>
            <a:xfrm rot="0">
              <a:off x="936042" y="108502"/>
              <a:ext cx="1325924" cy="299721"/>
            </a:xfrm>
            <a:prstGeom prst="rect">
              <a:avLst/>
            </a:prstGeom>
          </p:spPr>
          <p:txBody>
            <a:bodyPr anchor="t" rtlCol="false" tIns="0" lIns="0" bIns="0" rIns="0">
              <a:spAutoFit/>
            </a:bodyPr>
            <a:lstStyle/>
            <a:p>
              <a:pPr>
                <a:lnSpc>
                  <a:spcPts val="1928"/>
                </a:lnSpc>
              </a:pPr>
              <a:r>
                <a:rPr lang="en-US" sz="1205">
                  <a:solidFill>
                    <a:srgbClr val="000000"/>
                  </a:solidFill>
                  <a:latin typeface="Inter"/>
                </a:rPr>
                <a:t>Tambah data</a:t>
              </a:r>
            </a:p>
          </p:txBody>
        </p:sp>
      </p:grpSp>
      <p:sp>
        <p:nvSpPr>
          <p:cNvPr name="Freeform 25" id="25"/>
          <p:cNvSpPr/>
          <p:nvPr/>
        </p:nvSpPr>
        <p:spPr>
          <a:xfrm flipH="true" flipV="false" rot="-805488">
            <a:off x="12092151" y="5957633"/>
            <a:ext cx="434103" cy="820469"/>
          </a:xfrm>
          <a:custGeom>
            <a:avLst/>
            <a:gdLst/>
            <a:ahLst/>
            <a:cxnLst/>
            <a:rect r="r" b="b" t="t" l="l"/>
            <a:pathLst>
              <a:path h="820469" w="434103">
                <a:moveTo>
                  <a:pt x="434103" y="0"/>
                </a:moveTo>
                <a:lnTo>
                  <a:pt x="0" y="0"/>
                </a:lnTo>
                <a:lnTo>
                  <a:pt x="0" y="820469"/>
                </a:lnTo>
                <a:lnTo>
                  <a:pt x="434103" y="820469"/>
                </a:lnTo>
                <a:lnTo>
                  <a:pt x="434103"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6" id="26"/>
          <p:cNvGrpSpPr/>
          <p:nvPr/>
        </p:nvGrpSpPr>
        <p:grpSpPr>
          <a:xfrm rot="0">
            <a:off x="12627252" y="6766616"/>
            <a:ext cx="2040679" cy="366195"/>
            <a:chOff x="0" y="0"/>
            <a:chExt cx="2720905" cy="488261"/>
          </a:xfrm>
        </p:grpSpPr>
        <p:sp>
          <p:nvSpPr>
            <p:cNvPr name="Freeform 27" id="27"/>
            <p:cNvSpPr/>
            <p:nvPr/>
          </p:nvSpPr>
          <p:spPr>
            <a:xfrm flipH="false" flipV="false" rot="0">
              <a:off x="0" y="0"/>
              <a:ext cx="2720905" cy="488261"/>
            </a:xfrm>
            <a:custGeom>
              <a:avLst/>
              <a:gdLst/>
              <a:ahLst/>
              <a:cxnLst/>
              <a:rect r="r" b="b" t="t" l="l"/>
              <a:pathLst>
                <a:path h="488261" w="2720905">
                  <a:moveTo>
                    <a:pt x="0" y="0"/>
                  </a:moveTo>
                  <a:lnTo>
                    <a:pt x="2720905" y="0"/>
                  </a:lnTo>
                  <a:lnTo>
                    <a:pt x="2720905" y="488261"/>
                  </a:lnTo>
                  <a:lnTo>
                    <a:pt x="0" y="4882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8" id="28"/>
            <p:cNvSpPr txBox="true"/>
            <p:nvPr/>
          </p:nvSpPr>
          <p:spPr>
            <a:xfrm rot="0">
              <a:off x="994326" y="32671"/>
              <a:ext cx="732254" cy="365768"/>
            </a:xfrm>
            <a:prstGeom prst="rect">
              <a:avLst/>
            </a:prstGeom>
          </p:spPr>
          <p:txBody>
            <a:bodyPr anchor="t" rtlCol="false" tIns="0" lIns="0" bIns="0" rIns="0">
              <a:spAutoFit/>
            </a:bodyPr>
            <a:lstStyle/>
            <a:p>
              <a:pPr>
                <a:lnSpc>
                  <a:spcPts val="2496"/>
                </a:lnSpc>
              </a:pPr>
              <a:r>
                <a:rPr lang="en-US" sz="1560">
                  <a:solidFill>
                    <a:srgbClr val="000000"/>
                  </a:solidFill>
                  <a:latin typeface="Inter"/>
                </a:rPr>
                <a:t>Menu</a:t>
              </a:r>
            </a:p>
          </p:txBody>
        </p:sp>
      </p:grpSp>
      <p:sp>
        <p:nvSpPr>
          <p:cNvPr name="Freeform 29" id="29"/>
          <p:cNvSpPr/>
          <p:nvPr/>
        </p:nvSpPr>
        <p:spPr>
          <a:xfrm flipH="false" flipV="false" rot="644289">
            <a:off x="14740566" y="5969036"/>
            <a:ext cx="434103" cy="820469"/>
          </a:xfrm>
          <a:custGeom>
            <a:avLst/>
            <a:gdLst/>
            <a:ahLst/>
            <a:cxnLst/>
            <a:rect r="r" b="b" t="t" l="l"/>
            <a:pathLst>
              <a:path h="820469" w="434103">
                <a:moveTo>
                  <a:pt x="0" y="0"/>
                </a:moveTo>
                <a:lnTo>
                  <a:pt x="434103" y="0"/>
                </a:lnTo>
                <a:lnTo>
                  <a:pt x="434103" y="820469"/>
                </a:lnTo>
                <a:lnTo>
                  <a:pt x="0" y="8204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0" id="30"/>
          <p:cNvGrpSpPr/>
          <p:nvPr/>
        </p:nvGrpSpPr>
        <p:grpSpPr>
          <a:xfrm rot="0">
            <a:off x="12627252" y="7864902"/>
            <a:ext cx="2040679" cy="366195"/>
            <a:chOff x="0" y="0"/>
            <a:chExt cx="2720905" cy="488261"/>
          </a:xfrm>
        </p:grpSpPr>
        <p:sp>
          <p:nvSpPr>
            <p:cNvPr name="Freeform 31" id="31"/>
            <p:cNvSpPr/>
            <p:nvPr/>
          </p:nvSpPr>
          <p:spPr>
            <a:xfrm flipH="false" flipV="false" rot="0">
              <a:off x="0" y="0"/>
              <a:ext cx="2720905" cy="488261"/>
            </a:xfrm>
            <a:custGeom>
              <a:avLst/>
              <a:gdLst/>
              <a:ahLst/>
              <a:cxnLst/>
              <a:rect r="r" b="b" t="t" l="l"/>
              <a:pathLst>
                <a:path h="488261" w="2720905">
                  <a:moveTo>
                    <a:pt x="0" y="0"/>
                  </a:moveTo>
                  <a:lnTo>
                    <a:pt x="2720905" y="0"/>
                  </a:lnTo>
                  <a:lnTo>
                    <a:pt x="2720905" y="488261"/>
                  </a:lnTo>
                  <a:lnTo>
                    <a:pt x="0" y="4882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2" id="32"/>
            <p:cNvSpPr txBox="true"/>
            <p:nvPr/>
          </p:nvSpPr>
          <p:spPr>
            <a:xfrm rot="0">
              <a:off x="875300" y="32671"/>
              <a:ext cx="997025" cy="365768"/>
            </a:xfrm>
            <a:prstGeom prst="rect">
              <a:avLst/>
            </a:prstGeom>
          </p:spPr>
          <p:txBody>
            <a:bodyPr anchor="t" rtlCol="false" tIns="0" lIns="0" bIns="0" rIns="0">
              <a:spAutoFit/>
            </a:bodyPr>
            <a:lstStyle/>
            <a:p>
              <a:pPr>
                <a:lnSpc>
                  <a:spcPts val="2496"/>
                </a:lnSpc>
              </a:pPr>
              <a:r>
                <a:rPr lang="en-US" sz="1560">
                  <a:solidFill>
                    <a:srgbClr val="000000"/>
                  </a:solidFill>
                  <a:latin typeface="Inter"/>
                </a:rPr>
                <a:t>Selesai</a:t>
              </a:r>
            </a:p>
          </p:txBody>
        </p:sp>
      </p:grpSp>
      <p:sp>
        <p:nvSpPr>
          <p:cNvPr name="Freeform 33" id="33"/>
          <p:cNvSpPr/>
          <p:nvPr/>
        </p:nvSpPr>
        <p:spPr>
          <a:xfrm flipH="false" flipV="false" rot="0">
            <a:off x="13543902" y="7231114"/>
            <a:ext cx="207379" cy="535486"/>
          </a:xfrm>
          <a:custGeom>
            <a:avLst/>
            <a:gdLst/>
            <a:ahLst/>
            <a:cxnLst/>
            <a:rect r="r" b="b" t="t" l="l"/>
            <a:pathLst>
              <a:path h="535486" w="207379">
                <a:moveTo>
                  <a:pt x="0" y="0"/>
                </a:moveTo>
                <a:lnTo>
                  <a:pt x="207379" y="0"/>
                </a:lnTo>
                <a:lnTo>
                  <a:pt x="207379" y="535486"/>
                </a:lnTo>
                <a:lnTo>
                  <a:pt x="0" y="5354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4" id="34"/>
          <p:cNvSpPr txBox="true"/>
          <p:nvPr/>
        </p:nvSpPr>
        <p:spPr>
          <a:xfrm rot="0">
            <a:off x="1028700" y="2031036"/>
            <a:ext cx="8468561" cy="1123950"/>
          </a:xfrm>
          <a:prstGeom prst="rect">
            <a:avLst/>
          </a:prstGeom>
        </p:spPr>
        <p:txBody>
          <a:bodyPr anchor="t" rtlCol="false" tIns="0" lIns="0" bIns="0" rIns="0">
            <a:spAutoFit/>
          </a:bodyPr>
          <a:lstStyle/>
          <a:p>
            <a:pPr>
              <a:lnSpc>
                <a:spcPts val="8999"/>
              </a:lnSpc>
            </a:pPr>
            <a:r>
              <a:rPr lang="en-US" sz="7499">
                <a:solidFill>
                  <a:srgbClr val="9976FF"/>
                </a:solidFill>
                <a:latin typeface="Inter Bold"/>
              </a:rPr>
              <a:t>FlowChart</a:t>
            </a:r>
          </a:p>
        </p:txBody>
      </p:sp>
      <p:sp>
        <p:nvSpPr>
          <p:cNvPr name="TextBox 35" id="35"/>
          <p:cNvSpPr txBox="true"/>
          <p:nvPr/>
        </p:nvSpPr>
        <p:spPr>
          <a:xfrm rot="0">
            <a:off x="1117892" y="3420089"/>
            <a:ext cx="8677129" cy="3714750"/>
          </a:xfrm>
          <a:prstGeom prst="rect">
            <a:avLst/>
          </a:prstGeom>
        </p:spPr>
        <p:txBody>
          <a:bodyPr anchor="t" rtlCol="false" tIns="0" lIns="0" bIns="0" rIns="0">
            <a:spAutoFit/>
          </a:bodyPr>
          <a:lstStyle/>
          <a:p>
            <a:pPr>
              <a:lnSpc>
                <a:spcPts val="4200"/>
              </a:lnSpc>
            </a:pPr>
            <a:r>
              <a:rPr lang="en-US" sz="3000">
                <a:solidFill>
                  <a:srgbClr val="000000"/>
                </a:solidFill>
                <a:latin typeface="Inter"/>
              </a:rPr>
              <a:t>Flowchart ini mencakup langkah-langkah utama dalam proses pembelian barang secara online, dari memilih barang hingga menyelesaikan pembayaran. Setiap kotak mewakili suatu langkah atau keputusan dalam proses, dengan panah menghubungkan satu langkah ke langkah berikutnya.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244827" y="4302810"/>
            <a:ext cx="13798347" cy="4114800"/>
          </a:xfrm>
          <a:prstGeom prst="rect">
            <a:avLst/>
          </a:prstGeom>
        </p:spPr>
        <p:txBody>
          <a:bodyPr anchor="t" rtlCol="false" tIns="0" lIns="0" bIns="0" rIns="0">
            <a:spAutoFit/>
          </a:bodyPr>
          <a:lstStyle/>
          <a:p>
            <a:pPr algn="ctr">
              <a:lnSpc>
                <a:spcPts val="3600"/>
              </a:lnSpc>
            </a:pPr>
            <a:r>
              <a:rPr lang="en-US" sz="3000">
                <a:solidFill>
                  <a:srgbClr val="000000"/>
                </a:solidFill>
                <a:latin typeface="Inter Bold"/>
              </a:rPr>
              <a:t>Proses perancangan aplikasi "MoneyTracker" melibatkan kerja sama tim multidisiplin untuk menghasilkan solusi yang memenuhi kebutuhan pengguna dengan desain yang menarik dan arsitektur teknis yang kokoh. Dengan perancangan yang matang ini, kami yakin aplikasi kami akan memberikan pengalaman yang memuaskan bagi pengguna.</a:t>
            </a:r>
          </a:p>
          <a:p>
            <a:pPr algn="ctr">
              <a:lnSpc>
                <a:spcPts val="3600"/>
              </a:lnSpc>
            </a:pPr>
          </a:p>
          <a:p>
            <a:pPr algn="ctr">
              <a:lnSpc>
                <a:spcPts val="3600"/>
              </a:lnSpc>
            </a:pPr>
          </a:p>
          <a:p>
            <a:pPr algn="ctr">
              <a:lnSpc>
                <a:spcPts val="3600"/>
              </a:lnSpc>
            </a:pPr>
          </a:p>
          <a:p>
            <a:pPr algn="ctr">
              <a:lnSpc>
                <a:spcPts val="3600"/>
              </a:lnSpc>
            </a:pPr>
          </a:p>
        </p:txBody>
      </p:sp>
      <p:sp>
        <p:nvSpPr>
          <p:cNvPr name="Freeform 3" id="3"/>
          <p:cNvSpPr/>
          <p:nvPr/>
        </p:nvSpPr>
        <p:spPr>
          <a:xfrm flipH="false" flipV="false" rot="0">
            <a:off x="8031283" y="1574115"/>
            <a:ext cx="2225434" cy="1824856"/>
          </a:xfrm>
          <a:custGeom>
            <a:avLst/>
            <a:gdLst/>
            <a:ahLst/>
            <a:cxnLst/>
            <a:rect r="r" b="b" t="t" l="l"/>
            <a:pathLst>
              <a:path h="1824856" w="2225434">
                <a:moveTo>
                  <a:pt x="0" y="0"/>
                </a:moveTo>
                <a:lnTo>
                  <a:pt x="2225434" y="0"/>
                </a:lnTo>
                <a:lnTo>
                  <a:pt x="2225434" y="1824856"/>
                </a:lnTo>
                <a:lnTo>
                  <a:pt x="0" y="18248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150015" y="7463735"/>
            <a:ext cx="13798347" cy="457200"/>
          </a:xfrm>
          <a:prstGeom prst="rect">
            <a:avLst/>
          </a:prstGeom>
        </p:spPr>
        <p:txBody>
          <a:bodyPr anchor="t" rtlCol="false" tIns="0" lIns="0" bIns="0" rIns="0">
            <a:spAutoFit/>
          </a:bodyPr>
          <a:lstStyle/>
          <a:p>
            <a:pPr algn="ctr">
              <a:lnSpc>
                <a:spcPts val="3600"/>
              </a:lnSpc>
            </a:pPr>
            <a:r>
              <a:rPr lang="en-US" sz="3000">
                <a:solidFill>
                  <a:srgbClr val="000000"/>
                </a:solidFill>
                <a:latin typeface="Inter Bold"/>
              </a:rPr>
              <a:t>Terima kasih.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DAF7dNBpP8g</dc:identifier>
  <dcterms:modified xsi:type="dcterms:W3CDTF">2011-08-01T06:04:30Z</dcterms:modified>
  <cp:revision>1</cp:revision>
  <dc:title>Laporan Perancangan Aplikasi "KesehatanPlus"</dc:title>
</cp:coreProperties>
</file>