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60" r:id="rId5"/>
    <p:sldId id="259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F2BC65-6E7D-4E62-9B21-0A6DA3E35705}" type="datetimeFigureOut">
              <a:rPr lang="zh-CN" altLang="en-US" smtClean="0"/>
              <a:t>2014/8/5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284E8E-9C77-43EB-862F-DDF99EBA75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37340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B5638-E0E3-4C93-8CDE-8698FA1747E0}" type="datetime1">
              <a:rPr lang="zh-CN" altLang="en-US" smtClean="0"/>
              <a:t>2014/8/5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733816" cy="365125"/>
          </a:xfrm>
        </p:spPr>
        <p:txBody>
          <a:bodyPr/>
          <a:lstStyle/>
          <a:p>
            <a:r>
              <a:rPr lang="en-US" altLang="zh-CN" dirty="0" smtClean="0"/>
              <a:t>《</a:t>
            </a:r>
            <a:r>
              <a:rPr lang="zh-CN" altLang="en-US" dirty="0" smtClean="0"/>
              <a:t>人人都是产品经理</a:t>
            </a:r>
            <a:r>
              <a:rPr lang="en-US" altLang="zh-CN" dirty="0" smtClean="0"/>
              <a:t>》</a:t>
            </a:r>
            <a:r>
              <a:rPr lang="zh-CN" altLang="en-US" dirty="0" smtClean="0"/>
              <a:t>同名博客：</a:t>
            </a:r>
            <a:r>
              <a:rPr lang="en-US" altLang="zh-CN" dirty="0" smtClean="0"/>
              <a:t>iamsujie.com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429520" y="6356350"/>
            <a:ext cx="1257280" cy="365125"/>
          </a:xfrm>
        </p:spPr>
        <p:txBody>
          <a:bodyPr/>
          <a:lstStyle/>
          <a:p>
            <a:fld id="{8EF7837F-5DBA-4C2A-9CD8-CEE166B9AEBD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F41C0-1E69-45AC-A575-29FF3346AC1B}" type="datetime1">
              <a:rPr lang="zh-CN" altLang="en-US" smtClean="0"/>
              <a:t>2014/8/5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人人都是产品经理</a:t>
            </a:r>
            <a:r>
              <a:rPr lang="en-US" altLang="zh-CN" smtClean="0"/>
              <a:t>》</a:t>
            </a:r>
            <a:r>
              <a:rPr lang="zh-CN" altLang="en-US" smtClean="0"/>
              <a:t>同名博客：</a:t>
            </a:r>
            <a:r>
              <a:rPr lang="en-US" altLang="zh-CN" smtClean="0"/>
              <a:t>iamsujie.com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7837F-5DBA-4C2A-9CD8-CEE166B9AEB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FD48B-F86B-4584-BD5E-60FBF4F787B8}" type="datetime1">
              <a:rPr lang="zh-CN" altLang="en-US" smtClean="0"/>
              <a:t>2014/8/5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人人都是产品经理</a:t>
            </a:r>
            <a:r>
              <a:rPr lang="en-US" altLang="zh-CN" smtClean="0"/>
              <a:t>》</a:t>
            </a:r>
            <a:r>
              <a:rPr lang="zh-CN" altLang="en-US" smtClean="0"/>
              <a:t>同名博客：</a:t>
            </a:r>
            <a:r>
              <a:rPr lang="en-US" altLang="zh-CN" smtClean="0"/>
              <a:t>iamsujie.com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7837F-5DBA-4C2A-9CD8-CEE166B9AEB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067F5-D8EF-44B4-9A44-94D311D9B69B}" type="datetime1">
              <a:rPr lang="zh-CN" altLang="en-US" smtClean="0"/>
              <a:t>2014/8/5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人人都是产品经理</a:t>
            </a:r>
            <a:r>
              <a:rPr lang="en-US" altLang="zh-CN" smtClean="0"/>
              <a:t>》</a:t>
            </a:r>
            <a:r>
              <a:rPr lang="zh-CN" altLang="en-US" smtClean="0"/>
              <a:t>同名博客：</a:t>
            </a:r>
            <a:r>
              <a:rPr lang="en-US" altLang="zh-CN" smtClean="0"/>
              <a:t>iamsujie.com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7837F-5DBA-4C2A-9CD8-CEE166B9AEB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DEAA6-7EBC-419A-84D1-E6CCB943D55C}" type="datetime1">
              <a:rPr lang="zh-CN" altLang="en-US" smtClean="0"/>
              <a:t>2014/8/5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人人都是产品经理</a:t>
            </a:r>
            <a:r>
              <a:rPr lang="en-US" altLang="zh-CN" smtClean="0"/>
              <a:t>》</a:t>
            </a:r>
            <a:r>
              <a:rPr lang="zh-CN" altLang="en-US" smtClean="0"/>
              <a:t>同名博客：</a:t>
            </a:r>
            <a:r>
              <a:rPr lang="en-US" altLang="zh-CN" smtClean="0"/>
              <a:t>iamsujie.com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7837F-5DBA-4C2A-9CD8-CEE166B9AEB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E4DFC-5EB4-42D1-B274-F6B31DEE059C}" type="datetime1">
              <a:rPr lang="zh-CN" altLang="en-US" smtClean="0"/>
              <a:t>2014/8/5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人人都是产品经理</a:t>
            </a:r>
            <a:r>
              <a:rPr lang="en-US" altLang="zh-CN" smtClean="0"/>
              <a:t>》</a:t>
            </a:r>
            <a:r>
              <a:rPr lang="zh-CN" altLang="en-US" smtClean="0"/>
              <a:t>同名博客：</a:t>
            </a:r>
            <a:r>
              <a:rPr lang="en-US" altLang="zh-CN" smtClean="0"/>
              <a:t>iamsujie.com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7837F-5DBA-4C2A-9CD8-CEE166B9AEB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6A0E8-DBAB-4B15-817D-CD54680DD590}" type="datetime1">
              <a:rPr lang="zh-CN" altLang="en-US" smtClean="0"/>
              <a:t>2014/8/5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人人都是产品经理</a:t>
            </a:r>
            <a:r>
              <a:rPr lang="en-US" altLang="zh-CN" smtClean="0"/>
              <a:t>》</a:t>
            </a:r>
            <a:r>
              <a:rPr lang="zh-CN" altLang="en-US" smtClean="0"/>
              <a:t>同名博客：</a:t>
            </a:r>
            <a:r>
              <a:rPr lang="en-US" altLang="zh-CN" smtClean="0"/>
              <a:t>iamsujie.com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7837F-5DBA-4C2A-9CD8-CEE166B9AEB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56721-4B99-4EB6-ACB0-DB742CBCE314}" type="datetime1">
              <a:rPr lang="zh-CN" altLang="en-US" smtClean="0"/>
              <a:t>2014/8/5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人人都是产品经理</a:t>
            </a:r>
            <a:r>
              <a:rPr lang="en-US" altLang="zh-CN" smtClean="0"/>
              <a:t>》</a:t>
            </a:r>
            <a:r>
              <a:rPr lang="zh-CN" altLang="en-US" smtClean="0"/>
              <a:t>同名博客：</a:t>
            </a:r>
            <a:r>
              <a:rPr lang="en-US" altLang="zh-CN" smtClean="0"/>
              <a:t>iamsujie.com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7837F-5DBA-4C2A-9CD8-CEE166B9AEB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A24BF-C803-4C7A-9180-F619AE8CDBCF}" type="datetime1">
              <a:rPr lang="zh-CN" altLang="en-US" smtClean="0"/>
              <a:t>2014/8/5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人人都是产品经理</a:t>
            </a:r>
            <a:r>
              <a:rPr lang="en-US" altLang="zh-CN" smtClean="0"/>
              <a:t>》</a:t>
            </a:r>
            <a:r>
              <a:rPr lang="zh-CN" altLang="en-US" smtClean="0"/>
              <a:t>同名博客：</a:t>
            </a:r>
            <a:r>
              <a:rPr lang="en-US" altLang="zh-CN" smtClean="0"/>
              <a:t>iamsujie.com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7837F-5DBA-4C2A-9CD8-CEE166B9AEB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11BD7-53B2-4835-83F4-65C472F5933B}" type="datetime1">
              <a:rPr lang="zh-CN" altLang="en-US" smtClean="0"/>
              <a:t>2014/8/5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人人都是产品经理</a:t>
            </a:r>
            <a:r>
              <a:rPr lang="en-US" altLang="zh-CN" smtClean="0"/>
              <a:t>》</a:t>
            </a:r>
            <a:r>
              <a:rPr lang="zh-CN" altLang="en-US" smtClean="0"/>
              <a:t>同名博客：</a:t>
            </a:r>
            <a:r>
              <a:rPr lang="en-US" altLang="zh-CN" smtClean="0"/>
              <a:t>iamsujie.com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7837F-5DBA-4C2A-9CD8-CEE166B9AEB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CB94E-D383-41F1-A3DF-4BD42D8A7CA6}" type="datetime1">
              <a:rPr lang="zh-CN" altLang="en-US" smtClean="0"/>
              <a:t>2014/8/5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人人都是产品经理</a:t>
            </a:r>
            <a:r>
              <a:rPr lang="en-US" altLang="zh-CN" smtClean="0"/>
              <a:t>》</a:t>
            </a:r>
            <a:r>
              <a:rPr lang="zh-CN" altLang="en-US" smtClean="0"/>
              <a:t>同名博客：</a:t>
            </a:r>
            <a:r>
              <a:rPr lang="en-US" altLang="zh-CN" smtClean="0"/>
              <a:t>iamsujie.com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7837F-5DBA-4C2A-9CD8-CEE166B9AEB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FEEC9E-6FDD-419F-8000-7123E13D2002}" type="datetime1">
              <a:rPr lang="zh-CN" altLang="en-US" smtClean="0"/>
              <a:t>2014/8/5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547664" y="6356350"/>
            <a:ext cx="61206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 smtClean="0"/>
              <a:t>《</a:t>
            </a:r>
            <a:r>
              <a:rPr lang="zh-CN" altLang="en-US" dirty="0" smtClean="0"/>
              <a:t>人人都是产品经理</a:t>
            </a:r>
            <a:r>
              <a:rPr lang="en-US" altLang="zh-CN" dirty="0" smtClean="0"/>
              <a:t>》</a:t>
            </a:r>
            <a:r>
              <a:rPr lang="zh-CN" altLang="en-US" dirty="0" smtClean="0"/>
              <a:t>同名博客：</a:t>
            </a:r>
            <a:r>
              <a:rPr lang="en-US" altLang="zh-CN" dirty="0" smtClean="0"/>
              <a:t>iamsujie.com 	</a:t>
            </a:r>
            <a:r>
              <a:rPr lang="zh-CN" altLang="zh-CN" dirty="0" smtClean="0"/>
              <a:t>微信公众号</a:t>
            </a:r>
            <a:r>
              <a:rPr lang="en-US" altLang="zh-CN" dirty="0" smtClean="0"/>
              <a:t>@iamsujie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500958" y="6356350"/>
            <a:ext cx="11858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F7837F-5DBA-4C2A-9CD8-CEE166B9AEB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85814" y="642918"/>
            <a:ext cx="7772400" cy="2786063"/>
          </a:xfrm>
        </p:spPr>
        <p:txBody>
          <a:bodyPr/>
          <a:lstStyle/>
          <a:p>
            <a:pPr eaLnBrk="1" hangingPunct="1"/>
            <a:r>
              <a:rPr lang="zh-CN" altLang="en-US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魔方计划 </a:t>
            </a:r>
            <a:r>
              <a:rPr lang="en-US" altLang="zh-CN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BRD</a:t>
            </a:r>
            <a:br>
              <a:rPr lang="en-US" altLang="zh-CN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32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32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老产品</a:t>
            </a:r>
            <a:r>
              <a:rPr lang="en-US" altLang="zh-CN" sz="32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32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2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+ </a:t>
            </a:r>
            <a:r>
              <a:rPr lang="zh-CN" altLang="en-US" sz="32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老产品</a:t>
            </a:r>
            <a:r>
              <a:rPr lang="en-US" altLang="zh-CN" sz="32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en-US" altLang="zh-CN" b="1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00563" y="4000504"/>
            <a:ext cx="3914775" cy="633413"/>
          </a:xfrm>
        </p:spPr>
        <p:txBody>
          <a:bodyPr/>
          <a:lstStyle/>
          <a:p>
            <a:pPr eaLnBrk="1" hangingPunct="1"/>
            <a:r>
              <a:rPr lang="en-US" altLang="zh-CN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****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事业部</a:t>
            </a:r>
            <a:r>
              <a:rPr lang="en-US" altLang="zh-CN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苏杰</a:t>
            </a:r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28814" y="2857481"/>
            <a:ext cx="2657475" cy="2343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1E8A8-5B40-4AFD-BB95-2EDE1B287479}" type="datetime1">
              <a:rPr lang="zh-CN" altLang="en-US" smtClean="0"/>
              <a:t>2014/8/5</a:t>
            </a:fld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7837F-5DBA-4C2A-9CD8-CEE166B9AEBD}" type="slidenum">
              <a:rPr lang="zh-CN" altLang="en-US" smtClean="0"/>
              <a:pPr/>
              <a:t>1</a:t>
            </a:fld>
            <a:endParaRPr lang="zh-CN" altLang="en-US" dirty="0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>
          <a:xfrm>
            <a:off x="1728814" y="6356350"/>
            <a:ext cx="5700706" cy="365125"/>
          </a:xfrm>
        </p:spPr>
        <p:txBody>
          <a:bodyPr/>
          <a:lstStyle/>
          <a:p>
            <a:r>
              <a:rPr lang="en-US" altLang="zh-CN" dirty="0"/>
              <a:t>《</a:t>
            </a:r>
            <a:r>
              <a:rPr lang="zh-CN" altLang="en-US" dirty="0"/>
              <a:t>人人都是产品经理</a:t>
            </a:r>
            <a:r>
              <a:rPr lang="en-US" altLang="zh-CN" dirty="0"/>
              <a:t>》</a:t>
            </a:r>
            <a:r>
              <a:rPr lang="zh-CN" altLang="en-US" dirty="0"/>
              <a:t>同名博客：</a:t>
            </a:r>
            <a:r>
              <a:rPr lang="en-US" altLang="zh-CN" dirty="0"/>
              <a:t>iamsujie.com 	</a:t>
            </a:r>
            <a:r>
              <a:rPr lang="zh-CN" altLang="zh-CN" dirty="0"/>
              <a:t>微信公众号</a:t>
            </a:r>
            <a:r>
              <a:rPr lang="en-US" altLang="zh-CN" dirty="0"/>
              <a:t>@iamsujie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商业价值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714375" y="1500188"/>
            <a:ext cx="7929563" cy="4483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“产品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1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”不差人，坐拥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100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万用户，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10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万活跃用户，外加高速自然增长。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“产品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2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”不差钱，是公司今年的重头戏，投入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XX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亿。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产品级的强强整合，利用“老产品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1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”的庞大用户基数给“老产品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2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”快速带来更多的活跃用户</a:t>
            </a: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截至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2009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年底活跃用户数</a:t>
            </a: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铜牌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10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万、银牌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15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万、金牌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20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万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0756-EA3B-4E2B-911A-62166542E00F}" type="datetime1">
              <a:rPr lang="zh-CN" altLang="en-US" smtClean="0"/>
              <a:t>2014/8/5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7837F-5DBA-4C2A-9CD8-CEE166B9AEBD}" type="slidenum">
              <a:rPr lang="zh-CN" altLang="en-US" smtClean="0"/>
              <a:pPr/>
              <a:t>2</a:t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>
          <a:xfrm>
            <a:off x="1728814" y="6356350"/>
            <a:ext cx="5700706" cy="365125"/>
          </a:xfrm>
        </p:spPr>
        <p:txBody>
          <a:bodyPr/>
          <a:lstStyle/>
          <a:p>
            <a:r>
              <a:rPr lang="en-US" altLang="zh-CN" dirty="0"/>
              <a:t>《</a:t>
            </a:r>
            <a:r>
              <a:rPr lang="zh-CN" altLang="en-US" dirty="0"/>
              <a:t>人人都是产品经理</a:t>
            </a:r>
            <a:r>
              <a:rPr lang="en-US" altLang="zh-CN" dirty="0"/>
              <a:t>》</a:t>
            </a:r>
            <a:r>
              <a:rPr lang="zh-CN" altLang="en-US" dirty="0"/>
              <a:t>同名博客：</a:t>
            </a:r>
            <a:r>
              <a:rPr lang="en-US" altLang="zh-CN" dirty="0"/>
              <a:t>iamsujie.com 	</a:t>
            </a:r>
            <a:r>
              <a:rPr lang="zh-CN" altLang="zh-CN" dirty="0"/>
              <a:t>微信公众号</a:t>
            </a:r>
            <a:r>
              <a:rPr lang="en-US" altLang="zh-CN" dirty="0"/>
              <a:t>@iamsujie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571500" y="989013"/>
            <a:ext cx="928688" cy="4511675"/>
          </a:xfrm>
        </p:spPr>
        <p:txBody>
          <a:bodyPr vert="eaVert"/>
          <a:lstStyle/>
          <a:p>
            <a:pPr algn="l"/>
            <a:r>
              <a:rPr lang="zh-CN" altLang="en-US" sz="3600" smtClean="0">
                <a:latin typeface="微软雅黑" pitchFamily="34" charset="-122"/>
                <a:ea typeface="微软雅黑" pitchFamily="34" charset="-122"/>
              </a:rPr>
              <a:t>需求描述</a:t>
            </a:r>
            <a:r>
              <a:rPr lang="en-US" altLang="zh-CN" sz="3600" smtClean="0">
                <a:latin typeface="微软雅黑" pitchFamily="34" charset="-122"/>
                <a:ea typeface="微软雅黑" pitchFamily="34" charset="-122"/>
              </a:rPr>
              <a:t> &amp; </a:t>
            </a:r>
            <a:r>
              <a:rPr lang="zh-CN" altLang="en-US" sz="3600" smtClean="0">
                <a:latin typeface="微软雅黑" pitchFamily="34" charset="-122"/>
                <a:ea typeface="微软雅黑" pitchFamily="34" charset="-122"/>
              </a:rPr>
              <a:t>业务架构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09777" y="504825"/>
            <a:ext cx="6619875" cy="584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1B9A8-4BC4-4998-B620-34D81FFC21B3}" type="datetime1">
              <a:rPr lang="zh-CN" altLang="en-US" smtClean="0"/>
              <a:t>2014/8/5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7837F-5DBA-4C2A-9CD8-CEE166B9AEBD}" type="slidenum">
              <a:rPr lang="zh-CN" altLang="en-US" smtClean="0"/>
              <a:pPr/>
              <a:t>3</a:t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>
          <a:xfrm>
            <a:off x="1728814" y="6356350"/>
            <a:ext cx="5700706" cy="365125"/>
          </a:xfrm>
        </p:spPr>
        <p:txBody>
          <a:bodyPr/>
          <a:lstStyle/>
          <a:p>
            <a:r>
              <a:rPr lang="en-US" altLang="zh-CN" dirty="0"/>
              <a:t>《</a:t>
            </a:r>
            <a:r>
              <a:rPr lang="zh-CN" altLang="en-US" dirty="0"/>
              <a:t>人人都是产品经理</a:t>
            </a:r>
            <a:r>
              <a:rPr lang="en-US" altLang="zh-CN" dirty="0"/>
              <a:t>》</a:t>
            </a:r>
            <a:r>
              <a:rPr lang="zh-CN" altLang="en-US" dirty="0"/>
              <a:t>同名博客：</a:t>
            </a:r>
            <a:r>
              <a:rPr lang="en-US" altLang="zh-CN" dirty="0"/>
              <a:t>iamsujie.com 	</a:t>
            </a:r>
            <a:r>
              <a:rPr lang="zh-CN" altLang="zh-CN" dirty="0"/>
              <a:t>微信公众号</a:t>
            </a:r>
            <a:r>
              <a:rPr lang="en-US" altLang="zh-CN" dirty="0"/>
              <a:t>@iamsujie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zh-CN" altLang="en-US" sz="3600" smtClean="0">
                <a:latin typeface="微软雅黑" pitchFamily="34" charset="-122"/>
                <a:ea typeface="微软雅黑" pitchFamily="34" charset="-122"/>
              </a:rPr>
              <a:t>资源评估</a:t>
            </a:r>
          </a:p>
        </p:txBody>
      </p:sp>
      <p:graphicFrame>
        <p:nvGraphicFramePr>
          <p:cNvPr id="5" name="Group 233"/>
          <p:cNvGraphicFramePr>
            <a:graphicFrameLocks noGrp="1"/>
          </p:cNvGraphicFramePr>
          <p:nvPr>
            <p:ph sz="half" idx="4294967295"/>
          </p:nvPr>
        </p:nvGraphicFramePr>
        <p:xfrm>
          <a:off x="1143000" y="1444625"/>
          <a:ext cx="7000924" cy="3108960"/>
        </p:xfrm>
        <a:graphic>
          <a:graphicData uri="http://schemas.openxmlformats.org/drawingml/2006/table">
            <a:tbl>
              <a:tblPr firstRow="1">
                <a:tableStyleId>{B301B821-A1FF-4177-AEE7-76D212191A09}</a:tableStyleId>
              </a:tblPr>
              <a:tblGrid>
                <a:gridCol w="1857388"/>
                <a:gridCol w="1285884"/>
                <a:gridCol w="1214446"/>
                <a:gridCol w="1357322"/>
                <a:gridCol w="1285884"/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PD</a:t>
                      </a:r>
                      <a:endParaRPr kumimoji="0" lang="en-US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宋体" pitchFamily="2" charset="-122"/>
                        <a:ea typeface="华文宋体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UE</a:t>
                      </a:r>
                      <a:endParaRPr kumimoji="0" lang="en-US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宋体" pitchFamily="2" charset="-122"/>
                        <a:ea typeface="华文宋体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开发</a:t>
                      </a:r>
                      <a:endParaRPr kumimoji="0" lang="zh-CN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宋体" pitchFamily="2" charset="-122"/>
                        <a:ea typeface="华文宋体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测试</a:t>
                      </a:r>
                      <a:endParaRPr kumimoji="0" lang="en-US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宋体" pitchFamily="2" charset="-122"/>
                        <a:ea typeface="华文宋体" pitchFamily="2" charset="-122"/>
                      </a:endParaRPr>
                    </a:p>
                  </a:txBody>
                  <a:tcPr horzOverflow="overflow"/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功能</a:t>
                      </a:r>
                      <a:r>
                        <a:rPr kumimoji="0" lang="en-US" altLang="zh-CN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zh-CN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10</a:t>
                      </a:r>
                      <a:endParaRPr kumimoji="0" lang="en-US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22</a:t>
                      </a:r>
                      <a:endParaRPr kumimoji="0" lang="zh-CN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/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功能</a:t>
                      </a:r>
                      <a:r>
                        <a:rPr kumimoji="0" lang="en-US" altLang="zh-CN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zh-CN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6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18</a:t>
                      </a:r>
                      <a:endParaRPr kumimoji="0" lang="en-US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20</a:t>
                      </a:r>
                      <a:endParaRPr kumimoji="0" lang="en-US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/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功能</a:t>
                      </a:r>
                      <a:r>
                        <a:rPr kumimoji="0" lang="en-US" altLang="zh-CN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zh-CN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5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10</a:t>
                      </a:r>
                      <a:endParaRPr kumimoji="0" lang="en-US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/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功能</a:t>
                      </a:r>
                      <a:r>
                        <a:rPr kumimoji="0" lang="en-US" altLang="zh-CN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zh-CN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n-US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10</a:t>
                      </a:r>
                      <a:endParaRPr kumimoji="0" lang="en-US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5</a:t>
                      </a:r>
                      <a:endParaRPr kumimoji="0" lang="en-US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/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功能</a:t>
                      </a:r>
                      <a:r>
                        <a:rPr kumimoji="0" lang="en-US" altLang="zh-CN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5</a:t>
                      </a:r>
                      <a:endParaRPr kumimoji="0" lang="zh-CN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6</a:t>
                      </a:r>
                      <a:endParaRPr kumimoji="0" lang="en-US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  <p:sp>
        <p:nvSpPr>
          <p:cNvPr id="6" name="TextBox 8"/>
          <p:cNvSpPr txBox="1">
            <a:spLocks noChangeArrowheads="1"/>
          </p:cNvSpPr>
          <p:nvPr/>
        </p:nvSpPr>
        <p:spPr bwMode="auto">
          <a:xfrm>
            <a:off x="1714500" y="5000625"/>
            <a:ext cx="4494213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注：测试资源有保证，暂不评估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2400" dirty="0"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资源单位是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“人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天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”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1B27F-0590-4F1D-835B-6022E79075F7}" type="datetime1">
              <a:rPr lang="zh-CN" altLang="en-US" smtClean="0"/>
              <a:t>2014/8/5</a:t>
            </a:fld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7837F-5DBA-4C2A-9CD8-CEE166B9AEBD}" type="slidenum">
              <a:rPr lang="zh-CN" altLang="en-US" smtClean="0"/>
              <a:pPr/>
              <a:t>4</a:t>
            </a:fld>
            <a:endParaRPr lang="zh-CN" altLang="en-US"/>
          </a:p>
        </p:txBody>
      </p:sp>
      <p:sp>
        <p:nvSpPr>
          <p:cNvPr id="10" name="页脚占位符 8"/>
          <p:cNvSpPr>
            <a:spLocks noGrp="1"/>
          </p:cNvSpPr>
          <p:nvPr>
            <p:ph type="ftr" sz="quarter" idx="11"/>
          </p:nvPr>
        </p:nvSpPr>
        <p:spPr>
          <a:xfrm>
            <a:off x="1728814" y="6356350"/>
            <a:ext cx="5700706" cy="365125"/>
          </a:xfrm>
        </p:spPr>
        <p:txBody>
          <a:bodyPr/>
          <a:lstStyle/>
          <a:p>
            <a:r>
              <a:rPr lang="en-US" altLang="zh-CN" dirty="0"/>
              <a:t>《</a:t>
            </a:r>
            <a:r>
              <a:rPr lang="zh-CN" altLang="en-US" dirty="0"/>
              <a:t>人人都是产品经理</a:t>
            </a:r>
            <a:r>
              <a:rPr lang="en-US" altLang="zh-CN" dirty="0"/>
              <a:t>》</a:t>
            </a:r>
            <a:r>
              <a:rPr lang="zh-CN" altLang="en-US" dirty="0"/>
              <a:t>同名博客：</a:t>
            </a:r>
            <a:r>
              <a:rPr lang="en-US" altLang="zh-CN" dirty="0"/>
              <a:t>iamsujie.com 	</a:t>
            </a:r>
            <a:r>
              <a:rPr lang="zh-CN" altLang="zh-CN" dirty="0"/>
              <a:t>微信公众号</a:t>
            </a:r>
            <a:r>
              <a:rPr lang="en-US" altLang="zh-CN" dirty="0"/>
              <a:t>@iamsujie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 bwMode="auto">
          <a:xfrm rot="5400000">
            <a:off x="5679288" y="3750452"/>
            <a:ext cx="4214825" cy="21"/>
          </a:xfrm>
          <a:prstGeom prst="line">
            <a:avLst/>
          </a:prstGeom>
          <a:ln w="38100">
            <a:solidFill>
              <a:srgbClr val="B8DB95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 bwMode="auto">
          <a:xfrm rot="16200000" flipH="1">
            <a:off x="1321585" y="3750459"/>
            <a:ext cx="4214823" cy="8"/>
          </a:xfrm>
          <a:prstGeom prst="line">
            <a:avLst/>
          </a:prstGeom>
          <a:ln w="38100">
            <a:solidFill>
              <a:srgbClr val="B8DB95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 bwMode="auto">
          <a:xfrm rot="5400000">
            <a:off x="3321842" y="3750460"/>
            <a:ext cx="4214823" cy="6"/>
          </a:xfrm>
          <a:prstGeom prst="line">
            <a:avLst/>
          </a:prstGeom>
          <a:ln w="38100">
            <a:solidFill>
              <a:srgbClr val="B8DB95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AutoShape 10"/>
          <p:cNvSpPr>
            <a:spLocks noChangeArrowheads="1"/>
          </p:cNvSpPr>
          <p:nvPr/>
        </p:nvSpPr>
        <p:spPr bwMode="auto">
          <a:xfrm>
            <a:off x="1500188" y="1071563"/>
            <a:ext cx="4000500" cy="442912"/>
          </a:xfrm>
          <a:prstGeom prst="flowChartAlternateProcess">
            <a:avLst/>
          </a:prstGeom>
          <a:solidFill>
            <a:srgbClr val="FFFF00"/>
          </a:solidFill>
          <a:ln w="9525" algn="ctr">
            <a:solidFill>
              <a:srgbClr val="00B05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0" hangingPunct="0"/>
            <a:r>
              <a:rPr lang="en-US" altLang="ja-JP" sz="2000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000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月</a:t>
            </a:r>
            <a:endParaRPr lang="en-US" altLang="zh-CN" sz="2000" b="1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357188" y="214313"/>
            <a:ext cx="8229600" cy="642937"/>
          </a:xfrm>
        </p:spPr>
        <p:txBody>
          <a:bodyPr/>
          <a:lstStyle/>
          <a:p>
            <a:pPr algn="l"/>
            <a:r>
              <a:rPr lang="zh-CN" altLang="en-US" sz="3600" smtClean="0">
                <a:latin typeface="微软雅黑" pitchFamily="34" charset="-122"/>
                <a:ea typeface="微软雅黑" pitchFamily="34" charset="-122"/>
              </a:rPr>
              <a:t>魔方计划</a:t>
            </a:r>
            <a:r>
              <a:rPr lang="en-US" altLang="zh-CN" sz="3600" smtClean="0">
                <a:latin typeface="微软雅黑" pitchFamily="34" charset="-122"/>
                <a:ea typeface="微软雅黑" pitchFamily="34" charset="-122"/>
              </a:rPr>
              <a:t>1.0</a:t>
            </a:r>
            <a:r>
              <a:rPr lang="zh-CN" altLang="en-US" sz="3600" smtClean="0">
                <a:latin typeface="微软雅黑" pitchFamily="34" charset="-122"/>
                <a:ea typeface="微软雅黑" pitchFamily="34" charset="-122"/>
              </a:rPr>
              <a:t>的粗略时间计划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2938463" y="1128713"/>
            <a:ext cx="633412" cy="339725"/>
          </a:xfrm>
          <a:prstGeom prst="flowChartAlternateProcess">
            <a:avLst/>
          </a:prstGeom>
          <a:solidFill>
            <a:srgbClr val="FDFBDB"/>
          </a:solidFill>
          <a:ln w="9525" algn="ctr">
            <a:solidFill>
              <a:srgbClr val="00B05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0" hangingPunct="0"/>
            <a:r>
              <a:rPr lang="en-US" altLang="zh-CN" sz="1400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W2</a:t>
            </a:r>
          </a:p>
        </p:txBody>
      </p:sp>
      <p:sp>
        <p:nvSpPr>
          <p:cNvPr id="10" name="AutoShape 8"/>
          <p:cNvSpPr>
            <a:spLocks noChangeArrowheads="1"/>
          </p:cNvSpPr>
          <p:nvPr/>
        </p:nvSpPr>
        <p:spPr bwMode="auto">
          <a:xfrm>
            <a:off x="3821113" y="1128713"/>
            <a:ext cx="608012" cy="339725"/>
          </a:xfrm>
          <a:prstGeom prst="flowChartAlternateProcess">
            <a:avLst/>
          </a:prstGeom>
          <a:solidFill>
            <a:srgbClr val="FDFBDB"/>
          </a:solidFill>
          <a:ln w="9525" algn="ctr">
            <a:solidFill>
              <a:srgbClr val="00B05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0" hangingPunct="0"/>
            <a:r>
              <a:rPr lang="en-US" altLang="zh-CN" sz="1400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W3</a:t>
            </a:r>
          </a:p>
        </p:txBody>
      </p:sp>
      <p:sp>
        <p:nvSpPr>
          <p:cNvPr id="11" name="AutoShape 9"/>
          <p:cNvSpPr>
            <a:spLocks noChangeArrowheads="1"/>
          </p:cNvSpPr>
          <p:nvPr/>
        </p:nvSpPr>
        <p:spPr bwMode="auto">
          <a:xfrm>
            <a:off x="4713288" y="1128713"/>
            <a:ext cx="644525" cy="339725"/>
          </a:xfrm>
          <a:prstGeom prst="flowChartAlternateProcess">
            <a:avLst/>
          </a:prstGeom>
          <a:solidFill>
            <a:srgbClr val="FDFBDB"/>
          </a:solidFill>
          <a:ln w="9525" algn="ctr">
            <a:solidFill>
              <a:srgbClr val="00B05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0" hangingPunct="0"/>
            <a:r>
              <a:rPr lang="en-US" altLang="zh-CN" sz="1400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W4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2071688" y="1128713"/>
            <a:ext cx="633412" cy="339725"/>
          </a:xfrm>
          <a:prstGeom prst="flowChartAlternateProcess">
            <a:avLst/>
          </a:prstGeom>
          <a:solidFill>
            <a:srgbClr val="FDFBDB"/>
          </a:solidFill>
          <a:ln w="9525" algn="ctr">
            <a:solidFill>
              <a:srgbClr val="00B05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0" hangingPunct="0"/>
            <a:r>
              <a:rPr lang="en-US" altLang="zh-CN" sz="1400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W1</a:t>
            </a:r>
          </a:p>
        </p:txBody>
      </p:sp>
      <p:sp>
        <p:nvSpPr>
          <p:cNvPr id="15" name="矩形 19"/>
          <p:cNvSpPr>
            <a:spLocks noChangeArrowheads="1"/>
          </p:cNvSpPr>
          <p:nvPr/>
        </p:nvSpPr>
        <p:spPr bwMode="auto">
          <a:xfrm>
            <a:off x="1143000" y="2143125"/>
            <a:ext cx="5048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微软雅黑" pitchFamily="34" charset="-122"/>
                <a:ea typeface="微软雅黑" pitchFamily="34" charset="-122"/>
              </a:rPr>
              <a:t>PD</a:t>
            </a: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矩形 25"/>
          <p:cNvSpPr>
            <a:spLocks noChangeArrowheads="1"/>
          </p:cNvSpPr>
          <p:nvPr/>
        </p:nvSpPr>
        <p:spPr bwMode="auto">
          <a:xfrm>
            <a:off x="1071563" y="3786188"/>
            <a:ext cx="61427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微软雅黑" pitchFamily="34" charset="-122"/>
                <a:ea typeface="微软雅黑" pitchFamily="34" charset="-122"/>
              </a:rPr>
              <a:t>Dev</a:t>
            </a: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矩形 26"/>
          <p:cNvSpPr>
            <a:spLocks noChangeArrowheads="1"/>
          </p:cNvSpPr>
          <p:nvPr/>
        </p:nvSpPr>
        <p:spPr bwMode="auto">
          <a:xfrm>
            <a:off x="1071563" y="4929188"/>
            <a:ext cx="6174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微软雅黑" pitchFamily="34" charset="-122"/>
                <a:ea typeface="微软雅黑" pitchFamily="34" charset="-122"/>
              </a:rPr>
              <a:t>Test</a:t>
            </a: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AutoShape 14"/>
          <p:cNvSpPr>
            <a:spLocks noChangeArrowheads="1"/>
          </p:cNvSpPr>
          <p:nvPr/>
        </p:nvSpPr>
        <p:spPr bwMode="auto">
          <a:xfrm>
            <a:off x="2000250" y="3571875"/>
            <a:ext cx="2000246" cy="338138"/>
          </a:xfrm>
          <a:prstGeom prst="chevron">
            <a:avLst>
              <a:gd name="adj" fmla="val 48615"/>
            </a:avLst>
          </a:prstGeom>
          <a:solidFill>
            <a:schemeClr val="bg1">
              <a:lumMod val="85000"/>
            </a:schemeClr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 eaLnBrk="0" hangingPunct="0"/>
            <a:r>
              <a:rPr lang="en-US" altLang="zh-CN" sz="160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600">
                <a:latin typeface="微软雅黑" pitchFamily="34" charset="-122"/>
                <a:ea typeface="微软雅黑" pitchFamily="34" charset="-122"/>
              </a:rPr>
              <a:t>期设计</a:t>
            </a:r>
          </a:p>
        </p:txBody>
      </p:sp>
      <p:sp>
        <p:nvSpPr>
          <p:cNvPr id="19" name="AutoShape 21"/>
          <p:cNvSpPr>
            <a:spLocks noChangeArrowheads="1"/>
          </p:cNvSpPr>
          <p:nvPr/>
        </p:nvSpPr>
        <p:spPr bwMode="auto">
          <a:xfrm>
            <a:off x="2857500" y="2928938"/>
            <a:ext cx="3071822" cy="338137"/>
          </a:xfrm>
          <a:prstGeom prst="chevron">
            <a:avLst>
              <a:gd name="adj" fmla="val 53930"/>
            </a:avLst>
          </a:prstGeom>
          <a:solidFill>
            <a:schemeClr val="bg1">
              <a:lumMod val="85000"/>
            </a:schemeClr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 eaLnBrk="0" hangingPunct="0"/>
            <a:r>
              <a:rPr lang="en-US" altLang="zh-CN" sz="160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600">
                <a:latin typeface="微软雅黑" pitchFamily="34" charset="-122"/>
                <a:ea typeface="微软雅黑" pitchFamily="34" charset="-122"/>
              </a:rPr>
              <a:t>期</a:t>
            </a:r>
            <a:r>
              <a:rPr lang="en-US" altLang="zh-CN" sz="1600">
                <a:latin typeface="微软雅黑" pitchFamily="34" charset="-122"/>
                <a:ea typeface="微软雅黑" pitchFamily="34" charset="-122"/>
              </a:rPr>
              <a:t>UE</a:t>
            </a:r>
          </a:p>
        </p:txBody>
      </p:sp>
      <p:sp>
        <p:nvSpPr>
          <p:cNvPr id="20" name="AutoShape 14"/>
          <p:cNvSpPr>
            <a:spLocks noChangeArrowheads="1"/>
          </p:cNvSpPr>
          <p:nvPr/>
        </p:nvSpPr>
        <p:spPr bwMode="auto">
          <a:xfrm>
            <a:off x="3500438" y="4071938"/>
            <a:ext cx="1857375" cy="346075"/>
          </a:xfrm>
          <a:prstGeom prst="chevron">
            <a:avLst>
              <a:gd name="adj" fmla="val 55384"/>
            </a:avLst>
          </a:prstGeom>
          <a:solidFill>
            <a:schemeClr val="bg1">
              <a:lumMod val="85000"/>
            </a:schemeClr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0" hangingPunct="0"/>
            <a:r>
              <a:rPr lang="en-US" altLang="zh-CN" sz="160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600">
                <a:latin typeface="微软雅黑" pitchFamily="34" charset="-122"/>
                <a:ea typeface="微软雅黑" pitchFamily="34" charset="-122"/>
              </a:rPr>
              <a:t>期编码</a:t>
            </a:r>
          </a:p>
        </p:txBody>
      </p:sp>
      <p:sp>
        <p:nvSpPr>
          <p:cNvPr id="21" name="AutoShape 24"/>
          <p:cNvSpPr>
            <a:spLocks noChangeArrowheads="1"/>
          </p:cNvSpPr>
          <p:nvPr/>
        </p:nvSpPr>
        <p:spPr bwMode="auto">
          <a:xfrm>
            <a:off x="3500438" y="4714875"/>
            <a:ext cx="1857375" cy="338138"/>
          </a:xfrm>
          <a:prstGeom prst="chevron">
            <a:avLst>
              <a:gd name="adj" fmla="val 64390"/>
            </a:avLst>
          </a:prstGeom>
          <a:solidFill>
            <a:schemeClr val="bg1">
              <a:lumMod val="85000"/>
            </a:schemeClr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0" hangingPunct="0"/>
            <a:r>
              <a:rPr lang="en-US" altLang="zh-CN" sz="160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600">
                <a:latin typeface="微软雅黑" pitchFamily="34" charset="-122"/>
                <a:ea typeface="微软雅黑" pitchFamily="34" charset="-122"/>
              </a:rPr>
              <a:t>期</a:t>
            </a:r>
            <a:r>
              <a:rPr lang="en-US" altLang="zh-CN" sz="1600">
                <a:latin typeface="微软雅黑" pitchFamily="34" charset="-122"/>
                <a:ea typeface="微软雅黑" pitchFamily="34" charset="-122"/>
              </a:rPr>
              <a:t>TC</a:t>
            </a:r>
            <a:endParaRPr lang="zh-CN" altLang="en-US" sz="16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AutoShape 17"/>
          <p:cNvSpPr>
            <a:spLocks noChangeArrowheads="1"/>
          </p:cNvSpPr>
          <p:nvPr/>
        </p:nvSpPr>
        <p:spPr bwMode="auto">
          <a:xfrm>
            <a:off x="1357313" y="1785938"/>
            <a:ext cx="2000250" cy="338137"/>
          </a:xfrm>
          <a:prstGeom prst="chevron">
            <a:avLst>
              <a:gd name="adj" fmla="val 64331"/>
            </a:avLst>
          </a:prstGeom>
          <a:solidFill>
            <a:schemeClr val="bg1">
              <a:lumMod val="85000"/>
            </a:schemeClr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0" hangingPunct="0"/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期需求</a:t>
            </a:r>
          </a:p>
        </p:txBody>
      </p:sp>
      <p:sp>
        <p:nvSpPr>
          <p:cNvPr id="23" name="AutoShape 24"/>
          <p:cNvSpPr>
            <a:spLocks noChangeArrowheads="1"/>
          </p:cNvSpPr>
          <p:nvPr/>
        </p:nvSpPr>
        <p:spPr bwMode="auto">
          <a:xfrm>
            <a:off x="5572125" y="5214938"/>
            <a:ext cx="2071688" cy="338137"/>
          </a:xfrm>
          <a:prstGeom prst="chevron">
            <a:avLst>
              <a:gd name="adj" fmla="val 64378"/>
            </a:avLst>
          </a:prstGeom>
          <a:solidFill>
            <a:schemeClr val="bg1">
              <a:lumMod val="85000"/>
            </a:schemeClr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0" hangingPunct="0">
              <a:defRPr/>
            </a:pP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期测试</a:t>
            </a:r>
          </a:p>
        </p:txBody>
      </p:sp>
      <p:sp>
        <p:nvSpPr>
          <p:cNvPr id="24" name="AutoShape 10"/>
          <p:cNvSpPr>
            <a:spLocks noChangeArrowheads="1"/>
          </p:cNvSpPr>
          <p:nvPr/>
        </p:nvSpPr>
        <p:spPr bwMode="auto">
          <a:xfrm>
            <a:off x="5643563" y="1071563"/>
            <a:ext cx="2286000" cy="442912"/>
          </a:xfrm>
          <a:prstGeom prst="flowChartAlternateProcess">
            <a:avLst/>
          </a:prstGeom>
          <a:solidFill>
            <a:srgbClr val="FFFF00"/>
          </a:solidFill>
          <a:ln w="9525" algn="ctr">
            <a:solidFill>
              <a:srgbClr val="00B05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0" hangingPunct="0"/>
            <a:r>
              <a:rPr lang="en-US" altLang="zh-CN" sz="2000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000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月</a:t>
            </a:r>
            <a:endParaRPr lang="en-US" altLang="zh-CN" sz="2000" b="1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AutoShape 7"/>
          <p:cNvSpPr>
            <a:spLocks noChangeArrowheads="1"/>
          </p:cNvSpPr>
          <p:nvPr/>
        </p:nvSpPr>
        <p:spPr bwMode="auto">
          <a:xfrm>
            <a:off x="7081838" y="1128713"/>
            <a:ext cx="633412" cy="339725"/>
          </a:xfrm>
          <a:prstGeom prst="flowChartAlternateProcess">
            <a:avLst/>
          </a:prstGeom>
          <a:solidFill>
            <a:srgbClr val="FDFBDB"/>
          </a:solidFill>
          <a:ln w="9525" algn="ctr">
            <a:solidFill>
              <a:srgbClr val="00B05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0" hangingPunct="0"/>
            <a:r>
              <a:rPr lang="en-US" altLang="zh-CN" sz="1400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W2</a:t>
            </a:r>
          </a:p>
        </p:txBody>
      </p:sp>
      <p:sp>
        <p:nvSpPr>
          <p:cNvPr id="26" name="AutoShape 7"/>
          <p:cNvSpPr>
            <a:spLocks noChangeArrowheads="1"/>
          </p:cNvSpPr>
          <p:nvPr/>
        </p:nvSpPr>
        <p:spPr bwMode="auto">
          <a:xfrm>
            <a:off x="6215063" y="1128713"/>
            <a:ext cx="633412" cy="339725"/>
          </a:xfrm>
          <a:prstGeom prst="flowChartAlternateProcess">
            <a:avLst/>
          </a:prstGeom>
          <a:solidFill>
            <a:srgbClr val="FDFBDB"/>
          </a:solidFill>
          <a:ln w="9525" algn="ctr">
            <a:solidFill>
              <a:srgbClr val="00B05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0" hangingPunct="0"/>
            <a:r>
              <a:rPr lang="en-US" altLang="zh-CN" sz="1400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W1</a:t>
            </a:r>
          </a:p>
        </p:txBody>
      </p:sp>
      <p:sp>
        <p:nvSpPr>
          <p:cNvPr id="27" name="矩形 19"/>
          <p:cNvSpPr>
            <a:spLocks noChangeArrowheads="1"/>
          </p:cNvSpPr>
          <p:nvPr/>
        </p:nvSpPr>
        <p:spPr bwMode="auto">
          <a:xfrm>
            <a:off x="1143000" y="2857500"/>
            <a:ext cx="48442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微软雅黑" pitchFamily="34" charset="-122"/>
                <a:ea typeface="微软雅黑" pitchFamily="34" charset="-122"/>
              </a:rPr>
              <a:t>UE</a:t>
            </a: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十角星 27"/>
          <p:cNvSpPr/>
          <p:nvPr/>
        </p:nvSpPr>
        <p:spPr>
          <a:xfrm>
            <a:off x="7643834" y="1357298"/>
            <a:ext cx="500066" cy="500066"/>
          </a:xfrm>
          <a:prstGeom prst="star10">
            <a:avLst>
              <a:gd name="adj" fmla="val 26533"/>
              <a:gd name="hf" fmla="val 105146"/>
            </a:avLst>
          </a:prstGeom>
          <a:solidFill>
            <a:srgbClr val="FF5353"/>
          </a:solidFill>
          <a:ln>
            <a:solidFill>
              <a:srgbClr val="FF2F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AutoShape 17"/>
          <p:cNvSpPr>
            <a:spLocks noChangeArrowheads="1"/>
          </p:cNvSpPr>
          <p:nvPr/>
        </p:nvSpPr>
        <p:spPr bwMode="auto">
          <a:xfrm>
            <a:off x="3786188" y="1928813"/>
            <a:ext cx="4000500" cy="338137"/>
          </a:xfrm>
          <a:prstGeom prst="chevron">
            <a:avLst>
              <a:gd name="adj" fmla="val 63044"/>
            </a:avLst>
          </a:prstGeom>
          <a:solidFill>
            <a:schemeClr val="bg1">
              <a:lumMod val="85000"/>
            </a:schemeClr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0" hangingPunct="0"/>
            <a:r>
              <a:rPr lang="zh-CN" altLang="en-US" sz="1600">
                <a:latin typeface="微软雅黑" pitchFamily="34" charset="-122"/>
                <a:ea typeface="微软雅黑" pitchFamily="34" charset="-122"/>
              </a:rPr>
              <a:t>跟进与控制</a:t>
            </a:r>
          </a:p>
        </p:txBody>
      </p:sp>
      <p:sp>
        <p:nvSpPr>
          <p:cNvPr id="32" name="TextBox 43"/>
          <p:cNvSpPr txBox="1">
            <a:spLocks noChangeArrowheads="1"/>
          </p:cNvSpPr>
          <p:nvPr/>
        </p:nvSpPr>
        <p:spPr bwMode="auto">
          <a:xfrm>
            <a:off x="2857500" y="5929313"/>
            <a:ext cx="12144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月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日？</a:t>
            </a:r>
          </a:p>
        </p:txBody>
      </p:sp>
      <p:sp>
        <p:nvSpPr>
          <p:cNvPr id="33" name="TextBox 44"/>
          <p:cNvSpPr txBox="1">
            <a:spLocks noChangeArrowheads="1"/>
          </p:cNvSpPr>
          <p:nvPr/>
        </p:nvSpPr>
        <p:spPr bwMode="auto">
          <a:xfrm>
            <a:off x="5072063" y="5916613"/>
            <a:ext cx="9286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月底？</a:t>
            </a:r>
          </a:p>
        </p:txBody>
      </p:sp>
      <p:cxnSp>
        <p:nvCxnSpPr>
          <p:cNvPr id="35" name="直接连接符 34"/>
          <p:cNvCxnSpPr/>
          <p:nvPr/>
        </p:nvCxnSpPr>
        <p:spPr>
          <a:xfrm>
            <a:off x="928662" y="2571744"/>
            <a:ext cx="7786742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>
            <a:off x="928662" y="3429000"/>
            <a:ext cx="7786742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928662" y="4572008"/>
            <a:ext cx="7786742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日期占位符 3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FFA6E-7F59-4E92-8BCA-773C48D81853}" type="datetime1">
              <a:rPr lang="zh-CN" altLang="en-US" smtClean="0"/>
              <a:t>2014/8/5</a:t>
            </a:fld>
            <a:endParaRPr lang="zh-CN" altLang="en-US"/>
          </a:p>
        </p:txBody>
      </p:sp>
      <p:sp>
        <p:nvSpPr>
          <p:cNvPr id="38" name="灯片编号占位符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7837F-5DBA-4C2A-9CD8-CEE166B9AEBD}" type="slidenum">
              <a:rPr lang="zh-CN" altLang="en-US" smtClean="0"/>
              <a:pPr/>
              <a:t>5</a:t>
            </a:fld>
            <a:endParaRPr lang="zh-CN" altLang="en-US"/>
          </a:p>
        </p:txBody>
      </p:sp>
      <p:sp>
        <p:nvSpPr>
          <p:cNvPr id="40" name="页脚占位符 8"/>
          <p:cNvSpPr>
            <a:spLocks noGrp="1"/>
          </p:cNvSpPr>
          <p:nvPr>
            <p:ph type="ftr" sz="quarter" idx="11"/>
          </p:nvPr>
        </p:nvSpPr>
        <p:spPr>
          <a:xfrm>
            <a:off x="1728814" y="6356350"/>
            <a:ext cx="5700706" cy="365125"/>
          </a:xfrm>
        </p:spPr>
        <p:txBody>
          <a:bodyPr/>
          <a:lstStyle/>
          <a:p>
            <a:r>
              <a:rPr lang="en-US" altLang="zh-CN" dirty="0"/>
              <a:t>《</a:t>
            </a:r>
            <a:r>
              <a:rPr lang="zh-CN" altLang="en-US" dirty="0"/>
              <a:t>人人都是产品经理</a:t>
            </a:r>
            <a:r>
              <a:rPr lang="en-US" altLang="zh-CN" dirty="0"/>
              <a:t>》</a:t>
            </a:r>
            <a:r>
              <a:rPr lang="zh-CN" altLang="en-US" dirty="0"/>
              <a:t>同名博客：</a:t>
            </a:r>
            <a:r>
              <a:rPr lang="en-US" altLang="zh-CN" dirty="0"/>
              <a:t>iamsujie.com 	</a:t>
            </a:r>
            <a:r>
              <a:rPr lang="zh-CN" altLang="zh-CN" dirty="0"/>
              <a:t>微信公众号</a:t>
            </a:r>
            <a:r>
              <a:rPr lang="en-US" altLang="zh-CN" dirty="0"/>
              <a:t>@iamsujie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234</Words>
  <Application>Microsoft Office PowerPoint</Application>
  <PresentationFormat>全屏显示(4:3)</PresentationFormat>
  <Paragraphs>73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华文宋体</vt:lpstr>
      <vt:lpstr>宋体</vt:lpstr>
      <vt:lpstr>微软雅黑</vt:lpstr>
      <vt:lpstr>Arial</vt:lpstr>
      <vt:lpstr>Calibri</vt:lpstr>
      <vt:lpstr>Office 主题</vt:lpstr>
      <vt:lpstr>魔方计划 BRD ——老产品1 + 老产品2</vt:lpstr>
      <vt:lpstr>商业价值</vt:lpstr>
      <vt:lpstr>需求描述 &amp; 业务架构</vt:lpstr>
      <vt:lpstr>资源评估</vt:lpstr>
      <vt:lpstr>魔方计划1.0的粗略时间计划</vt:lpstr>
    </vt:vector>
  </TitlesOfParts>
  <Company>CHINA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魔方计划 BRD ——老产品1 + 老产品2</dc:title>
  <dc:creator>iamsujie</dc:creator>
  <cp:lastModifiedBy>jie su</cp:lastModifiedBy>
  <cp:revision>11</cp:revision>
  <dcterms:created xsi:type="dcterms:W3CDTF">2010-02-24T15:28:02Z</dcterms:created>
  <dcterms:modified xsi:type="dcterms:W3CDTF">2014-08-05T07:55:32Z</dcterms:modified>
</cp:coreProperties>
</file>