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Sarabun"/>
      <p:regular r:id="rId19"/>
      <p:bold r:id="rId20"/>
      <p:italic r:id="rId21"/>
      <p:boldItalic r:id="rId22"/>
    </p:embeddedFont>
    <p:embeddedFont>
      <p:font typeface="Prompt Medium"/>
      <p:regular r:id="rId23"/>
      <p:bold r:id="rId24"/>
      <p:italic r:id="rId25"/>
      <p:boldItalic r:id="rId26"/>
    </p:embeddedFont>
    <p:embeddedFont>
      <p:font typeface="Prompt Light"/>
      <p:regular r:id="rId27"/>
      <p:bold r:id="rId28"/>
      <p:italic r:id="rId29"/>
      <p:boldItalic r:id="rId30"/>
    </p:embeddedFont>
    <p:embeddedFont>
      <p:font typeface="Prompt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  <p:embeddedFont>
      <p:font typeface="Kani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A8E92E-F97C-4560-B0C2-4C030DDBD57B}">
  <a:tblStyle styleId="{19A8E92E-F97C-4560-B0C2-4C030DDBD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FB0EA9-7396-46E0-93E2-41095FF728C4}" styleName="Table_1"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797A7C">
              <a:alpha val="29800"/>
            </a:srgbClr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77C83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CBCB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77C8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-bold.fntdata"/><Relationship Id="rId20" Type="http://schemas.openxmlformats.org/officeDocument/2006/relationships/font" Target="fonts/Sarabun-bold.fntdata"/><Relationship Id="rId42" Type="http://schemas.openxmlformats.org/officeDocument/2006/relationships/font" Target="fonts/Kanit-boldItalic.fntdata"/><Relationship Id="rId41" Type="http://schemas.openxmlformats.org/officeDocument/2006/relationships/font" Target="fonts/Kanit-italic.fntdata"/><Relationship Id="rId22" Type="http://schemas.openxmlformats.org/officeDocument/2006/relationships/font" Target="fonts/Sarabun-boldItalic.fntdata"/><Relationship Id="rId21" Type="http://schemas.openxmlformats.org/officeDocument/2006/relationships/font" Target="fonts/Sarabun-italic.fntdata"/><Relationship Id="rId24" Type="http://schemas.openxmlformats.org/officeDocument/2006/relationships/font" Target="fonts/PromptMedium-bold.fntdata"/><Relationship Id="rId23" Type="http://schemas.openxmlformats.org/officeDocument/2006/relationships/font" Target="fonts/Prompt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mptMedium-boldItalic.fntdata"/><Relationship Id="rId25" Type="http://schemas.openxmlformats.org/officeDocument/2006/relationships/font" Target="fonts/PromptMedium-italic.fntdata"/><Relationship Id="rId28" Type="http://schemas.openxmlformats.org/officeDocument/2006/relationships/font" Target="fonts/PromptLight-bold.fntdata"/><Relationship Id="rId27" Type="http://schemas.openxmlformats.org/officeDocument/2006/relationships/font" Target="fonts/Promp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mp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regular.fntdata"/><Relationship Id="rId30" Type="http://schemas.openxmlformats.org/officeDocument/2006/relationships/font" Target="fonts/Prompt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Prompt-italic.fntdata"/><Relationship Id="rId10" Type="http://schemas.openxmlformats.org/officeDocument/2006/relationships/slide" Target="slides/slide5.xml"/><Relationship Id="rId32" Type="http://schemas.openxmlformats.org/officeDocument/2006/relationships/font" Target="fonts/Prompt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Prompt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39" Type="http://schemas.openxmlformats.org/officeDocument/2006/relationships/font" Target="fonts/Kanit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font" Target="fonts/Sarabu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33c0c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1e33c0cd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7a260d39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d7a260d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d7a260d39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d7a260d3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7a260d39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7a260d3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8bac306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f8bac306bd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ddd666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f6ddd666f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6ddd666f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6ddd666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7a260d39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d7a260d3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7a260d3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7a260d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7a260d39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7a260d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d7a260d39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d7a260d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d7a260d39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d7a260d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d7a260d39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d7a260d3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00670" y="5929931"/>
            <a:ext cx="10985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75" lIns="22875" spcFirstLastPara="1" rIns="22875" wrap="square" tIns="228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1" sz="1900"/>
            </a:lvl1pPr>
            <a:lvl2pPr indent="-298450" lvl="1" marL="9144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03248" y="1287496"/>
            <a:ext cx="109857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59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00671" y="3611595"/>
            <a:ext cx="10985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1" sz="2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1" sz="2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1" sz="2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1" sz="2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1" sz="2800"/>
            </a:lvl5pPr>
            <a:lvl6pPr indent="-298450" lvl="5" marL="27432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000750" y="6540500"/>
            <a:ext cx="1845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193800" y="2266950"/>
            <a:ext cx="9810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977627" y="6502400"/>
            <a:ext cx="226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5977627" y="6502400"/>
            <a:ext cx="226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>
            <p:ph idx="2" type="pic"/>
          </p:nvPr>
        </p:nvSpPr>
        <p:spPr>
          <a:xfrm>
            <a:off x="6248400" y="-742950"/>
            <a:ext cx="5097000" cy="7645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895350" y="285750"/>
            <a:ext cx="104076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95350" y="1822450"/>
            <a:ext cx="500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900"/>
            </a:lvl1pPr>
            <a:lvl2pPr indent="-3175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900"/>
            </a:lvl2pPr>
            <a:lvl3pPr indent="-3175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900"/>
            </a:lvl3pPr>
            <a:lvl4pPr indent="-3175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900"/>
            </a:lvl4pPr>
            <a:lvl5pPr indent="-3175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900"/>
            </a:lvl5pPr>
            <a:lvl6pPr indent="-273050" lvl="5" marL="2743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5977627" y="6502400"/>
            <a:ext cx="226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696950" y="6203800"/>
            <a:ext cx="784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5703900" y="6525925"/>
            <a:ext cx="784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-TH" sz="14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M</a:t>
            </a: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1</a:t>
            </a:r>
            <a:r>
              <a:rPr b="0" i="0" lang="th-TH" sz="14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</a:t>
            </a: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0</a:t>
            </a:r>
            <a:r>
              <a:rPr b="0" i="0" lang="th-TH" sz="14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0135649" y="6355175"/>
            <a:ext cx="1859700" cy="178500"/>
          </a:xfrm>
          <a:prstGeom prst="parallelogram">
            <a:avLst>
              <a:gd fmla="val 8571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0063375" y="6012450"/>
            <a:ext cx="21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th-TH" sz="1700">
                <a:solidFill>
                  <a:srgbClr val="1BA2CE"/>
                </a:solidFill>
                <a:latin typeface="Prompt"/>
                <a:ea typeface="Prompt"/>
                <a:cs typeface="Prompt"/>
                <a:sym typeface="Prompt"/>
              </a:rPr>
              <a:t>AI IoTs Robotics</a:t>
            </a:r>
            <a:endParaRPr i="0" sz="1700" u="none" cap="none" strike="noStrike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22" name="Google Shape;22;p3"/>
          <p:cNvCxnSpPr>
            <a:stCxn id="23" idx="1"/>
          </p:cNvCxnSpPr>
          <p:nvPr/>
        </p:nvCxnSpPr>
        <p:spPr>
          <a:xfrm>
            <a:off x="0" y="6497725"/>
            <a:ext cx="10096800" cy="0"/>
          </a:xfrm>
          <a:prstGeom prst="straightConnector1">
            <a:avLst/>
          </a:prstGeom>
          <a:noFill/>
          <a:ln cap="flat" cmpd="sng" w="19050">
            <a:solidFill>
              <a:srgbClr val="1BA2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/>
          <p:nvPr/>
        </p:nvSpPr>
        <p:spPr>
          <a:xfrm>
            <a:off x="0" y="6331525"/>
            <a:ext cx="1519500" cy="332400"/>
          </a:xfrm>
          <a:prstGeom prst="rect">
            <a:avLst/>
          </a:prstGeom>
          <a:solidFill>
            <a:srgbClr val="1BA2CE"/>
          </a:solidFill>
          <a:ln cap="flat" cmpd="sng" w="9525">
            <a:solidFill>
              <a:srgbClr val="37B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5696950" y="6203800"/>
            <a:ext cx="784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‹#›</a:t>
            </a:fld>
            <a:endParaRPr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709098" y="0"/>
            <a:ext cx="3483000" cy="365700"/>
          </a:xfrm>
          <a:prstGeom prst="parallelogram">
            <a:avLst>
              <a:gd fmla="val 78895" name="adj"/>
            </a:avLst>
          </a:prstGeom>
          <a:solidFill>
            <a:srgbClr val="1B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200" y="5883575"/>
            <a:ext cx="1025918" cy="4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uxpoP175mOU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be.com/watch?v=2IxJUKC6yps" TargetMode="External"/><Relationship Id="rId4" Type="http://schemas.openxmlformats.org/officeDocument/2006/relationships/hyperlink" Target="http://www.youtube.com/watch?v=2IxJUKC6yps" TargetMode="External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2430966"/>
            <a:ext cx="6891600" cy="4427100"/>
          </a:xfrm>
          <a:prstGeom prst="triangle">
            <a:avLst>
              <a:gd fmla="val 0" name="adj"/>
            </a:avLst>
          </a:prstGeom>
          <a:solidFill>
            <a:srgbClr val="1B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7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783872" y="5497551"/>
            <a:ext cx="7407900" cy="1360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650059" y="5062651"/>
            <a:ext cx="312300" cy="290100"/>
          </a:xfrm>
          <a:prstGeom prst="ellipse">
            <a:avLst/>
          </a:prstGeom>
          <a:noFill/>
          <a:ln cap="flat" cmpd="sng" w="19050">
            <a:solidFill>
              <a:srgbClr val="37B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575" y="1283400"/>
            <a:ext cx="1558168" cy="7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>
            <a:stCxn id="117" idx="6"/>
          </p:cNvCxnSpPr>
          <p:nvPr/>
        </p:nvCxnSpPr>
        <p:spPr>
          <a:xfrm>
            <a:off x="4962359" y="5207701"/>
            <a:ext cx="7229700" cy="11100"/>
          </a:xfrm>
          <a:prstGeom prst="straightConnector1">
            <a:avLst/>
          </a:prstGeom>
          <a:noFill/>
          <a:ln cap="flat" cmpd="sng" w="19050">
            <a:solidFill>
              <a:srgbClr val="37B6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9"/>
          <p:cNvCxnSpPr>
            <a:stCxn id="117" idx="1"/>
          </p:cNvCxnSpPr>
          <p:nvPr/>
        </p:nvCxnSpPr>
        <p:spPr>
          <a:xfrm rot="10800000">
            <a:off x="-106" y="2093435"/>
            <a:ext cx="4695900" cy="3011700"/>
          </a:xfrm>
          <a:prstGeom prst="straightConnector1">
            <a:avLst/>
          </a:prstGeom>
          <a:noFill/>
          <a:ln cap="flat" cmpd="sng" w="19050">
            <a:solidFill>
              <a:srgbClr val="37B6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4736434" y="507514"/>
            <a:ext cx="759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h-TH" sz="4000">
                <a:solidFill>
                  <a:srgbClr val="1BA2CE"/>
                </a:solidFill>
                <a:latin typeface="Prompt Medium"/>
                <a:ea typeface="Prompt Medium"/>
                <a:cs typeface="Prompt Medium"/>
                <a:sym typeface="Prompt Medium"/>
              </a:rPr>
              <a:t>AI </a:t>
            </a:r>
            <a:r>
              <a:rPr lang="th-TH" sz="4000">
                <a:solidFill>
                  <a:srgbClr val="1BA2CE"/>
                </a:solidFill>
                <a:latin typeface="Prompt Medium"/>
                <a:ea typeface="Prompt Medium"/>
                <a:cs typeface="Prompt Medium"/>
                <a:sym typeface="Prompt Medium"/>
              </a:rPr>
              <a:t>IoTs </a:t>
            </a:r>
            <a:r>
              <a:rPr lang="th-TH" sz="4000">
                <a:solidFill>
                  <a:srgbClr val="1BA2CE"/>
                </a:solidFill>
                <a:latin typeface="Prompt Medium"/>
                <a:ea typeface="Prompt Medium"/>
                <a:cs typeface="Prompt Medium"/>
                <a:sym typeface="Prompt Medium"/>
              </a:rPr>
              <a:t>and Robotics</a:t>
            </a:r>
            <a:endParaRPr i="0" sz="1500" u="none" cap="none" strike="noStrike">
              <a:solidFill>
                <a:srgbClr val="1BA2CE"/>
              </a:solidFill>
              <a:latin typeface="Prompt Medium"/>
              <a:ea typeface="Prompt Medium"/>
              <a:cs typeface="Prompt Medium"/>
              <a:sym typeface="Prompt Medium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511047" y="1879475"/>
            <a:ext cx="44475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595959"/>
              </a:solidFill>
              <a:latin typeface="Prompt Light"/>
              <a:ea typeface="Prompt Light"/>
              <a:cs typeface="Prompt Light"/>
              <a:sym typeface="Prompt Ligh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892069" y="2366367"/>
            <a:ext cx="67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h-TH" sz="2400">
                <a:solidFill>
                  <a:srgbClr val="595959"/>
                </a:solidFill>
                <a:latin typeface="Prompt Light"/>
                <a:ea typeface="Prompt Light"/>
                <a:cs typeface="Prompt Light"/>
                <a:sym typeface="Prompt Light"/>
              </a:rPr>
              <a:t>M1-0 Overview</a:t>
            </a:r>
            <a:endParaRPr sz="2400">
              <a:solidFill>
                <a:srgbClr val="595959"/>
              </a:solidFill>
              <a:latin typeface="Prompt Light"/>
              <a:ea typeface="Prompt Light"/>
              <a:cs typeface="Prompt Light"/>
              <a:sym typeface="Prompt Light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751884" y="1207210"/>
            <a:ext cx="759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h-TH" sz="4000">
                <a:solidFill>
                  <a:srgbClr val="1BA2CE"/>
                </a:solidFill>
                <a:latin typeface="Prompt Medium"/>
                <a:ea typeface="Prompt Medium"/>
                <a:cs typeface="Prompt Medium"/>
                <a:sym typeface="Prompt Medium"/>
              </a:rPr>
              <a:t>Super AI Engineer Season 2</a:t>
            </a:r>
            <a:endParaRPr i="0" sz="1500" u="none" cap="none" strike="noStrike">
              <a:solidFill>
                <a:schemeClr val="dk1"/>
              </a:solidFill>
              <a:latin typeface="Prompt Medium"/>
              <a:ea typeface="Prompt Medium"/>
              <a:cs typeface="Prompt Medium"/>
              <a:sym typeface="Prompt Medium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092500" y="6452000"/>
            <a:ext cx="464100" cy="158100"/>
          </a:xfrm>
          <a:prstGeom prst="parallelogram">
            <a:avLst>
              <a:gd fmla="val 85714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854500" y="6452000"/>
            <a:ext cx="464100" cy="158100"/>
          </a:xfrm>
          <a:prstGeom prst="parallelogram">
            <a:avLst>
              <a:gd fmla="val 857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235500" y="6452000"/>
            <a:ext cx="464100" cy="158100"/>
          </a:xfrm>
          <a:prstGeom prst="parallelogram">
            <a:avLst>
              <a:gd fmla="val 857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1616500" y="6452000"/>
            <a:ext cx="464100" cy="158100"/>
          </a:xfrm>
          <a:prstGeom prst="parallelogram">
            <a:avLst>
              <a:gd fmla="val 857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0473500" y="6452000"/>
            <a:ext cx="464100" cy="158100"/>
          </a:xfrm>
          <a:prstGeom prst="parallelogram">
            <a:avLst>
              <a:gd fmla="val 85714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25251" l="0" r="4761" t="26235"/>
          <a:stretch/>
        </p:blipFill>
        <p:spPr>
          <a:xfrm>
            <a:off x="9109350" y="-28800"/>
            <a:ext cx="2019472" cy="102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542" y="90249"/>
            <a:ext cx="2673606" cy="9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50175" y="6315350"/>
            <a:ext cx="21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ข้อมูลหลักสูตรเพิ่มเติม</a:t>
            </a:r>
            <a:endParaRPr sz="1600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600" y="1399734"/>
            <a:ext cx="1560812" cy="63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26267" y="80433"/>
            <a:ext cx="1158272" cy="106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62" y="4087789"/>
            <a:ext cx="2238600" cy="221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025" y="98475"/>
            <a:ext cx="1558175" cy="93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228600" y="1371600"/>
            <a:ext cx="11865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ให้พัฒนาหุ่นยนต์ปฐมพยาบาล </a:t>
            </a:r>
            <a:r>
              <a:rPr lang="th-TH" sz="1900">
                <a:solidFill>
                  <a:srgbClr val="10DAE1"/>
                </a:solidFill>
                <a:latin typeface="Sarabun"/>
                <a:ea typeface="Sarabun"/>
                <a:cs typeface="Sarabun"/>
                <a:sym typeface="Sarabun"/>
              </a:rPr>
              <a:t>(Mbot2)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ช่วยเหลือผู้ป่วย </a:t>
            </a:r>
            <a:r>
              <a:rPr lang="th-TH" sz="1900">
                <a:solidFill>
                  <a:srgbClr val="10DAE1"/>
                </a:solidFill>
                <a:latin typeface="Sarabun"/>
                <a:ea typeface="Sarabun"/>
                <a:cs typeface="Sarabun"/>
                <a:sym typeface="Sarabun"/>
              </a:rPr>
              <a:t>(Halocode)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ให้ได้มากที่สุด ภายในเวลา</a:t>
            </a:r>
            <a:r>
              <a:rPr lang="th-TH" sz="1900">
                <a:solidFill>
                  <a:schemeClr val="accent5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r>
              <a:rPr lang="th-TH" sz="1900">
                <a:solidFill>
                  <a:srgbClr val="D55550"/>
                </a:solidFill>
                <a:latin typeface="Sarabun"/>
                <a:ea typeface="Sarabun"/>
                <a:cs typeface="Sarabun"/>
                <a:sym typeface="Sarabun"/>
              </a:rPr>
              <a:t>3 นาที</a:t>
            </a:r>
            <a:endParaRPr sz="1900">
              <a:solidFill>
                <a:srgbClr val="D5555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21590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นับเวลาเริ่มจากจุดเริ่มต้นและเสร็จภาระกิจเมื่อกลับมาที่จุดเดิม</a:t>
            </a:r>
            <a:endParaRPr sz="19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ผู้ป่วย </a:t>
            </a:r>
            <a:r>
              <a:rPr lang="th-TH" sz="1900">
                <a:solidFill>
                  <a:srgbClr val="10DAE1"/>
                </a:solidFill>
                <a:latin typeface="Sarabun"/>
                <a:ea typeface="Sarabun"/>
                <a:cs typeface="Sarabun"/>
                <a:sym typeface="Sarabun"/>
              </a:rPr>
              <a:t>(Halocode) 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จะถูกสุ่มอาการและตำแหน่งในตาราง 6*6</a:t>
            </a:r>
            <a:endParaRPr sz="19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อาการมี 3 ระดับคือ </a:t>
            </a:r>
            <a:r>
              <a:rPr lang="th-TH" sz="1900">
                <a:solidFill>
                  <a:srgbClr val="73DB39"/>
                </a:solidFill>
                <a:latin typeface="Sarabun"/>
                <a:ea typeface="Sarabun"/>
                <a:cs typeface="Sarabun"/>
                <a:sym typeface="Sarabun"/>
              </a:rPr>
              <a:t>1.ป่วยน้อย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r>
              <a:rPr lang="th-TH" sz="1900">
                <a:solidFill>
                  <a:srgbClr val="E9A42E"/>
                </a:solidFill>
                <a:latin typeface="Sarabun"/>
                <a:ea typeface="Sarabun"/>
                <a:cs typeface="Sarabun"/>
                <a:sym typeface="Sarabun"/>
              </a:rPr>
              <a:t>2.ป่วยกลาง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r>
              <a:rPr lang="th-TH" sz="1900">
                <a:solidFill>
                  <a:srgbClr val="D55550"/>
                </a:solidFill>
                <a:latin typeface="Sarabun"/>
                <a:ea typeface="Sarabun"/>
                <a:cs typeface="Sarabun"/>
                <a:sym typeface="Sarabun"/>
              </a:rPr>
              <a:t>3.ป่วยหนัก</a:t>
            </a:r>
            <a:endParaRPr sz="19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การปฐมพยาบาลอาการผู้ป่วยจะมี Action จากหุ่นยนต์ปฐมพยาบาล </a:t>
            </a:r>
            <a:r>
              <a:rPr lang="th-TH" sz="1900">
                <a:solidFill>
                  <a:srgbClr val="10DAE1"/>
                </a:solidFill>
                <a:latin typeface="Sarabun"/>
                <a:ea typeface="Sarabun"/>
                <a:cs typeface="Sarabun"/>
                <a:sym typeface="Sarabun"/>
              </a:rPr>
              <a:t>(Mbot2)</a:t>
            </a: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 ต่างกันตามอาการ</a:t>
            </a:r>
            <a:endParaRPr sz="19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193900" y="31925"/>
            <a:ext cx="82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th-TH" sz="44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โจทย์</a:t>
            </a:r>
            <a:endParaRPr i="0" sz="4400" u="none" cap="none" strike="noStrike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228600" y="1371600"/>
            <a:ext cx="118650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ผลลัพธ์ : จำนวนผู้ป่วยที่สามาถช่วยได้ภายในเวลาที่กำหนด</a:t>
            </a:r>
            <a:endParaRPr sz="2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ผลลัพธ์ : Action จากหุ่นยนต์ปฐมพยาบาล (Mbot2) ที่ถูกต้องตามอาการ</a:t>
            </a:r>
            <a:endParaRPr sz="2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Hardware : วิธีการควบคุมหุ่นยนต์</a:t>
            </a:r>
            <a:endParaRPr sz="2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Connectivity : วิธีการสื่อสาร ระหว่างหุ่นยนต์ปฐมพยาบาล (Mbot2) กับผู้ป่วย (Halocode)</a:t>
            </a:r>
            <a:endParaRPr sz="2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Platform : การออกแบบระบบ (Vertical solution) </a:t>
            </a:r>
            <a:endParaRPr sz="2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15900" lvl="0" marL="215900" rtl="0" algn="l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rabun"/>
              <a:buChar char="❖"/>
            </a:pPr>
            <a:r>
              <a:rPr lang="th-TH" sz="2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 AI : การนำระบบ AI มาช่วยในการประมวลผล</a:t>
            </a:r>
            <a:endParaRPr sz="2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193900" y="31925"/>
            <a:ext cx="82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44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เกณฑ์การให้คะแนน</a:t>
            </a:r>
            <a:endParaRPr sz="4400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30"/>
          <p:cNvGraphicFramePr/>
          <p:nvPr/>
        </p:nvGraphicFramePr>
        <p:xfrm>
          <a:off x="1085942" y="1076624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{00FB0EA9-7396-46E0-93E2-41095FF728C4}</a:tableStyleId>
              </a:tblPr>
              <a:tblGrid>
                <a:gridCol w="1129150"/>
                <a:gridCol w="8890975"/>
              </a:tblGrid>
              <a:tr h="5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ลำดับ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หัวข้อ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Hardware  (performance)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2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Connectivity  (performance)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Platform  (performance)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4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AI Model  (performance)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5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Number of patients , Time , Accuracy (performance)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6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Budget 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7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Creative Idea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8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Helvetica Neue Light"/>
                        <a:buNone/>
                      </a:pPr>
                      <a:r>
                        <a:rPr lang="th-TH" sz="2500" u="none" cap="none" strike="noStrike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Presentation</a:t>
                      </a:r>
                      <a:endParaRPr sz="7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25400" marB="25400" marR="25400" marL="25400" anchor="ctr">
                    <a:lnR cap="flat" cmpd="sng" w="12700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27" name="Google Shape;227;p30"/>
          <p:cNvSpPr txBox="1"/>
          <p:nvPr/>
        </p:nvSpPr>
        <p:spPr>
          <a:xfrm>
            <a:off x="193900" y="31925"/>
            <a:ext cx="82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44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เกณฑ์การให้คะแนน</a:t>
            </a:r>
            <a:endParaRPr sz="4400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5773075" y="143525"/>
            <a:ext cx="2313600" cy="1043100"/>
          </a:xfrm>
          <a:prstGeom prst="rect">
            <a:avLst/>
          </a:prstGeom>
          <a:noFill/>
          <a:ln cap="flat" cmpd="sng" w="28575">
            <a:solidFill>
              <a:srgbClr val="1BA2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4250550" y="372500"/>
            <a:ext cx="35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h-TH" sz="3200">
                <a:solidFill>
                  <a:srgbClr val="666666"/>
                </a:solidFill>
                <a:latin typeface="Prompt"/>
                <a:ea typeface="Prompt"/>
                <a:cs typeface="Prompt"/>
                <a:sym typeface="Prompt"/>
              </a:rPr>
              <a:t>AI IoTs Robotics</a:t>
            </a:r>
            <a:endParaRPr b="0" i="0" sz="3200" u="none" cap="none" strike="noStrike">
              <a:solidFill>
                <a:srgbClr val="66666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-122662" y="445325"/>
            <a:ext cx="4368000" cy="439500"/>
          </a:xfrm>
          <a:prstGeom prst="parallelogram">
            <a:avLst>
              <a:gd fmla="val 25000" name="adj"/>
            </a:avLst>
          </a:prstGeom>
          <a:solidFill>
            <a:srgbClr val="1B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7824651" y="443655"/>
            <a:ext cx="4508400" cy="439500"/>
          </a:xfrm>
          <a:prstGeom prst="parallelogram">
            <a:avLst>
              <a:gd fmla="val 25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670375" y="1415400"/>
            <a:ext cx="5102700" cy="70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th-TH" sz="4100" u="none" cap="none" strike="noStrike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สรุปบทเรียนวันนี้</a:t>
            </a:r>
            <a:endParaRPr b="0" i="0" sz="4100" u="none" cap="none" strike="noStrike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1172308" y="2576808"/>
            <a:ext cx="9847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Sarabun"/>
              <a:buChar char="•"/>
            </a:pPr>
            <a:r>
              <a:rPr lang="th-TH" sz="20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ได้เห็นภาพรวมของการอบรมทั้งสัปดาห์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Sarabun"/>
              <a:buChar char="•"/>
            </a:pPr>
            <a:r>
              <a:rPr lang="th-TH" sz="20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ได้เห็นแนวทางในการทำโจทย์</a:t>
            </a:r>
            <a:endParaRPr sz="2000">
              <a:solidFill>
                <a:srgbClr val="59595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5696950" y="6203800"/>
            <a:ext cx="784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h-TH"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‹#›</a:t>
            </a:fld>
            <a:endParaRPr sz="14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39" name="Google Shape;239;p31"/>
          <p:cNvSpPr txBox="1"/>
          <p:nvPr>
            <p:ph idx="11" type="ftr"/>
          </p:nvPr>
        </p:nvSpPr>
        <p:spPr>
          <a:xfrm>
            <a:off x="4038600" y="64126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h-TH"/>
              <a:t>M0-1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5696950" y="6203800"/>
            <a:ext cx="784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h-TH"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‹#›</a:t>
            </a:fld>
            <a:endParaRPr sz="14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50300" y="116350"/>
            <a:ext cx="920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38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ผศ.ดร.ณรงค์เดช กีรติพรานนท์ (อ.โต้ง)</a:t>
            </a:r>
            <a:endParaRPr sz="3800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50300" y="693150"/>
            <a:ext cx="69459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300">
                <a:solidFill>
                  <a:srgbClr val="1BA2CE"/>
                </a:solidFill>
                <a:latin typeface="Prompt"/>
                <a:ea typeface="Prompt"/>
                <a:cs typeface="Prompt"/>
                <a:sym typeface="Prompt"/>
              </a:rPr>
              <a:t>ความเชี่ยวชาญ</a:t>
            </a:r>
            <a:endParaRPr sz="23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0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Artificial Intelligence, Robotics, Automation System, IoT, </a:t>
            </a:r>
            <a:endParaRPr sz="20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0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Business and System Analysis</a:t>
            </a:r>
            <a:endParaRPr sz="2000">
              <a:solidFill>
                <a:srgbClr val="1BA2CE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24868" l="0" r="0" t="0"/>
          <a:stretch/>
        </p:blipFill>
        <p:spPr>
          <a:xfrm>
            <a:off x="9456025" y="406675"/>
            <a:ext cx="1836750" cy="21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150300" y="1683750"/>
            <a:ext cx="78297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100">
                <a:solidFill>
                  <a:srgbClr val="1BA2CE"/>
                </a:solidFill>
                <a:latin typeface="Prompt"/>
                <a:ea typeface="Prompt"/>
                <a:cs typeface="Prompt"/>
                <a:sym typeface="Prompt"/>
              </a:rPr>
              <a:t>ประวัติการศึกษา</a:t>
            </a:r>
            <a:endParaRPr sz="21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rabun"/>
              <a:buChar char="-"/>
            </a:pPr>
            <a:r>
              <a:rPr lang="th-TH" sz="16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ปริญญาเอก Doctor of Philosophy (Information Technology) Queensland University of Technology, Brisbane, Australia</a:t>
            </a:r>
            <a:endParaRPr sz="16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rabun"/>
              <a:buChar char="-"/>
            </a:pPr>
            <a:r>
              <a:rPr lang="th-TH" sz="16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ปริญญาโท Master of Engineering Science (Computer and Communications Engineering) ที่ Queensland University of Technology, Brisbane, Australia</a:t>
            </a:r>
            <a:endParaRPr sz="16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rabun"/>
              <a:buChar char="-"/>
            </a:pPr>
            <a:r>
              <a:rPr lang="th-TH" sz="16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ปริญญาตรี วิศวกรรมศาสตร์บัณฑิต (วิศวกรรมคอมพิวเตอร์) จุฬาลงกรณ์มหาวิทยาลัย เกียรตินิยมอันดับ 2</a:t>
            </a:r>
            <a:endParaRPr sz="16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28900" y="3856000"/>
            <a:ext cx="76725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100">
                <a:solidFill>
                  <a:srgbClr val="1BA2CE"/>
                </a:solidFill>
                <a:latin typeface="Prompt"/>
                <a:ea typeface="Prompt"/>
                <a:cs typeface="Prompt"/>
                <a:sym typeface="Prompt"/>
              </a:rPr>
              <a:t>รางวัลที่ได้รับ</a:t>
            </a:r>
            <a:endParaRPr sz="21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"/>
              <a:buChar char="-"/>
            </a:pPr>
            <a:r>
              <a:rPr lang="th-TH" sz="16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2563 	นักวิจัยรุ่นใหม่ดีเด่น กลุ่มสาขาวิทยาศาสตร์และเทคโนโลยี จากสมาคมสถาบันอุดมศึกษาเอกชนแห่งประเทศไทย</a:t>
            </a:r>
            <a:endParaRPr sz="16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"/>
              <a:buChar char="-"/>
            </a:pPr>
            <a:r>
              <a:rPr lang="th-TH" sz="16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2562 	Best Paper Award, ICSTE2019) ณ เขตบริหารพิเศษมาเก๊า</a:t>
            </a:r>
            <a:endParaRPr sz="16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"/>
              <a:buChar char="-"/>
            </a:pPr>
            <a:r>
              <a:rPr lang="th-TH" sz="16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2555 	อาจารย์ผู้สอนดีเด่น มหาวิทยาลัยธุรกิจบัณฑิตย์</a:t>
            </a:r>
            <a:endParaRPr sz="16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4064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"/>
              <a:buChar char="-"/>
            </a:pPr>
            <a:r>
              <a:rPr lang="th-TH" sz="16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2554 	อาจารย์ที่ปรึกษาชมรมด้านวิชาการดีเด่น มหาวิทยาลัยธุรกิจบัณฑิตย์</a:t>
            </a:r>
            <a:endParaRPr sz="21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7894225" y="2588050"/>
            <a:ext cx="41010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-TH" sz="2200">
                <a:solidFill>
                  <a:srgbClr val="1BA2CE"/>
                </a:solidFill>
                <a:latin typeface="Prompt"/>
                <a:ea typeface="Prompt"/>
                <a:cs typeface="Prompt"/>
                <a:sym typeface="Prompt"/>
              </a:rPr>
              <a:t>ประวัติการทำงาน</a:t>
            </a:r>
            <a:endParaRPr sz="22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-TH" sz="17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2564 - ปัจจุบัน ผู้อำนวยการสถาบัน iMAKE</a:t>
            </a:r>
            <a:endParaRPr sz="17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-TH" sz="17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2560 - ปัจจุบัน หัวหน้าสาขาวิชาวิศวกรรมหุ่นยนต์และระบบอัตโนมัติ</a:t>
            </a:r>
            <a:endParaRPr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-TH" sz="17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2560 - 2563 คณบดีวิทยาลัยนวัตกรรมด้านเทคโนโลยีและวิศวกรรมศาสตร์ มหาวิทยาลัยธุรกิจบัณฑิตย์</a:t>
            </a:r>
            <a:endParaRPr sz="17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-TH" sz="17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2552 - 2562 อาจารย์ที่ปรึกษาชมรมโรบอท</a:t>
            </a:r>
            <a:endParaRPr sz="17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-TH" sz="17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2543 - ปัจจุบัน อาจารย์ประจำ มหาวิทยาลัยธุรกิจบัณฑิตย์</a:t>
            </a:r>
            <a:endParaRPr sz="2200">
              <a:solidFill>
                <a:srgbClr val="1BA2CE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5696950" y="6203800"/>
            <a:ext cx="784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h-TH" sz="1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‹#›</a:t>
            </a:fld>
            <a:endParaRPr sz="14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709098" y="0"/>
            <a:ext cx="3483000" cy="365700"/>
          </a:xfrm>
          <a:prstGeom prst="parallelogram">
            <a:avLst>
              <a:gd fmla="val 78895" name="adj"/>
            </a:avLst>
          </a:prstGeom>
          <a:solidFill>
            <a:srgbClr val="1B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98700" y="717725"/>
            <a:ext cx="82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i="0" lang="th-TH" sz="4400" u="none" cap="none" strike="noStrike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วัตถุประสงค์การเรียนรู้ของ</a:t>
            </a:r>
            <a:r>
              <a:rPr lang="th-TH" sz="44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โมดูล</a:t>
            </a:r>
            <a:endParaRPr i="0" sz="4400" u="none" cap="none" strike="noStrike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088450" y="1614300"/>
            <a:ext cx="10733700" cy="3887100"/>
          </a:xfrm>
          <a:prstGeom prst="roundRect">
            <a:avLst>
              <a:gd fmla="val 922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h-TH" sz="22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1</a:t>
            </a:r>
            <a:r>
              <a:rPr lang="th-TH" sz="22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.เข้าใจการเชื่อมต่อเป็นระบบ IoTs ที่มีการใช้ AI เข้ามาช่วยในการตัดสินใจ</a:t>
            </a:r>
            <a:endParaRPr sz="2200">
              <a:solidFill>
                <a:srgbClr val="595959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h-TH" sz="22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2. สามารถใช้งาน mBot2 และ Halocode Platform ได้ทั้ง Blocked based และ Python</a:t>
            </a:r>
            <a:endParaRPr sz="2200">
              <a:solidFill>
                <a:srgbClr val="595959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h-TH" sz="22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3. สามารถใช้งาน MQTT ผ่าน Platform HiveMQ</a:t>
            </a:r>
            <a:endParaRPr sz="2200">
              <a:solidFill>
                <a:srgbClr val="595959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h-TH" sz="22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4. สามารถติดตั้งและกำหนดค่า MQTT Server/Broker ได้</a:t>
            </a:r>
            <a:endParaRPr sz="2200">
              <a:solidFill>
                <a:srgbClr val="595959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h-TH" sz="2200">
                <a:solidFill>
                  <a:srgbClr val="595959"/>
                </a:solidFill>
                <a:latin typeface="Sarabun"/>
                <a:ea typeface="Sarabun"/>
                <a:cs typeface="Sarabun"/>
                <a:sym typeface="Sarabun"/>
              </a:rPr>
              <a:t>5. สามารถพัฒนาระบบงาน IoTs โดยมีการใช้งานร่วมระหว่าง AI และ Robotics</a:t>
            </a:r>
            <a:endParaRPr sz="2200">
              <a:solidFill>
                <a:srgbClr val="59595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23950" y="76200"/>
            <a:ext cx="1148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th-TH" sz="38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หัวข้ออบรม (วันที่หนึ่ง)</a:t>
            </a:r>
            <a:endParaRPr i="0" sz="3800" u="none" cap="none" strike="noStrike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283125" y="57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{19A8E92E-F97C-4560-B0C2-4C030DDBD57B}</a:tableStyleId>
              </a:tblPr>
              <a:tblGrid>
                <a:gridCol w="2060175"/>
                <a:gridCol w="2851850"/>
                <a:gridCol w="6690000"/>
              </a:tblGrid>
              <a:tr h="46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เวลา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กิจกรรม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รายละเอียด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10</a:t>
                      </a: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.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0</a:t>
                      </a: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- 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11</a:t>
                      </a: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.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00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ภาพรวมของการอบรม</a:t>
                      </a:r>
                      <a:endParaRPr sz="15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อธิบายกำหนดการและกิจกรรม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11.00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- 12.00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โจทย์ประจำสัปดาห์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การเขียนโปรแกรมควบคุม Halocode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การอ่านค่าจากเซนเซอร์พื้นฐาน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16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12.00 - 13.00</a:t>
                      </a:r>
                      <a:endParaRPr sz="15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พักรับประทานอาหารกลางวัน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</a:t>
                      </a: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.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00</a:t>
                      </a: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- 1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4</a:t>
                      </a:r>
                      <a:r>
                        <a:rPr lang="th-TH" sz="15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.</a:t>
                      </a: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30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Sensor Part: Halocode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การเขียนโปรแกรมควบคุม Halocode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การอ่านค่าจากเซนเซอร์พื้นฐาน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[การใช้ AI Extension Package สำหรับการรู้จำเสียง ข้อความและภาพ]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การเชื่อมต่อและสั่งงาน Halocode โดยใช้ AI ผ่าน WiFi หรือ Bluetooth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การส่งค่าที่อ่านไปเก็บใน Google Sheet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14.30 - 14.45</a:t>
                      </a:r>
                      <a:endParaRPr sz="1500">
                        <a:solidFill>
                          <a:srgbClr val="000000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พักเบรค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14.45 - 16.00</a:t>
                      </a:r>
                      <a:endParaRPr sz="15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mBot2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การเขียนโปรแกรมควบคุม cyberPi และ mBot2 พื้นฐาน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16.00 - 17.00</a:t>
                      </a:r>
                      <a:endParaRPr sz="15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mBot2 + Halocode with MQTT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การเขียนโปรแกรมรับส่งค่าผ่าน MQTT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17.00 - 18.00</a:t>
                      </a:r>
                      <a:endParaRPr sz="15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พักรับประทานอาหารเย็น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18.00 - 20.00</a:t>
                      </a:r>
                      <a:endParaRPr sz="15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MQTT Server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MQTT Protocol Concept (Broker, Topics, Publish/Subscribe)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MQTT Broker installation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MQTT Commands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500">
                          <a:highlight>
                            <a:srgbClr val="FFFFFF"/>
                          </a:highlight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Topic &amp; Message design (DB)</a:t>
                      </a:r>
                      <a:endParaRPr sz="1500">
                        <a:highlight>
                          <a:srgbClr val="FFFFFF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29534" y="2266950"/>
            <a:ext cx="5145600" cy="23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400" lIns="25400" spcFirstLastPara="1" rIns="25400" wrap="square" tIns="25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</a:pPr>
            <a:r>
              <a:rPr i="0" lang="th-TH" sz="5600" u="none" cap="none" strike="noStrike">
                <a:latin typeface="Kanit"/>
                <a:ea typeface="Kanit"/>
                <a:cs typeface="Kanit"/>
                <a:sym typeface="Kanit"/>
              </a:rPr>
              <a:t>First Aid Robot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descr="robot-medic-d-rendering-funny-cartoon-like-robot-first-aid-sing-holding-medical-first-aid-kit-isolated-205551711.jpg"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9601" y="332500"/>
            <a:ext cx="5564100" cy="5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ducing mBot2 from Makeblock Education for secondary schools! mBot2 is a next-generation educational robot designed with extended capabilities, starting as an entry-level solution in lower secondary education and going all the way to upper secondary and beyond. mBot2 is powered by CyberPi, an educational microcontroller enhanced with network capabilities, built-in sensors and much more!&#10;&#10;https://education.makeblock.com/mbot2/" id="172" name="Google Shape;172;p24" title="Meet mBot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398" y="790200"/>
            <a:ext cx="6974975" cy="5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370175" y="6474963"/>
            <a:ext cx="11417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 Light"/>
              <a:buNone/>
            </a:pPr>
            <a:r>
              <a:rPr lang="th-TH" sz="2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Halocode </a:t>
            </a:r>
            <a:r>
              <a:rPr b="0" i="0" lang="th-TH" sz="26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https://youtube.com/watch?v=2IxJUKC6yps</a:t>
            </a:r>
            <a:r>
              <a:rPr b="0" i="0" lang="th-TH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700"/>
          </a:p>
        </p:txBody>
      </p:sp>
      <p:pic>
        <p:nvPicPr>
          <p:cNvPr descr="Halocode is a wireless, single-board computer that lets you bring fun tech, AI technology and IoT projects to life! With everything your projects need built-in, Halocode is small but mighty. It’s the essential platform for all of your creative endeavors.&#10;Suitable for ages 10+ and perfect for students, makers, techies, educators, and families, Halocode teaches the fundamentals of software design and automation. Beginning with simple block-based programming and advancing through Python, Halocode’s companion mBlock software makes it easy to start coding, eliminating the intimidating learning curve associated with traditional STE(A)M learning tools." id="178" name="Google Shape;178;p25" title="Introducing Halocod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76200"/>
            <a:ext cx="8350175" cy="62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1663.jpg"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385" y="810033"/>
            <a:ext cx="5855231" cy="542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1500" y="31925"/>
            <a:ext cx="82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th-TH" sz="44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รูปแบบสนาม</a:t>
            </a:r>
            <a:endParaRPr i="0" sz="4400" u="none" cap="none" strike="noStrike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1663.jpg"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385" y="810033"/>
            <a:ext cx="5855231" cy="542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4783984" y="3286377"/>
            <a:ext cx="277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0,0</a:t>
            </a:r>
            <a:endParaRPr sz="700"/>
          </a:p>
        </p:txBody>
      </p:sp>
      <p:sp>
        <p:nvSpPr>
          <p:cNvPr id="191" name="Google Shape;191;p27"/>
          <p:cNvSpPr txBox="1"/>
          <p:nvPr/>
        </p:nvSpPr>
        <p:spPr>
          <a:xfrm>
            <a:off x="7088736" y="3286377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5,0</a:t>
            </a:r>
            <a:endParaRPr sz="600"/>
          </a:p>
        </p:txBody>
      </p:sp>
      <p:sp>
        <p:nvSpPr>
          <p:cNvPr id="192" name="Google Shape;192;p27"/>
          <p:cNvSpPr txBox="1"/>
          <p:nvPr/>
        </p:nvSpPr>
        <p:spPr>
          <a:xfrm>
            <a:off x="4783984" y="1564740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0,5</a:t>
            </a:r>
            <a:endParaRPr sz="600"/>
          </a:p>
        </p:txBody>
      </p:sp>
      <p:sp>
        <p:nvSpPr>
          <p:cNvPr id="193" name="Google Shape;193;p27"/>
          <p:cNvSpPr txBox="1"/>
          <p:nvPr/>
        </p:nvSpPr>
        <p:spPr>
          <a:xfrm>
            <a:off x="7088736" y="1564740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5,5</a:t>
            </a:r>
            <a:endParaRPr sz="600"/>
          </a:p>
        </p:txBody>
      </p:sp>
      <p:sp>
        <p:nvSpPr>
          <p:cNvPr id="194" name="Google Shape;194;p27"/>
          <p:cNvSpPr txBox="1"/>
          <p:nvPr/>
        </p:nvSpPr>
        <p:spPr>
          <a:xfrm>
            <a:off x="5688936" y="2571337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2,2</a:t>
            </a:r>
            <a:endParaRPr sz="600"/>
          </a:p>
        </p:txBody>
      </p:sp>
      <p:sp>
        <p:nvSpPr>
          <p:cNvPr id="195" name="Google Shape;195;p27"/>
          <p:cNvSpPr txBox="1"/>
          <p:nvPr/>
        </p:nvSpPr>
        <p:spPr>
          <a:xfrm>
            <a:off x="6168642" y="2571337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3,2</a:t>
            </a:r>
            <a:endParaRPr sz="600"/>
          </a:p>
        </p:txBody>
      </p:sp>
      <p:sp>
        <p:nvSpPr>
          <p:cNvPr id="196" name="Google Shape;196;p27"/>
          <p:cNvSpPr txBox="1"/>
          <p:nvPr/>
        </p:nvSpPr>
        <p:spPr>
          <a:xfrm>
            <a:off x="5688936" y="2248912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2,3</a:t>
            </a:r>
            <a:endParaRPr sz="600"/>
          </a:p>
        </p:txBody>
      </p:sp>
      <p:sp>
        <p:nvSpPr>
          <p:cNvPr id="197" name="Google Shape;197;p27"/>
          <p:cNvSpPr txBox="1"/>
          <p:nvPr/>
        </p:nvSpPr>
        <p:spPr>
          <a:xfrm>
            <a:off x="6168642" y="2248912"/>
            <a:ext cx="277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3,3</a:t>
            </a:r>
            <a:endParaRPr sz="600"/>
          </a:p>
        </p:txBody>
      </p:sp>
      <p:sp>
        <p:nvSpPr>
          <p:cNvPr id="198" name="Google Shape;198;p27"/>
          <p:cNvSpPr txBox="1"/>
          <p:nvPr/>
        </p:nvSpPr>
        <p:spPr>
          <a:xfrm>
            <a:off x="4850182" y="3514579"/>
            <a:ext cx="145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endParaRPr sz="600"/>
          </a:p>
        </p:txBody>
      </p:sp>
      <p:sp>
        <p:nvSpPr>
          <p:cNvPr id="199" name="Google Shape;199;p27"/>
          <p:cNvSpPr txBox="1"/>
          <p:nvPr/>
        </p:nvSpPr>
        <p:spPr>
          <a:xfrm>
            <a:off x="5293179" y="3514579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700"/>
          </a:p>
        </p:txBody>
      </p:sp>
      <p:sp>
        <p:nvSpPr>
          <p:cNvPr id="200" name="Google Shape;200;p27"/>
          <p:cNvSpPr txBox="1"/>
          <p:nvPr/>
        </p:nvSpPr>
        <p:spPr>
          <a:xfrm>
            <a:off x="5755135" y="3514579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700"/>
          </a:p>
        </p:txBody>
      </p:sp>
      <p:sp>
        <p:nvSpPr>
          <p:cNvPr id="201" name="Google Shape;201;p27"/>
          <p:cNvSpPr txBox="1"/>
          <p:nvPr/>
        </p:nvSpPr>
        <p:spPr>
          <a:xfrm>
            <a:off x="6234841" y="3514579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700"/>
          </a:p>
        </p:txBody>
      </p:sp>
      <p:sp>
        <p:nvSpPr>
          <p:cNvPr id="202" name="Google Shape;202;p27"/>
          <p:cNvSpPr txBox="1"/>
          <p:nvPr/>
        </p:nvSpPr>
        <p:spPr>
          <a:xfrm>
            <a:off x="6660087" y="3514579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700"/>
          </a:p>
        </p:txBody>
      </p:sp>
      <p:sp>
        <p:nvSpPr>
          <p:cNvPr id="203" name="Google Shape;203;p27"/>
          <p:cNvSpPr txBox="1"/>
          <p:nvPr/>
        </p:nvSpPr>
        <p:spPr>
          <a:xfrm>
            <a:off x="7129217" y="3514579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700"/>
          </a:p>
        </p:txBody>
      </p:sp>
      <p:sp>
        <p:nvSpPr>
          <p:cNvPr id="204" name="Google Shape;204;p27"/>
          <p:cNvSpPr txBox="1"/>
          <p:nvPr/>
        </p:nvSpPr>
        <p:spPr>
          <a:xfrm>
            <a:off x="4516936" y="3286377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endParaRPr sz="700"/>
          </a:p>
        </p:txBody>
      </p:sp>
      <p:sp>
        <p:nvSpPr>
          <p:cNvPr id="205" name="Google Shape;205;p27"/>
          <p:cNvSpPr txBox="1"/>
          <p:nvPr/>
        </p:nvSpPr>
        <p:spPr>
          <a:xfrm>
            <a:off x="4516936" y="2571337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700"/>
          </a:p>
        </p:txBody>
      </p:sp>
      <p:sp>
        <p:nvSpPr>
          <p:cNvPr id="206" name="Google Shape;206;p27"/>
          <p:cNvSpPr txBox="1"/>
          <p:nvPr/>
        </p:nvSpPr>
        <p:spPr>
          <a:xfrm>
            <a:off x="4516936" y="2248912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700"/>
          </a:p>
        </p:txBody>
      </p:sp>
      <p:sp>
        <p:nvSpPr>
          <p:cNvPr id="207" name="Google Shape;207;p27"/>
          <p:cNvSpPr txBox="1"/>
          <p:nvPr/>
        </p:nvSpPr>
        <p:spPr>
          <a:xfrm>
            <a:off x="4516936" y="1926486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700"/>
          </a:p>
        </p:txBody>
      </p:sp>
      <p:sp>
        <p:nvSpPr>
          <p:cNvPr id="208" name="Google Shape;208;p27"/>
          <p:cNvSpPr txBox="1"/>
          <p:nvPr/>
        </p:nvSpPr>
        <p:spPr>
          <a:xfrm>
            <a:off x="4516936" y="1564740"/>
            <a:ext cx="145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th-TH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700"/>
          </a:p>
        </p:txBody>
      </p:sp>
      <p:sp>
        <p:nvSpPr>
          <p:cNvPr id="209" name="Google Shape;209;p27"/>
          <p:cNvSpPr txBox="1"/>
          <p:nvPr/>
        </p:nvSpPr>
        <p:spPr>
          <a:xfrm>
            <a:off x="41500" y="31925"/>
            <a:ext cx="82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th-TH" sz="4400">
                <a:solidFill>
                  <a:srgbClr val="595959"/>
                </a:solidFill>
                <a:latin typeface="Prompt"/>
                <a:ea typeface="Prompt"/>
                <a:cs typeface="Prompt"/>
                <a:sym typeface="Prompt"/>
              </a:rPr>
              <a:t>รูปแบบสนาม</a:t>
            </a:r>
            <a:endParaRPr i="0" sz="4400" u="none" cap="none" strike="noStrike">
              <a:solidFill>
                <a:srgbClr val="59595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