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7.emf" ContentType="image/x-emf"/>
  <Override PartName="/ppt/media/image6.emf" ContentType="image/x-emf"/>
  <Override PartName="/ppt/media/image5.jpeg" ContentType="image/jpeg"/>
  <Override PartName="/ppt/media/image4.jpeg" ContentType="image/jpeg"/>
  <Override PartName="/ppt/media/image3.png" ContentType="image/png"/>
  <Override PartName="/ppt/media/image2.png" ContentType="image/png"/>
  <Override PartName="/ppt/media/image8.jpeg" ContentType="image/jpe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710" spc="-1" strike="noStrike">
                <a:latin typeface="Arial"/>
                <a:ea typeface="SimSun"/>
              </a:defRPr>
            </a:pPr>
            <a:r>
              <a:rPr b="0" sz="1710" spc="-1" strike="noStrike">
                <a:latin typeface="Arial"/>
                <a:ea typeface="SimSun"/>
              </a:rPr>
              <a:t>Presentation Document Page Number Distribution</a:t>
            </a:r>
          </a:p>
        </c:rich>
      </c:tx>
      <c:layout>
        <c:manualLayout>
          <c:xMode val="edge"/>
          <c:yMode val="edge"/>
          <c:x val="0.177927818526254"/>
          <c:y val="0.0199650883700633"/>
        </c:manualLayout>
      </c:layout>
      <c:overlay val="0"/>
    </c:title>
    <c:autoTitleDeleted val="0"/>
    <c:plotArea>
      <c:layout>
        <c:manualLayout>
          <c:xMode val="edge"/>
          <c:yMode val="edge"/>
          <c:x val="0.0157380871423714"/>
          <c:y val="0.125572768928649"/>
          <c:w val="0.851216787292952"/>
          <c:h val="0.855662229980362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ff8080"/>
            </a:solidFill>
            <a:ln w="18360">
              <a:solidFill>
                <a:srgbClr val="ff808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15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59</c:v>
                </c:pt>
                <c:pt idx="5">
                  <c:v>71</c:v>
                </c:pt>
                <c:pt idx="6">
                  <c:v>83</c:v>
                </c:pt>
                <c:pt idx="7">
                  <c:v>95</c:v>
                </c:pt>
                <c:pt idx="8">
                  <c:v>106</c:v>
                </c:pt>
                <c:pt idx="9">
                  <c:v>118</c:v>
                </c:pt>
                <c:pt idx="10">
                  <c:v>130</c:v>
                </c:pt>
                <c:pt idx="11">
                  <c:v>142</c:v>
                </c:pt>
                <c:pt idx="12">
                  <c:v>154</c:v>
                </c:pt>
                <c:pt idx="13">
                  <c:v>165</c:v>
                </c:pt>
                <c:pt idx="14">
                  <c:v>177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5"/>
                <c:pt idx="0">
                  <c:v>33</c:v>
                </c:pt>
                <c:pt idx="1">
                  <c:v>110</c:v>
                </c:pt>
                <c:pt idx="2">
                  <c:v>75</c:v>
                </c:pt>
                <c:pt idx="3">
                  <c:v>45</c:v>
                </c:pt>
                <c:pt idx="4">
                  <c:v>17</c:v>
                </c:pt>
                <c:pt idx="5">
                  <c:v>12</c:v>
                </c:pt>
                <c:pt idx="6">
                  <c:v>5</c:v>
                </c:pt>
                <c:pt idx="7">
                  <c:v>2</c:v>
                </c:pt>
                <c:pt idx="8">
                  <c:v>7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</c:numCache>
            </c:numRef>
          </c:yVal>
          <c:smooth val="1"/>
        </c:ser>
        <c:axId val="16030295"/>
        <c:axId val="43591752"/>
      </c:scatterChart>
      <c:valAx>
        <c:axId val="160302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920" spc="-1" strike="noStrike">
                <a:latin typeface="Arial"/>
                <a:ea typeface="SimSun"/>
              </a:defRPr>
            </a:pPr>
          </a:p>
        </c:txPr>
        <c:crossAx val="43591752"/>
        <c:crossesAt val="0"/>
        <c:crossBetween val="midCat"/>
      </c:valAx>
      <c:valAx>
        <c:axId val="43591752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920" spc="-1" strike="noStrike">
                <a:latin typeface="Arial"/>
                <a:ea typeface="SimSun"/>
              </a:defRPr>
            </a:pPr>
          </a:p>
        </c:txPr>
        <c:crossAx val="16030295"/>
        <c:crossesAt val="0"/>
        <c:crossBetween val="midCat"/>
      </c:valAx>
      <c:spPr>
        <a:solidFill>
          <a:srgbClr val="d9d9d9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71326565308204"/>
          <c:y val="0.469888719179577"/>
        </c:manualLayout>
      </c:layout>
      <c:overlay val="0"/>
      <c:spPr>
        <a:solidFill>
          <a:srgbClr val="d9d9d9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790" spc="-1" strike="noStrike">
              <a:latin typeface="Arial"/>
              <a:ea typeface="SimSun"/>
            </a:defRPr>
          </a:pPr>
        </a:p>
      </c:txPr>
    </c:legend>
    <c:plotVisOnly val="0"/>
    <c:dispBlanksAs val="span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060" spc="-1" strike="noStrike">
                <a:latin typeface="Arial"/>
                <a:ea typeface="SimSun"/>
              </a:defRPr>
            </a:pPr>
            <a:r>
              <a:rPr b="0" sz="2060" spc="-1" strike="noStrike">
                <a:latin typeface="Arial"/>
                <a:ea typeface="SimSun"/>
              </a:rPr>
              <a:t>Formula Usage</a:t>
            </a:r>
          </a:p>
        </c:rich>
      </c:tx>
      <c:layout>
        <c:manualLayout>
          <c:xMode val="edge"/>
          <c:yMode val="edge"/>
          <c:x val="0.323636109948374"/>
          <c:y val="0.0198082489146165"/>
        </c:manualLayout>
      </c:layout>
      <c:overlay val="0"/>
    </c:title>
    <c:autoTitleDeleted val="0"/>
    <c:plotArea>
      <c:layout>
        <c:manualLayout>
          <c:xMode val="edge"/>
          <c:yMode val="edge"/>
          <c:x val="0.0202316171340868"/>
          <c:y val="0.136306078147612"/>
          <c:w val="0.592437561043672"/>
          <c:h val="0.84379522431259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G</c:v>
                </c:pt>
              </c:strCache>
            </c:strRef>
          </c:tx>
          <c:spPr>
            <a:solidFill>
              <a:srgbClr val="0066cc"/>
            </a:solidFill>
            <a:ln>
              <a:solidFill>
                <a:srgbClr val="000000"/>
              </a:solidFill>
            </a:ln>
          </c:spPr>
          <c:explosion val="0"/>
          <c:dPt>
            <c:idx val="0"/>
            <c:spPr>
              <a:solidFill>
                <a:srgbClr val="0066cc"/>
              </a:solidFill>
              <a:ln>
                <a:solidFill>
                  <a:srgbClr val="000000"/>
                </a:solidFill>
              </a:ln>
            </c:spPr>
          </c:dPt>
          <c:dPt>
            <c:idx val="1"/>
            <c:spPr>
              <a:solidFill>
                <a:srgbClr val="ff8080"/>
              </a:solidFill>
              <a:ln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rgbClr val="ccffff"/>
              </a:solidFill>
              <a:ln>
                <a:solidFill>
                  <a:srgbClr val="000000"/>
                </a:solidFill>
              </a:ln>
            </c:spPr>
          </c:dPt>
          <c:dPt>
            <c:idx val="3"/>
            <c:spPr>
              <a:solidFill>
                <a:srgbClr val="9999ff"/>
              </a:solidFill>
              <a:ln>
                <a:solidFill>
                  <a:srgbClr val="000000"/>
                </a:solidFill>
              </a:ln>
            </c:spPr>
          </c:dPt>
          <c:dPt>
            <c:idx val="4"/>
            <c:spPr>
              <a:solidFill>
                <a:srgbClr val="993366"/>
              </a:solidFill>
              <a:ln>
                <a:solidFill>
                  <a:srgbClr val="000000"/>
                </a:solidFill>
              </a:ln>
            </c:spPr>
          </c:dPt>
          <c:dPt>
            <c:idx val="5"/>
            <c:spPr>
              <a:solidFill>
                <a:srgbClr val="ffffcc"/>
              </a:solidFill>
              <a:ln>
                <a:solidFill>
                  <a:srgbClr val="000000"/>
                </a:solidFill>
              </a:ln>
            </c:spPr>
          </c:dPt>
          <c:dPt>
            <c:idx val="6"/>
            <c:spPr>
              <a:solidFill>
                <a:srgbClr val="660066"/>
              </a:solidFill>
              <a:ln>
                <a:solidFill>
                  <a:srgbClr val="000000"/>
                </a:solidFill>
              </a:ln>
            </c:spPr>
          </c:dPt>
          <c:dPt>
            <c:idx val="7"/>
            <c:spPr>
              <a:solidFill>
                <a:srgbClr val="ccccff"/>
              </a:solidFill>
              <a:ln>
                <a:solidFill>
                  <a:srgbClr val="000000"/>
                </a:solidFill>
              </a:ln>
            </c:spPr>
          </c:dPt>
          <c:dPt>
            <c:idx val="8"/>
            <c:spPr>
              <a:solidFill>
                <a:srgbClr val="000080"/>
              </a:solidFill>
              <a:ln>
                <a:solidFill>
                  <a:srgbClr val="000000"/>
                </a:solidFill>
              </a:ln>
            </c:spPr>
          </c:dPt>
          <c:dPt>
            <c:idx val="9"/>
            <c:spPr>
              <a:solidFill>
                <a:srgbClr val="ff00ff"/>
              </a:solidFill>
              <a:ln>
                <a:solidFill>
                  <a:srgbClr val="000000"/>
                </a:solidFill>
              </a:ln>
            </c:spPr>
          </c:dPt>
          <c:dPt>
            <c:idx val="10"/>
            <c:spPr>
              <a:solidFill>
                <a:srgbClr val="00ffff"/>
              </a:solidFill>
              <a:ln>
                <a:solidFill>
                  <a:srgbClr val="000000"/>
                </a:solidFill>
              </a:ln>
            </c:spPr>
          </c:dPt>
          <c:dPt>
            <c:idx val="11"/>
            <c:spPr>
              <a:solidFill>
                <a:srgbClr val="ffff00"/>
              </a:solidFill>
              <a:ln>
                <a:solidFill>
                  <a:srgbClr val="000000"/>
                </a:solidFill>
              </a:ln>
            </c:spPr>
          </c:dPt>
          <c:dPt>
            <c:idx val="12"/>
            <c:spPr>
              <a:solidFill>
                <a:srgbClr val="0066cc"/>
              </a:solidFill>
              <a:ln>
                <a:solidFill>
                  <a:srgbClr val="000000"/>
                </a:solidFill>
              </a:ln>
            </c:spPr>
          </c:dPt>
          <c:dPt>
            <c:idx val="13"/>
            <c:spPr>
              <a:solidFill>
                <a:srgbClr val="ff8080"/>
              </a:solidFill>
              <a:ln>
                <a:solidFill>
                  <a:srgbClr val="000000"/>
                </a:solidFill>
              </a:ln>
            </c:spPr>
          </c:dPt>
          <c:dPt>
            <c:idx val="14"/>
            <c:spPr>
              <a:solidFill>
                <a:srgbClr val="ccffff"/>
              </a:solidFill>
              <a:ln>
                <a:solidFill>
                  <a:srgbClr val="000000"/>
                </a:solidFill>
              </a:ln>
            </c:spPr>
          </c:dPt>
          <c:dPt>
            <c:idx val="15"/>
            <c:spPr>
              <a:solidFill>
                <a:srgbClr val="9999ff"/>
              </a:solidFill>
              <a:ln>
                <a:solidFill>
                  <a:srgbClr val="000000"/>
                </a:solidFill>
              </a:ln>
            </c:spPr>
          </c:dPt>
          <c:dPt>
            <c:idx val="16"/>
            <c:spPr>
              <a:solidFill>
                <a:srgbClr val="993366"/>
              </a:solidFill>
              <a:ln>
                <a:solidFill>
                  <a:srgbClr val="000000"/>
                </a:solidFill>
              </a:ln>
            </c:spPr>
          </c:dPt>
          <c:dPt>
            <c:idx val="17"/>
            <c:spPr>
              <a:solidFill>
                <a:srgbClr val="ffffcc"/>
              </a:solidFill>
              <a:ln>
                <a:solidFill>
                  <a:srgbClr val="000000"/>
                </a:solidFill>
              </a:ln>
            </c:spPr>
          </c:dPt>
          <c:dPt>
            <c:idx val="18"/>
            <c:spPr>
              <a:solidFill>
                <a:srgbClr val="660066"/>
              </a:solidFill>
              <a:ln>
                <a:solidFill>
                  <a:srgbClr val="000000"/>
                </a:solidFill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</c:dLbl>
            <c:dLbl>
              <c:idx val="13"/>
              <c:showLegendKey val="0"/>
              <c:showVal val="0"/>
              <c:showCatName val="0"/>
              <c:showSerName val="0"/>
              <c:showPercent val="0"/>
            </c:dLbl>
            <c:dLbl>
              <c:idx val="14"/>
              <c:showLegendKey val="0"/>
              <c:showVal val="0"/>
              <c:showCatName val="0"/>
              <c:showSerName val="0"/>
              <c:showPercent val="0"/>
            </c:dLbl>
            <c:dLbl>
              <c:idx val="15"/>
              <c:showLegendKey val="0"/>
              <c:showVal val="0"/>
              <c:showCatName val="0"/>
              <c:showSerName val="0"/>
              <c:showPercent val="0"/>
            </c:dLbl>
            <c:dLbl>
              <c:idx val="16"/>
              <c:showLegendKey val="0"/>
              <c:showVal val="0"/>
              <c:showCatName val="0"/>
              <c:showSerName val="0"/>
              <c:showPercent val="0"/>
            </c:dLbl>
            <c:dLbl>
              <c:idx val="17"/>
              <c:showLegendKey val="0"/>
              <c:showVal val="0"/>
              <c:showCatName val="0"/>
              <c:showSerName val="0"/>
              <c:showPercent val="0"/>
            </c:dLbl>
            <c:dLbl>
              <c:idx val="18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9"/>
                <c:pt idx="0">
                  <c:v>IF</c:v>
                </c:pt>
                <c:pt idx="1">
                  <c:v>SUM</c:v>
                </c:pt>
                <c:pt idx="2">
                  <c:v>COUNTIF</c:v>
                </c:pt>
                <c:pt idx="3">
                  <c:v>LEN</c:v>
                </c:pt>
                <c:pt idx="4">
                  <c:v>CONCATENATE</c:v>
                </c:pt>
                <c:pt idx="5">
                  <c:v>VLOOKUP</c:v>
                </c:pt>
                <c:pt idx="6">
                  <c:v>ROUND</c:v>
                </c:pt>
                <c:pt idx="7">
                  <c:v>PROPER</c:v>
                </c:pt>
                <c:pt idx="8">
                  <c:v>STYLE</c:v>
                </c:pt>
                <c:pt idx="9">
                  <c:v>PRODUCT</c:v>
                </c:pt>
                <c:pt idx="10">
                  <c:v>ROUNDDOWN</c:v>
                </c:pt>
                <c:pt idx="11">
                  <c:v>AVERAGE</c:v>
                </c:pt>
                <c:pt idx="12">
                  <c:v>MAX</c:v>
                </c:pt>
                <c:pt idx="13">
                  <c:v>COUNTBLANK</c:v>
                </c:pt>
                <c:pt idx="14">
                  <c:v>INDEX</c:v>
                </c:pt>
                <c:pt idx="15">
                  <c:v>SQRT</c:v>
                </c:pt>
                <c:pt idx="16">
                  <c:v>SUMPRODUCT</c:v>
                </c:pt>
                <c:pt idx="17">
                  <c:v>TEXT</c:v>
                </c:pt>
                <c:pt idx="18">
                  <c:v>ABS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9"/>
                <c:pt idx="0">
                  <c:v>23735</c:v>
                </c:pt>
                <c:pt idx="1">
                  <c:v>9675</c:v>
                </c:pt>
                <c:pt idx="2">
                  <c:v>9178</c:v>
                </c:pt>
                <c:pt idx="3">
                  <c:v>1951</c:v>
                </c:pt>
                <c:pt idx="4">
                  <c:v>819</c:v>
                </c:pt>
                <c:pt idx="5">
                  <c:v>767</c:v>
                </c:pt>
                <c:pt idx="6">
                  <c:v>711</c:v>
                </c:pt>
                <c:pt idx="7">
                  <c:v>682</c:v>
                </c:pt>
                <c:pt idx="8">
                  <c:v>672</c:v>
                </c:pt>
                <c:pt idx="9">
                  <c:v>620</c:v>
                </c:pt>
                <c:pt idx="10">
                  <c:v>602</c:v>
                </c:pt>
                <c:pt idx="11">
                  <c:v>540</c:v>
                </c:pt>
                <c:pt idx="12">
                  <c:v>499</c:v>
                </c:pt>
                <c:pt idx="13">
                  <c:v>499</c:v>
                </c:pt>
                <c:pt idx="14">
                  <c:v>490</c:v>
                </c:pt>
                <c:pt idx="15">
                  <c:v>383</c:v>
                </c:pt>
                <c:pt idx="16">
                  <c:v>366</c:v>
                </c:pt>
                <c:pt idx="17">
                  <c:v>306</c:v>
                </c:pt>
                <c:pt idx="18">
                  <c:v>302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ff8080"/>
            </a:solidFill>
            <a:ln>
              <a:solidFill>
                <a:srgbClr val="000000"/>
              </a:solidFill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Pt>
            <c:idx val="5"/>
            <c:spPr>
              <a:solidFill>
                <a:srgbClr val="83caff"/>
              </a:solidFill>
              <a:ln>
                <a:noFill/>
              </a:ln>
            </c:spPr>
          </c:dPt>
          <c:dPt>
            <c:idx val="6"/>
            <c:spPr>
              <a:solidFill>
                <a:srgbClr val="314004"/>
              </a:solidFill>
              <a:ln>
                <a:noFill/>
              </a:ln>
            </c:spPr>
          </c:dPt>
          <c:dPt>
            <c:idx val="7"/>
            <c:spPr>
              <a:solidFill>
                <a:srgbClr val="aecf00"/>
              </a:solidFill>
              <a:ln>
                <a:noFill/>
              </a:ln>
            </c:spPr>
          </c:dPt>
          <c:dPt>
            <c:idx val="8"/>
            <c:spPr>
              <a:solidFill>
                <a:srgbClr val="4b1f6f"/>
              </a:solidFill>
              <a:ln>
                <a:noFill/>
              </a:ln>
            </c:spPr>
          </c:dPt>
          <c:dPt>
            <c:idx val="9"/>
            <c:spPr>
              <a:solidFill>
                <a:srgbClr val="ff950e"/>
              </a:solidFill>
              <a:ln>
                <a:noFill/>
              </a:ln>
            </c:spPr>
          </c:dPt>
          <c:dPt>
            <c:idx val="10"/>
            <c:spPr>
              <a:solidFill>
                <a:srgbClr val="c5000b"/>
              </a:solidFill>
              <a:ln>
                <a:noFill/>
              </a:ln>
            </c:spPr>
          </c:dPt>
          <c:dPt>
            <c:idx val="11"/>
            <c:spPr>
              <a:solidFill>
                <a:srgbClr val="0084d1"/>
              </a:solidFill>
              <a:ln>
                <a:noFill/>
              </a:ln>
            </c:spPr>
          </c:dPt>
          <c:dPt>
            <c:idx val="12"/>
            <c:spPr>
              <a:solidFill>
                <a:srgbClr val="004586"/>
              </a:solidFill>
              <a:ln>
                <a:noFill/>
              </a:ln>
            </c:spPr>
          </c:dPt>
          <c:dPt>
            <c:idx val="13"/>
            <c:spPr>
              <a:solidFill>
                <a:srgbClr val="ff420e"/>
              </a:solidFill>
              <a:ln>
                <a:noFill/>
              </a:ln>
            </c:spPr>
          </c:dPt>
          <c:dPt>
            <c:idx val="14"/>
            <c:spPr>
              <a:solidFill>
                <a:srgbClr val="ffd320"/>
              </a:solidFill>
              <a:ln>
                <a:noFill/>
              </a:ln>
            </c:spPr>
          </c:dPt>
          <c:dPt>
            <c:idx val="15"/>
            <c:spPr>
              <a:solidFill>
                <a:srgbClr val="579d1c"/>
              </a:solidFill>
              <a:ln>
                <a:noFill/>
              </a:ln>
            </c:spPr>
          </c:dPt>
          <c:dPt>
            <c:idx val="16"/>
            <c:spPr>
              <a:solidFill>
                <a:srgbClr val="7e0021"/>
              </a:solidFill>
              <a:ln>
                <a:noFill/>
              </a:ln>
            </c:spPr>
          </c:dPt>
          <c:dPt>
            <c:idx val="17"/>
            <c:spPr>
              <a:solidFill>
                <a:srgbClr val="83caff"/>
              </a:solidFill>
              <a:ln>
                <a:noFill/>
              </a:ln>
            </c:spPr>
          </c:dPt>
          <c:dPt>
            <c:idx val="18"/>
            <c:spPr>
              <a:solidFill>
                <a:srgbClr val="314004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9"/>
                <c:pt idx="0">
                  <c:v>IF</c:v>
                </c:pt>
                <c:pt idx="1">
                  <c:v>SUM</c:v>
                </c:pt>
                <c:pt idx="2">
                  <c:v>COUNTIF</c:v>
                </c:pt>
                <c:pt idx="3">
                  <c:v>LEN</c:v>
                </c:pt>
                <c:pt idx="4">
                  <c:v>CONCATENATE</c:v>
                </c:pt>
                <c:pt idx="5">
                  <c:v>VLOOKUP</c:v>
                </c:pt>
                <c:pt idx="6">
                  <c:v>ROUND</c:v>
                </c:pt>
                <c:pt idx="7">
                  <c:v>PROPER</c:v>
                </c:pt>
                <c:pt idx="8">
                  <c:v>STYLE</c:v>
                </c:pt>
                <c:pt idx="9">
                  <c:v>PRODUCT</c:v>
                </c:pt>
                <c:pt idx="10">
                  <c:v>ROUNDDOWN</c:v>
                </c:pt>
                <c:pt idx="11">
                  <c:v>AVERAGE</c:v>
                </c:pt>
                <c:pt idx="12">
                  <c:v>MAX</c:v>
                </c:pt>
                <c:pt idx="13">
                  <c:v>COUNTBLANK</c:v>
                </c:pt>
                <c:pt idx="14">
                  <c:v>INDEX</c:v>
                </c:pt>
                <c:pt idx="15">
                  <c:v>SQRT</c:v>
                </c:pt>
                <c:pt idx="16">
                  <c:v>SUMPRODUCT</c:v>
                </c:pt>
                <c:pt idx="17">
                  <c:v>TEXT</c:v>
                </c:pt>
                <c:pt idx="18">
                  <c:v>ABS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9"/>
                <c:pt idx="0">
                  <c:v>0.424187725631769</c:v>
                </c:pt>
                <c:pt idx="1">
                  <c:v>0.172909890267005</c:v>
                </c:pt>
                <c:pt idx="2">
                  <c:v>0.16402759409515</c:v>
                </c:pt>
                <c:pt idx="3">
                  <c:v>0.0348679272259356</c:v>
                </c:pt>
                <c:pt idx="4">
                  <c:v>0.0146370232691139</c:v>
                </c:pt>
                <c:pt idx="5">
                  <c:v>0.0137076884583765</c:v>
                </c:pt>
                <c:pt idx="6">
                  <c:v>0.0127068663545055</c:v>
                </c:pt>
                <c:pt idx="7">
                  <c:v>0.0121885834792866</c:v>
                </c:pt>
                <c:pt idx="8">
                  <c:v>0.0120098652464524</c:v>
                </c:pt>
                <c:pt idx="9">
                  <c:v>0.0110805304357151</c:v>
                </c:pt>
                <c:pt idx="10">
                  <c:v>0.0107588376166136</c:v>
                </c:pt>
                <c:pt idx="11">
                  <c:v>0.00965078457304214</c:v>
                </c:pt>
                <c:pt idx="12">
                  <c:v>0.00891803981842227</c:v>
                </c:pt>
                <c:pt idx="13">
                  <c:v>0.00891803981842227</c:v>
                </c:pt>
                <c:pt idx="14">
                  <c:v>0.00875719340887157</c:v>
                </c:pt>
                <c:pt idx="15">
                  <c:v>0.00684490831754656</c:v>
                </c:pt>
                <c:pt idx="16">
                  <c:v>0.00654108732172856</c:v>
                </c:pt>
                <c:pt idx="17">
                  <c:v>0.00546877792472388</c:v>
                </c:pt>
                <c:pt idx="18">
                  <c:v>0.00539729063159024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57108971675736"/>
          <c:y val="0.0851121562952243"/>
        </c:manualLayout>
      </c:layout>
      <c:overlay val="0"/>
      <c:spPr>
        <a:noFill/>
        <a:ln>
          <a:solidFill>
            <a:srgbClr val="000000"/>
          </a:solidFill>
        </a:ln>
      </c:spPr>
      <c:txPr>
        <a:bodyPr/>
        <a:lstStyle/>
        <a:p>
          <a:pPr>
            <a:defRPr b="0" sz="960" spc="-1" strike="noStrike">
              <a:latin typeface="Arial"/>
              <a:ea typeface="SimSun"/>
            </a:defRPr>
          </a:pPr>
        </a:p>
      </c:txPr>
    </c:legend>
    <c:plotVisOnly val="0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Arial"/>
                <a:ea typeface="SimSun"/>
              </a:defRPr>
            </a:pPr>
            <a:r>
              <a:rPr b="0" sz="1300" spc="-1" strike="noStrike">
                <a:latin typeface="Arial"/>
                <a:ea typeface="SimSun"/>
              </a:rPr>
              <a:t>Word Count Distribution</a:t>
            </a:r>
          </a:p>
        </c:rich>
      </c:tx>
      <c:layout>
        <c:manualLayout>
          <c:xMode val="edge"/>
          <c:yMode val="edge"/>
          <c:x val="0.360918312867058"/>
          <c:y val="0.0201428571428571"/>
        </c:manualLayout>
      </c:layout>
      <c:overlay val="0"/>
    </c:title>
    <c:autoTitleDeleted val="0"/>
    <c:plotArea>
      <c:layout>
        <c:manualLayout>
          <c:xMode val="edge"/>
          <c:yMode val="edge"/>
          <c:x val="0.0187459215756066"/>
          <c:y val="0.131857142857143"/>
          <c:w val="0.838702022898499"/>
          <c:h val="0.848142857142857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ff8080"/>
            </a:solidFill>
            <a:ln w="18360">
              <a:solidFill>
                <a:srgbClr val="ff808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49"/>
                <c:pt idx="0">
                  <c:v>1972</c:v>
                </c:pt>
                <c:pt idx="1">
                  <c:v>3944</c:v>
                </c:pt>
                <c:pt idx="2">
                  <c:v>5915</c:v>
                </c:pt>
                <c:pt idx="3">
                  <c:v>7887</c:v>
                </c:pt>
                <c:pt idx="4">
                  <c:v>9859</c:v>
                </c:pt>
                <c:pt idx="5">
                  <c:v>11830</c:v>
                </c:pt>
                <c:pt idx="6">
                  <c:v>13802</c:v>
                </c:pt>
                <c:pt idx="7">
                  <c:v>15774</c:v>
                </c:pt>
                <c:pt idx="8">
                  <c:v>17745</c:v>
                </c:pt>
                <c:pt idx="9">
                  <c:v>19717</c:v>
                </c:pt>
                <c:pt idx="10">
                  <c:v>21689</c:v>
                </c:pt>
                <c:pt idx="11">
                  <c:v>23660</c:v>
                </c:pt>
                <c:pt idx="12">
                  <c:v>25632</c:v>
                </c:pt>
                <c:pt idx="13">
                  <c:v>27604</c:v>
                </c:pt>
                <c:pt idx="14">
                  <c:v>29575</c:v>
                </c:pt>
                <c:pt idx="15">
                  <c:v>31547</c:v>
                </c:pt>
                <c:pt idx="16">
                  <c:v>33519</c:v>
                </c:pt>
                <c:pt idx="17">
                  <c:v>35490</c:v>
                </c:pt>
                <c:pt idx="18">
                  <c:v>37462</c:v>
                </c:pt>
                <c:pt idx="19">
                  <c:v>39434</c:v>
                </c:pt>
                <c:pt idx="20">
                  <c:v>41405</c:v>
                </c:pt>
                <c:pt idx="21">
                  <c:v>43377</c:v>
                </c:pt>
                <c:pt idx="22">
                  <c:v>45349</c:v>
                </c:pt>
                <c:pt idx="23">
                  <c:v>47320</c:v>
                </c:pt>
                <c:pt idx="24">
                  <c:v>49292</c:v>
                </c:pt>
                <c:pt idx="25">
                  <c:v>51264</c:v>
                </c:pt>
                <c:pt idx="26">
                  <c:v>53235</c:v>
                </c:pt>
                <c:pt idx="27">
                  <c:v>55207</c:v>
                </c:pt>
                <c:pt idx="28">
                  <c:v>57179</c:v>
                </c:pt>
                <c:pt idx="29">
                  <c:v>59150</c:v>
                </c:pt>
                <c:pt idx="30">
                  <c:v>61122</c:v>
                </c:pt>
                <c:pt idx="31">
                  <c:v>63094</c:v>
                </c:pt>
                <c:pt idx="32">
                  <c:v>65065</c:v>
                </c:pt>
                <c:pt idx="33">
                  <c:v>67037</c:v>
                </c:pt>
                <c:pt idx="34">
                  <c:v>69009</c:v>
                </c:pt>
                <c:pt idx="35">
                  <c:v>70980</c:v>
                </c:pt>
                <c:pt idx="36">
                  <c:v>72952</c:v>
                </c:pt>
                <c:pt idx="37">
                  <c:v>74924</c:v>
                </c:pt>
                <c:pt idx="38">
                  <c:v>76895</c:v>
                </c:pt>
                <c:pt idx="39">
                  <c:v>78867</c:v>
                </c:pt>
                <c:pt idx="40">
                  <c:v>80839</c:v>
                </c:pt>
                <c:pt idx="41">
                  <c:v>82810</c:v>
                </c:pt>
                <c:pt idx="42">
                  <c:v>84782</c:v>
                </c:pt>
                <c:pt idx="43">
                  <c:v>86754</c:v>
                </c:pt>
                <c:pt idx="44">
                  <c:v>88725</c:v>
                </c:pt>
                <c:pt idx="45">
                  <c:v>90697</c:v>
                </c:pt>
                <c:pt idx="46">
                  <c:v>92668</c:v>
                </c:pt>
                <c:pt idx="47">
                  <c:v>94640</c:v>
                </c:pt>
                <c:pt idx="48">
                  <c:v>96612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49"/>
                <c:pt idx="0">
                  <c:v>1226</c:v>
                </c:pt>
                <c:pt idx="1">
                  <c:v>180</c:v>
                </c:pt>
                <c:pt idx="2">
                  <c:v>36</c:v>
                </c:pt>
                <c:pt idx="3">
                  <c:v>33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yVal>
          <c:smooth val="1"/>
        </c:ser>
        <c:axId val="81526962"/>
        <c:axId val="77601126"/>
      </c:scatterChart>
      <c:valAx>
        <c:axId val="8152696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00" spc="-1" strike="noStrike">
                <a:latin typeface="Arial"/>
                <a:ea typeface="SimSun"/>
              </a:defRPr>
            </a:pPr>
          </a:p>
        </c:txPr>
        <c:crossAx val="77601126"/>
        <c:crossesAt val="0"/>
        <c:crossBetween val="midCat"/>
      </c:valAx>
      <c:valAx>
        <c:axId val="77601126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00" spc="-1" strike="noStrike">
                <a:latin typeface="Arial"/>
                <a:ea typeface="SimSun"/>
              </a:defRPr>
            </a:pPr>
          </a:p>
        </c:txPr>
        <c:crossAx val="81526962"/>
        <c:crossesAt val="0"/>
        <c:crossBetween val="midCat"/>
      </c:valAx>
      <c:spPr>
        <a:solidFill>
          <a:srgbClr val="d9d9d9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88058373376046"/>
          <c:y val="0.471142857142857"/>
        </c:manualLayout>
      </c:layout>
      <c:overlay val="0"/>
      <c:spPr>
        <a:solidFill>
          <a:srgbClr val="d9d9d9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600" spc="-1" strike="noStrike">
              <a:latin typeface="Arial"/>
              <a:ea typeface="SimSun"/>
            </a:defRPr>
          </a:pPr>
        </a:p>
      </c:txPr>
    </c:legend>
    <c:plotVisOnly val="0"/>
    <c:dispBlanksAs val="span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240" spc="-1" strike="noStrike">
                <a:latin typeface="Arial"/>
                <a:ea typeface="SimSun"/>
              </a:defRPr>
            </a:pPr>
            <a:r>
              <a:rPr b="0" sz="1240" spc="-1" strike="noStrike">
                <a:latin typeface="Arial"/>
                <a:ea typeface="SimSun"/>
              </a:rPr>
              <a:t>Word Count Distribution2</a:t>
            </a:r>
          </a:p>
        </c:rich>
      </c:tx>
      <c:layout>
        <c:manualLayout>
          <c:xMode val="edge"/>
          <c:yMode val="edge"/>
          <c:x val="0.35370997445494"/>
          <c:y val="0.0199430199430199"/>
        </c:manualLayout>
      </c:layout>
      <c:overlay val="0"/>
    </c:title>
    <c:autoTitleDeleted val="0"/>
    <c:plotArea>
      <c:layout>
        <c:manualLayout>
          <c:xMode val="edge"/>
          <c:yMode val="edge"/>
          <c:x val="0.0174656923899483"/>
          <c:y val="0.134802819013345"/>
          <c:w val="0.844472167765698"/>
          <c:h val="0.845404108562003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ff8080"/>
            </a:solidFill>
            <a:ln w="18360">
              <a:solidFill>
                <a:srgbClr val="ff808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18"/>
                <c:pt idx="0">
                  <c:v>449</c:v>
                </c:pt>
                <c:pt idx="1">
                  <c:v>897</c:v>
                </c:pt>
                <c:pt idx="2">
                  <c:v>1345</c:v>
                </c:pt>
                <c:pt idx="3">
                  <c:v>1793</c:v>
                </c:pt>
                <c:pt idx="4">
                  <c:v>2242</c:v>
                </c:pt>
                <c:pt idx="5">
                  <c:v>2690</c:v>
                </c:pt>
                <c:pt idx="6">
                  <c:v>3138</c:v>
                </c:pt>
                <c:pt idx="7">
                  <c:v>3586</c:v>
                </c:pt>
                <c:pt idx="8">
                  <c:v>4035</c:v>
                </c:pt>
                <c:pt idx="9">
                  <c:v>4483</c:v>
                </c:pt>
                <c:pt idx="10">
                  <c:v>4931</c:v>
                </c:pt>
                <c:pt idx="11">
                  <c:v>5379</c:v>
                </c:pt>
                <c:pt idx="12">
                  <c:v>5827</c:v>
                </c:pt>
                <c:pt idx="13">
                  <c:v>6276</c:v>
                </c:pt>
                <c:pt idx="14">
                  <c:v>6724</c:v>
                </c:pt>
                <c:pt idx="15">
                  <c:v>7172</c:v>
                </c:pt>
                <c:pt idx="16">
                  <c:v>7620</c:v>
                </c:pt>
                <c:pt idx="17">
                  <c:v>8069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8"/>
                <c:pt idx="0">
                  <c:v>226</c:v>
                </c:pt>
                <c:pt idx="1">
                  <c:v>322</c:v>
                </c:pt>
                <c:pt idx="2">
                  <c:v>310</c:v>
                </c:pt>
                <c:pt idx="3">
                  <c:v>159</c:v>
                </c:pt>
                <c:pt idx="4">
                  <c:v>124</c:v>
                </c:pt>
                <c:pt idx="5">
                  <c:v>69</c:v>
                </c:pt>
                <c:pt idx="6">
                  <c:v>52</c:v>
                </c:pt>
                <c:pt idx="7">
                  <c:v>37</c:v>
                </c:pt>
                <c:pt idx="8">
                  <c:v>34</c:v>
                </c:pt>
                <c:pt idx="9">
                  <c:v>37</c:v>
                </c:pt>
                <c:pt idx="10">
                  <c:v>23</c:v>
                </c:pt>
                <c:pt idx="11">
                  <c:v>20</c:v>
                </c:pt>
                <c:pt idx="12">
                  <c:v>26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4</c:v>
                </c:pt>
              </c:numCache>
            </c:numRef>
          </c:yVal>
          <c:smooth val="1"/>
        </c:ser>
        <c:axId val="36202594"/>
        <c:axId val="42556323"/>
      </c:scatterChart>
      <c:valAx>
        <c:axId val="3620259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670" spc="-1" strike="noStrike">
                <a:latin typeface="Arial"/>
                <a:ea typeface="SimSun"/>
              </a:defRPr>
            </a:pPr>
          </a:p>
        </c:txPr>
        <c:crossAx val="42556323"/>
        <c:crossesAt val="0"/>
        <c:crossBetween val="midCat"/>
      </c:valAx>
      <c:valAx>
        <c:axId val="42556323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670" spc="-1" strike="noStrike">
                <a:latin typeface="Arial"/>
                <a:ea typeface="SimSun"/>
              </a:defRPr>
            </a:pPr>
          </a:p>
        </c:txPr>
        <c:crossAx val="36202594"/>
        <c:crossesAt val="0"/>
        <c:crossBetween val="midCat"/>
      </c:valAx>
      <c:spPr>
        <a:solidFill>
          <a:srgbClr val="d9d9d9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81958058575417"/>
          <c:y val="0.469935522567102"/>
        </c:manualLayout>
      </c:layout>
      <c:overlay val="0"/>
      <c:spPr>
        <a:solidFill>
          <a:srgbClr val="d9d9d9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580" spc="-1" strike="noStrike">
              <a:latin typeface="Arial"/>
              <a:ea typeface="SimSun"/>
            </a:defRPr>
          </a:pPr>
        </a:p>
      </c:txPr>
    </c:legend>
    <c:plotVisOnly val="0"/>
    <c:dispBlanksAs val="span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90" spc="-1" strike="noStrike">
                <a:latin typeface="Arial"/>
                <a:ea typeface="SimSun"/>
              </a:defRPr>
            </a:pPr>
            <a:r>
              <a:rPr b="0" sz="1390" spc="-1" strike="noStrike">
                <a:latin typeface="Arial"/>
                <a:ea typeface="SimSun"/>
              </a:rPr>
              <a:t>Page Number Distribution</a:t>
            </a:r>
          </a:p>
        </c:rich>
      </c:tx>
      <c:layout>
        <c:manualLayout>
          <c:xMode val="edge"/>
          <c:yMode val="edge"/>
          <c:x val="0.370170495248102"/>
          <c:y val="0.0199865861837693"/>
        </c:manualLayout>
      </c:layout>
      <c:overlay val="0"/>
    </c:title>
    <c:autoTitleDeleted val="0"/>
    <c:plotArea>
      <c:layout>
        <c:manualLayout>
          <c:xMode val="edge"/>
          <c:yMode val="edge"/>
          <c:x val="0.0164286737666555"/>
          <c:y val="0.123809523809524"/>
          <c:w val="0.864797745833134"/>
          <c:h val="0.857411133467471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ff8080"/>
            </a:solidFill>
            <a:ln w="18360">
              <a:solidFill>
                <a:srgbClr val="ff808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3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19</c:v>
                </c:pt>
                <c:pt idx="4">
                  <c:v>24</c:v>
                </c:pt>
                <c:pt idx="5">
                  <c:v>29</c:v>
                </c:pt>
                <c:pt idx="6">
                  <c:v>33</c:v>
                </c:pt>
                <c:pt idx="7">
                  <c:v>38</c:v>
                </c:pt>
                <c:pt idx="8">
                  <c:v>43</c:v>
                </c:pt>
                <c:pt idx="9">
                  <c:v>48</c:v>
                </c:pt>
                <c:pt idx="10">
                  <c:v>52</c:v>
                </c:pt>
                <c:pt idx="11">
                  <c:v>57</c:v>
                </c:pt>
                <c:pt idx="12">
                  <c:v>62</c:v>
                </c:pt>
                <c:pt idx="13">
                  <c:v>66</c:v>
                </c:pt>
                <c:pt idx="14">
                  <c:v>71</c:v>
                </c:pt>
                <c:pt idx="15">
                  <c:v>76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99</c:v>
                </c:pt>
                <c:pt idx="21">
                  <c:v>104</c:v>
                </c:pt>
                <c:pt idx="22">
                  <c:v>109</c:v>
                </c:pt>
                <c:pt idx="23">
                  <c:v>113</c:v>
                </c:pt>
                <c:pt idx="24">
                  <c:v>118</c:v>
                </c:pt>
                <c:pt idx="25">
                  <c:v>123</c:v>
                </c:pt>
                <c:pt idx="26">
                  <c:v>127</c:v>
                </c:pt>
                <c:pt idx="27">
                  <c:v>132</c:v>
                </c:pt>
                <c:pt idx="28">
                  <c:v>137</c:v>
                </c:pt>
                <c:pt idx="29">
                  <c:v>142</c:v>
                </c:pt>
                <c:pt idx="30">
                  <c:v>146</c:v>
                </c:pt>
                <c:pt idx="31">
                  <c:v>151</c:v>
                </c:pt>
                <c:pt idx="32">
                  <c:v>156</c:v>
                </c:pt>
                <c:pt idx="33">
                  <c:v>160</c:v>
                </c:pt>
                <c:pt idx="34">
                  <c:v>165</c:v>
                </c:pt>
                <c:pt idx="35">
                  <c:v>170</c:v>
                </c:pt>
                <c:pt idx="36">
                  <c:v>174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37"/>
                <c:pt idx="0">
                  <c:v>802</c:v>
                </c:pt>
                <c:pt idx="1">
                  <c:v>338</c:v>
                </c:pt>
                <c:pt idx="2">
                  <c:v>166</c:v>
                </c:pt>
                <c:pt idx="3">
                  <c:v>72</c:v>
                </c:pt>
                <c:pt idx="4">
                  <c:v>33</c:v>
                </c:pt>
                <c:pt idx="5">
                  <c:v>22</c:v>
                </c:pt>
                <c:pt idx="6">
                  <c:v>12</c:v>
                </c:pt>
                <c:pt idx="7">
                  <c:v>13</c:v>
                </c:pt>
                <c:pt idx="8">
                  <c:v>7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0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  <c:pt idx="24">
                  <c:v>3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</c:numCache>
            </c:numRef>
          </c:yVal>
          <c:smooth val="1"/>
        </c:ser>
        <c:axId val="39574832"/>
        <c:axId val="61514882"/>
      </c:scatterChart>
      <c:valAx>
        <c:axId val="3957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50" spc="-1" strike="noStrike">
                <a:latin typeface="Arial"/>
                <a:ea typeface="SimSun"/>
              </a:defRPr>
            </a:pPr>
          </a:p>
        </c:txPr>
        <c:crossAx val="61514882"/>
        <c:crossesAt val="0"/>
        <c:crossBetween val="midCat"/>
      </c:valAx>
      <c:valAx>
        <c:axId val="61514882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50" spc="-1" strike="noStrike">
                <a:latin typeface="Arial"/>
                <a:ea typeface="SimSun"/>
              </a:defRPr>
            </a:pPr>
          </a:p>
        </c:txPr>
        <c:crossAx val="39574832"/>
        <c:crossesAt val="0"/>
        <c:crossBetween val="midCat"/>
      </c:valAx>
      <c:spPr>
        <a:solidFill>
          <a:srgbClr val="d9d9d9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95314962510149"/>
          <c:y val="0.471093226022804"/>
        </c:manualLayout>
      </c:layout>
      <c:overlay val="0"/>
      <c:spPr>
        <a:solidFill>
          <a:srgbClr val="d9d9d9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640" spc="-1" strike="noStrike">
              <a:latin typeface="Arial"/>
              <a:ea typeface="SimSun"/>
            </a:defRPr>
          </a:pPr>
        </a:p>
      </c:txPr>
    </c:legend>
    <c:plotVisOnly val="0"/>
    <c:dispBlanksAs val="span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30" spc="-1" strike="noStrike">
                <a:latin typeface="Arial"/>
                <a:ea typeface="SimSun"/>
              </a:defRPr>
            </a:pPr>
            <a:r>
              <a:rPr b="0" sz="1430" spc="-1" strike="noStrike">
                <a:latin typeface="Arial"/>
                <a:ea typeface="SimSun"/>
              </a:rPr>
              <a:t>Sheet Number Distribution</a:t>
            </a:r>
          </a:p>
        </c:rich>
      </c:tx>
      <c:layout>
        <c:manualLayout>
          <c:xMode val="edge"/>
          <c:yMode val="edge"/>
          <c:x val="0.356498725740051"/>
          <c:y val="0.0199322563835331"/>
        </c:manualLayout>
      </c:layout>
      <c:overlay val="0"/>
    </c:title>
    <c:autoTitleDeleted val="0"/>
    <c:plotArea>
      <c:layout>
        <c:manualLayout>
          <c:xMode val="edge"/>
          <c:yMode val="edge"/>
          <c:x val="0.0133307194667712"/>
          <c:y val="0.120244919228765"/>
          <c:w val="0.875367574985297"/>
          <c:h val="0.861516414799375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ff8080"/>
            </a:solidFill>
            <a:ln w="18360">
              <a:solidFill>
                <a:srgbClr val="ff808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43"/>
                <c:pt idx="0">
                  <c:v>1.37</c:v>
                </c:pt>
                <c:pt idx="1">
                  <c:v>2.74</c:v>
                </c:pt>
                <c:pt idx="2">
                  <c:v>4.11</c:v>
                </c:pt>
                <c:pt idx="3">
                  <c:v>5.48</c:v>
                </c:pt>
                <c:pt idx="4">
                  <c:v>6.85</c:v>
                </c:pt>
                <c:pt idx="5">
                  <c:v>8.22</c:v>
                </c:pt>
                <c:pt idx="6">
                  <c:v>9.59</c:v>
                </c:pt>
                <c:pt idx="7">
                  <c:v>10.96</c:v>
                </c:pt>
                <c:pt idx="8">
                  <c:v>12.33</c:v>
                </c:pt>
                <c:pt idx="9">
                  <c:v>13.7</c:v>
                </c:pt>
                <c:pt idx="10">
                  <c:v>15.07</c:v>
                </c:pt>
                <c:pt idx="11">
                  <c:v>16.44</c:v>
                </c:pt>
                <c:pt idx="12">
                  <c:v>17.81</c:v>
                </c:pt>
                <c:pt idx="13">
                  <c:v>19.18</c:v>
                </c:pt>
                <c:pt idx="14">
                  <c:v>20.55</c:v>
                </c:pt>
                <c:pt idx="15">
                  <c:v>21.92</c:v>
                </c:pt>
                <c:pt idx="16">
                  <c:v>23.29</c:v>
                </c:pt>
                <c:pt idx="17">
                  <c:v>24.66</c:v>
                </c:pt>
                <c:pt idx="18">
                  <c:v>26.03</c:v>
                </c:pt>
                <c:pt idx="19">
                  <c:v>27.4</c:v>
                </c:pt>
                <c:pt idx="20">
                  <c:v>28.77</c:v>
                </c:pt>
                <c:pt idx="21">
                  <c:v>30.14</c:v>
                </c:pt>
                <c:pt idx="22">
                  <c:v>31.51</c:v>
                </c:pt>
                <c:pt idx="23">
                  <c:v>32.88</c:v>
                </c:pt>
                <c:pt idx="24">
                  <c:v>34.25</c:v>
                </c:pt>
                <c:pt idx="25">
                  <c:v>35.62</c:v>
                </c:pt>
                <c:pt idx="26">
                  <c:v>36.99</c:v>
                </c:pt>
                <c:pt idx="27">
                  <c:v>38.36</c:v>
                </c:pt>
                <c:pt idx="28">
                  <c:v>39.73</c:v>
                </c:pt>
                <c:pt idx="29">
                  <c:v>41.1</c:v>
                </c:pt>
                <c:pt idx="30">
                  <c:v>42.47</c:v>
                </c:pt>
                <c:pt idx="31">
                  <c:v>43.84</c:v>
                </c:pt>
                <c:pt idx="32">
                  <c:v>45.21</c:v>
                </c:pt>
                <c:pt idx="33">
                  <c:v>46.58</c:v>
                </c:pt>
                <c:pt idx="34">
                  <c:v>47.95</c:v>
                </c:pt>
                <c:pt idx="35">
                  <c:v>49.32</c:v>
                </c:pt>
                <c:pt idx="36">
                  <c:v>50.69</c:v>
                </c:pt>
                <c:pt idx="37">
                  <c:v>52.06</c:v>
                </c:pt>
                <c:pt idx="38">
                  <c:v>53.43</c:v>
                </c:pt>
                <c:pt idx="39">
                  <c:v>54.8</c:v>
                </c:pt>
                <c:pt idx="40">
                  <c:v>56.17</c:v>
                </c:pt>
                <c:pt idx="41">
                  <c:v>57.54</c:v>
                </c:pt>
                <c:pt idx="42">
                  <c:v>58.91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43"/>
                <c:pt idx="0">
                  <c:v>451</c:v>
                </c:pt>
                <c:pt idx="1">
                  <c:v>154</c:v>
                </c:pt>
                <c:pt idx="2">
                  <c:v>643</c:v>
                </c:pt>
                <c:pt idx="3">
                  <c:v>40</c:v>
                </c:pt>
                <c:pt idx="4">
                  <c:v>23</c:v>
                </c:pt>
                <c:pt idx="5">
                  <c:v>41</c:v>
                </c:pt>
                <c:pt idx="6">
                  <c:v>15</c:v>
                </c:pt>
                <c:pt idx="7">
                  <c:v>12</c:v>
                </c:pt>
                <c:pt idx="8">
                  <c:v>24</c:v>
                </c:pt>
                <c:pt idx="9">
                  <c:v>5</c:v>
                </c:pt>
                <c:pt idx="10">
                  <c:v>8</c:v>
                </c:pt>
                <c:pt idx="11">
                  <c:v>7</c:v>
                </c:pt>
                <c:pt idx="12">
                  <c:v>3</c:v>
                </c:pt>
                <c:pt idx="13">
                  <c:v>5</c:v>
                </c:pt>
                <c:pt idx="14">
                  <c:v>2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</c:numCache>
            </c:numRef>
          </c:yVal>
          <c:smooth val="1"/>
        </c:ser>
        <c:axId val="11274340"/>
        <c:axId val="20661074"/>
      </c:scatterChart>
      <c:valAx>
        <c:axId val="112743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70" spc="-1" strike="noStrike">
                <a:latin typeface="Arial"/>
                <a:ea typeface="SimSun"/>
              </a:defRPr>
            </a:pPr>
          </a:p>
        </c:txPr>
        <c:crossAx val="20661074"/>
        <c:crossesAt val="0"/>
        <c:crossBetween val="midCat"/>
      </c:valAx>
      <c:valAx>
        <c:axId val="20661074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 sz="770" spc="-1" strike="noStrike">
                <a:latin typeface="Arial"/>
                <a:ea typeface="SimSun"/>
              </a:defRPr>
            </a:pPr>
          </a:p>
        </c:txPr>
        <c:crossAx val="11274340"/>
        <c:crossesAt val="0"/>
        <c:crossBetween val="midCat"/>
      </c:valAx>
      <c:spPr>
        <a:solidFill>
          <a:srgbClr val="d9d9d9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73603215055871"/>
          <c:y val="0.47107868681605"/>
        </c:manualLayout>
      </c:layout>
      <c:overlay val="0"/>
      <c:spPr>
        <a:solidFill>
          <a:srgbClr val="d9d9d9"/>
        </a:solidFill>
        <a:ln>
          <a:solidFill>
            <a:srgbClr val="000000"/>
          </a:solidFill>
        </a:ln>
      </c:spPr>
      <c:txPr>
        <a:bodyPr/>
        <a:lstStyle/>
        <a:p>
          <a:pPr>
            <a:defRPr b="0" sz="660" spc="-1" strike="noStrike">
              <a:latin typeface="Arial"/>
              <a:ea typeface="SimSun"/>
            </a:defRPr>
          </a:pPr>
        </a:p>
      </c:txPr>
    </c:legend>
    <c:plotVisOnly val="0"/>
    <c:dispBlanksAs val="span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144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9012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4144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9012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86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7548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414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6086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7548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4144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9012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1614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9012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4144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9012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9012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9012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4144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35280" y="4943520"/>
            <a:ext cx="10114920" cy="2616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61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144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ctr"/>
            <a:fld id="{A7E1848A-2BD7-4A9A-BD67-A2DCC7A640C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7835760" y="313560"/>
            <a:ext cx="1728720" cy="1206000"/>
          </a:xfrm>
          <a:prstGeom prst="rect">
            <a:avLst/>
          </a:prstGeom>
          <a:ln>
            <a:noFill/>
          </a:ln>
        </p:spPr>
      </p:pic>
      <p:pic>
        <p:nvPicPr>
          <p:cNvPr id="7" name="Bitmap with transparency1" descr=""/>
          <p:cNvPicPr/>
          <p:nvPr/>
        </p:nvPicPr>
        <p:blipFill>
          <a:blip r:embed="rId4"/>
          <a:stretch/>
        </p:blipFill>
        <p:spPr>
          <a:xfrm>
            <a:off x="8644320" y="6176160"/>
            <a:ext cx="840960" cy="853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69560" y="1071360"/>
            <a:ext cx="9087840" cy="76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Document element collection – Symphony Plugin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56000" y="1958040"/>
            <a:ext cx="8569800" cy="43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Live demo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69560" y="1044000"/>
            <a:ext cx="9087840" cy="38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Statistic Result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756000" y="1742040"/>
            <a:ext cx="8569800" cy="43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Raw result – document element usage per file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69" name="Metafile3" descr=""/>
          <p:cNvPicPr/>
          <p:nvPr/>
        </p:nvPicPr>
        <p:blipFill>
          <a:blip r:embed="rId1"/>
          <a:stretch/>
        </p:blipFill>
        <p:spPr>
          <a:xfrm>
            <a:off x="773280" y="2390040"/>
            <a:ext cx="7916040" cy="45741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69560" y="972000"/>
            <a:ext cx="90878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Statistic Result Analysis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756000" y="1958040"/>
            <a:ext cx="8569800" cy="488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Average value, maximum value, minimum value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Element use frequency distribution analysis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We leveraged D.Scott's method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Find a proper bin width, get the number of document files whose element usage is in the bin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The number combined with the bin composes distribution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Bin width  = 3.49 * Standard deviation of sample data * the quantity of sample data ^(-1/3)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920160" y="3410640"/>
            <a:ext cx="8133840" cy="38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Statistic Result Sharing</a:t>
            </a:r>
            <a:endParaRPr b="0" lang="en-GB" sz="2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69560" y="972000"/>
            <a:ext cx="90878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Presentation Documents(odp+ppt files)</a:t>
            </a:r>
            <a:endParaRPr b="0" lang="en-GB" sz="3600" spc="-1" strike="noStrike">
              <a:latin typeface="Arial"/>
            </a:endParaRPr>
          </a:p>
        </p:txBody>
      </p:sp>
      <p:graphicFrame>
        <p:nvGraphicFramePr>
          <p:cNvPr id="74" name="embedded object (OLE)2"/>
          <p:cNvGraphicFramePr/>
          <p:nvPr/>
        </p:nvGraphicFramePr>
        <p:xfrm>
          <a:off x="853920" y="1790280"/>
          <a:ext cx="7411320" cy="32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5" name="TextShape 2"/>
          <p:cNvSpPr txBox="1"/>
          <p:nvPr/>
        </p:nvSpPr>
        <p:spPr>
          <a:xfrm>
            <a:off x="756000" y="5379840"/>
            <a:ext cx="8569800" cy="177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412 sample files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30.71 slides as average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Presentation files with less than 30 slides covers more than 90% usage 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69560" y="972000"/>
            <a:ext cx="90878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What presentation slides number tells us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756000" y="1958040"/>
            <a:ext cx="8569800" cy="50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Load/save performance evaluation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90% coverage when page number is less than 30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95% coverage when page number is less than 70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Page Slider Design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Why we need a page slider in presentation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 reference for page slider design --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6 pages shown in page slider as default in Symphony/7 pages shown as default in MS PPT 2003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9560" y="985320"/>
            <a:ext cx="908784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Spreadsheet Documents(xls+ods file)</a:t>
            </a:r>
            <a:endParaRPr b="0" lang="en-GB" sz="3600" spc="-1" strike="noStrike">
              <a:latin typeface="Arial"/>
            </a:endParaRPr>
          </a:p>
        </p:txBody>
      </p:sp>
      <p:graphicFrame>
        <p:nvGraphicFramePr>
          <p:cNvPr id="79" name="embedded object (OLE)1"/>
          <p:cNvGraphicFramePr/>
          <p:nvPr/>
        </p:nvGraphicFramePr>
        <p:xfrm>
          <a:off x="487800" y="1730880"/>
          <a:ext cx="5160240" cy="398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80" name="Metafile1" descr=""/>
          <p:cNvPicPr/>
          <p:nvPr/>
        </p:nvPicPr>
        <p:blipFill>
          <a:blip r:embed="rId2"/>
          <a:stretch/>
        </p:blipFill>
        <p:spPr>
          <a:xfrm>
            <a:off x="6032160" y="1743480"/>
            <a:ext cx="3396960" cy="3866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1" name="TextShape 2"/>
          <p:cNvSpPr txBox="1"/>
          <p:nvPr/>
        </p:nvSpPr>
        <p:spPr>
          <a:xfrm>
            <a:off x="756000" y="5955840"/>
            <a:ext cx="8569800" cy="12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196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dfff66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Top 10 formulas covers 88.31% usage</a:t>
            </a:r>
            <a:endParaRPr b="0" lang="en-GB" sz="1800" spc="-1" strike="noStrike">
              <a:latin typeface="Arial"/>
            </a:endParaRPr>
          </a:p>
          <a:p>
            <a:pPr marL="228600" indent="-2196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dfff66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Total 129 formula used in 1531 sample files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71614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What Formula Usage tells us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41440" y="1769040"/>
            <a:ext cx="9071640" cy="544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Assumption: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spreadsheet file collected from web indicates normal users behavior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Only 129 formulas used in more than 1500 sample files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OpenOffice supports 371, Symphony supports 377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 reference when we develop a light-weight spreadsheet(web spreadsheet)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Formula testing focus finding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Thinking...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If we can get enterprise user's sample file, perhaps we can get a different result.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9560" y="985320"/>
            <a:ext cx="908784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Word Processor Document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56000" y="1742040"/>
            <a:ext cx="8569800" cy="492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Word Count Distribution &amp; Analysis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86" name="embedded object (OLE)10"/>
          <p:cNvGraphicFramePr/>
          <p:nvPr/>
        </p:nvGraphicFramePr>
        <p:xfrm>
          <a:off x="941760" y="2257200"/>
          <a:ext cx="606852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7" name="embedded object (OLE)11"/>
          <p:cNvGraphicFramePr/>
          <p:nvPr/>
        </p:nvGraphicFramePr>
        <p:xfrm>
          <a:off x="965160" y="4701240"/>
          <a:ext cx="6059880" cy="240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9560" y="972000"/>
            <a:ext cx="90878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Word Processor Document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56000" y="1958040"/>
            <a:ext cx="8569800" cy="473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Page Number Distribution &amp; Analysis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Average Page Number: 10.15 pages</a:t>
            </a:r>
            <a:endParaRPr b="0" lang="en-GB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Short Documents published in web</a:t>
            </a:r>
            <a:endParaRPr b="0" lang="en-GB" sz="2600" spc="-1" strike="noStrike">
              <a:latin typeface="Arial"/>
            </a:endParaRPr>
          </a:p>
        </p:txBody>
      </p:sp>
      <p:graphicFrame>
        <p:nvGraphicFramePr>
          <p:cNvPr id="90" name="embedded object (OLE)12"/>
          <p:cNvGraphicFramePr/>
          <p:nvPr/>
        </p:nvGraphicFramePr>
        <p:xfrm>
          <a:off x="1131120" y="2603520"/>
          <a:ext cx="7538040" cy="268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13360" y="2234160"/>
            <a:ext cx="9071640" cy="156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Learn more about office users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-- Feature usage study by document element statistics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3265560"/>
            <a:ext cx="9071640" cy="340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5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GB" sz="2210" spc="-1" strike="noStrike">
                <a:solidFill>
                  <a:srgbClr val="dfff66"/>
                </a:solidFill>
                <a:latin typeface="Arial"/>
                <a:ea typeface="Arial"/>
              </a:rPr>
              <a:t>Rui SuYing</a:t>
            </a:r>
            <a:endParaRPr b="0" lang="en-GB" sz="2210" spc="-1" strike="noStrike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IBM Lotus Symphony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9560" y="972000"/>
            <a:ext cx="90878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Word Processor Document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56000" y="1958040"/>
            <a:ext cx="8569800" cy="43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Table usage in sample document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Table used in 44.58% of sample documents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Most of them are middle size 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Graphic usage in sample document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Graphic usage in 43.41% of sample documents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69560" y="709920"/>
            <a:ext cx="908784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Limitation of document element analysis </a:t>
            </a:r>
            <a:br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by file sampling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56000" y="1958040"/>
            <a:ext cx="8569800" cy="43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Issues in file sampling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Coverage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Randomicity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Lack of files in enterprise environment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Limitation in document element collection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Limitation of filter capability of Symphony and OpenOffice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UNO Call quality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29520" y="3219120"/>
            <a:ext cx="8721000" cy="62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Future Work</a:t>
            </a:r>
            <a:endParaRPr b="0" lang="en-GB" sz="44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69560" y="919800"/>
            <a:ext cx="9087840" cy="62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Future Work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56000" y="1958040"/>
            <a:ext cx="8569800" cy="503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will go deeper in this work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Animation usage statistic – For development priority and UI design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Chart usage -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Chart type &amp; Chart property usage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Paragraph statistic – Reference for collaboration writing and paragraph sharing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Document element statistic for sample files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documents for different industries and different language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Issues: Document categorisation for industries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800" spc="-1" strike="noStrike">
                <a:solidFill>
                  <a:srgbClr val="000000"/>
                </a:solidFill>
                <a:latin typeface="Arial"/>
              </a:rPr>
              <a:t>A more smart way to collect sample file</a:t>
            </a:r>
            <a:endParaRPr b="0" lang="en-GB" sz="28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92520" y="3208680"/>
            <a:ext cx="7436160" cy="38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 &amp; A</a:t>
            </a:r>
            <a:endParaRPr b="0" lang="en-GB" sz="2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9560" y="919800"/>
            <a:ext cx="9087840" cy="62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400" spc="-1" strike="noStrike">
                <a:latin typeface="Arial"/>
              </a:rPr>
              <a:t>Reference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56000" y="1958040"/>
            <a:ext cx="8569800" cy="43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MS CEIP - http://www.microsoft.com/products/ceip/EN-US/default.mspx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D. Scott, “On Optimal and Data-based Histograms,” Biometrika, vol. 66, no. 3, pp. 605–610, 1979.</a:t>
            </a:r>
            <a:endParaRPr b="0" lang="en-GB" sz="2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Bitmap with transparency1" descr=""/>
          <p:cNvPicPr/>
          <p:nvPr/>
        </p:nvPicPr>
        <p:blipFill>
          <a:blip r:embed="rId2"/>
          <a:stretch/>
        </p:blipFill>
        <p:spPr>
          <a:xfrm>
            <a:off x="6595560" y="2424240"/>
            <a:ext cx="840960" cy="853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69560" y="700560"/>
            <a:ext cx="9087840" cy="106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3600" spc="-1" strike="noStrike">
                <a:solidFill>
                  <a:srgbClr val="000000"/>
                </a:solidFill>
                <a:latin typeface="Arial"/>
              </a:rPr>
              <a:t>Feature usage study </a:t>
            </a:r>
            <a:br/>
            <a:r>
              <a:rPr b="1" lang="en-GB" sz="3600" spc="-1" strike="noStrike">
                <a:solidFill>
                  <a:srgbClr val="000000"/>
                </a:solidFill>
                <a:latin typeface="Arial"/>
              </a:rPr>
              <a:t>by document element statistics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14760" y="1883880"/>
            <a:ext cx="8569800" cy="240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Sample files in actual use are resource for feature usage study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Document element usage information are stored in those files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Large quantity of sample files will tell us something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920880" y="3725280"/>
            <a:ext cx="8569800" cy="156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happen to find large quality of files from web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Assumption: most of documents in web are for actual use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923400" y="4728960"/>
            <a:ext cx="8569800" cy="234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have existing tool to be reused for the feature analysis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IBM Lotus Symphohy/OpenOffice have ability to open multiple types of documents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IBM Lotus Symphony/OpenOffice can recognize most of document elements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9560" y="711720"/>
            <a:ext cx="908784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600" spc="-1" strike="noStrike">
                <a:latin typeface="Arial"/>
              </a:rPr>
              <a:t>Document element collection </a:t>
            </a:r>
            <a:br/>
            <a:r>
              <a:rPr b="0" lang="en-GB" sz="3600" spc="-1" strike="noStrike">
                <a:latin typeface="Arial"/>
              </a:rPr>
              <a:t>– Symphony plugin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26720" y="2612520"/>
            <a:ext cx="3290040" cy="38336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1015920" y="2331360"/>
            <a:ext cx="3321000" cy="2919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Java Part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266840" y="5704200"/>
            <a:ext cx="2652120" cy="5785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d1821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Java UNO Runtime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204520" y="2592720"/>
            <a:ext cx="3292200" cy="38336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5204520" y="2323080"/>
            <a:ext cx="3292200" cy="2919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C++ Part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5462640" y="2818080"/>
            <a:ext cx="2652120" cy="24382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C++  Uno Components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3" name="Line 8"/>
          <p:cNvSpPr/>
          <p:nvPr/>
        </p:nvSpPr>
        <p:spPr>
          <a:xfrm>
            <a:off x="3921480" y="5994720"/>
            <a:ext cx="1554480" cy="360"/>
          </a:xfrm>
          <a:prstGeom prst="line">
            <a:avLst/>
          </a:prstGeom>
          <a:ln>
            <a:solidFill>
              <a:srgbClr val="198a8a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5458680" y="5703120"/>
            <a:ext cx="2652120" cy="5785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d1821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C++ UNO Runtime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5" name="Line 10"/>
          <p:cNvSpPr/>
          <p:nvPr/>
        </p:nvSpPr>
        <p:spPr>
          <a:xfrm flipV="1">
            <a:off x="2613600" y="5221440"/>
            <a:ext cx="360" cy="465840"/>
          </a:xfrm>
          <a:prstGeom prst="line">
            <a:avLst/>
          </a:prstGeom>
          <a:ln>
            <a:solidFill>
              <a:srgbClr val="198a8a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"/>
          <p:cNvSpPr/>
          <p:nvPr/>
        </p:nvSpPr>
        <p:spPr>
          <a:xfrm>
            <a:off x="1305720" y="2717280"/>
            <a:ext cx="2650320" cy="24912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2"/>
          <p:cNvSpPr/>
          <p:nvPr/>
        </p:nvSpPr>
        <p:spPr>
          <a:xfrm flipV="1">
            <a:off x="6753960" y="5257440"/>
            <a:ext cx="360" cy="465840"/>
          </a:xfrm>
          <a:prstGeom prst="line">
            <a:avLst/>
          </a:prstGeom>
          <a:ln>
            <a:solidFill>
              <a:srgbClr val="198a8a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1423080" y="2831760"/>
            <a:ext cx="2326680" cy="4402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7889f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Toolkit API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423080" y="3372840"/>
            <a:ext cx="2310840" cy="4402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7889f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UNO Services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423080" y="3924720"/>
            <a:ext cx="2310840" cy="4402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7889f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Menu/Toolbars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1408320" y="4704120"/>
            <a:ext cx="2310840" cy="4402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7889f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Views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2" name="Line 17"/>
          <p:cNvSpPr/>
          <p:nvPr/>
        </p:nvSpPr>
        <p:spPr>
          <a:xfrm>
            <a:off x="2368080" y="4541400"/>
            <a:ext cx="521280" cy="36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7360" y="972000"/>
            <a:ext cx="8258040" cy="52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Spreadsheet Documents(xls+ods file)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7200" y="5695560"/>
            <a:ext cx="8569800" cy="126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Spreadsheet Document Sampling issues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Different usage between enterprise users and individual users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727200" y="1699560"/>
            <a:ext cx="8569800" cy="6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Sheet number distribution show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126" name="embedded object (OLE)9"/>
          <p:cNvGraphicFramePr/>
          <p:nvPr/>
        </p:nvGraphicFramePr>
        <p:xfrm>
          <a:off x="1132200" y="2274840"/>
          <a:ext cx="7345440" cy="27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71614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41440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Why we need analyse office feature usage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Feature usage study by document element statistics</a:t>
            </a:r>
            <a:endParaRPr b="0" lang="en-GB" sz="3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Introduction on methodology and tool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Statistic result sharing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Future work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Q&amp;A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80000" y="301320"/>
            <a:ext cx="9547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2800" spc="-1" strike="noStrike">
                <a:latin typeface="Arial"/>
              </a:rPr>
              <a:t>Why we need analyse office features usage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41440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Thousands of features in office application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About 270 menu items in Office 2003, more features in 2007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400+ subsections in ODF spec used to describe office features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Large quality of features brings challenges to office product</a:t>
            </a:r>
            <a:endParaRPr b="0" lang="en-GB" sz="2800" spc="-1" strike="noStrike">
              <a:latin typeface="Arial"/>
            </a:endParaRPr>
          </a:p>
          <a:p>
            <a:pPr lvl="2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UI design sometimes depends on feature usage</a:t>
            </a:r>
            <a:endParaRPr b="0" lang="en-GB" sz="2400" spc="-1" strike="noStrike">
              <a:latin typeface="Arial"/>
            </a:endParaRPr>
          </a:p>
          <a:p>
            <a:pPr lvl="2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 prioritization</a:t>
            </a:r>
            <a:endParaRPr b="0" lang="en-GB" sz="2400" spc="-1" strike="noStrike">
              <a:latin typeface="Arial"/>
            </a:endParaRPr>
          </a:p>
          <a:p>
            <a:pPr lvl="2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Limited dev resource vs. endless requirements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71614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Some approaches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41440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User Survey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Questionnaire Survey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Customer evaluation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Can get special requirement from special user group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User behaviour collection in office application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User action recording when using office application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Focusing on UE improving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Can get accurate user data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Not all users are willing to join for privacy concern</a:t>
            </a:r>
            <a:endParaRPr b="0" lang="en-GB" sz="2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Cross network framework needed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91040" y="2860560"/>
            <a:ext cx="91378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Arial"/>
              </a:rPr>
              <a:t>Feature usage study </a:t>
            </a:r>
            <a:br/>
            <a:r>
              <a:rPr b="1" lang="en-GB" sz="3600" spc="-1" strike="noStrike">
                <a:solidFill>
                  <a:srgbClr val="000000"/>
                </a:solidFill>
                <a:latin typeface="Arial"/>
              </a:rPr>
              <a:t>by document element statistics</a:t>
            </a:r>
            <a:endParaRPr b="0" lang="en-GB" sz="3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9560" y="748440"/>
            <a:ext cx="9087840" cy="9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Feature usage study </a:t>
            </a:r>
            <a:br/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by document element statistics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348560" y="2459520"/>
            <a:ext cx="1735920" cy="18525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c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Sample File Collection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Line 3"/>
          <p:cNvSpPr/>
          <p:nvPr/>
        </p:nvSpPr>
        <p:spPr>
          <a:xfrm>
            <a:off x="576000" y="3475440"/>
            <a:ext cx="740880" cy="0"/>
          </a:xfrm>
          <a:prstGeom prst="line">
            <a:avLst/>
          </a:prstGeom>
          <a:ln>
            <a:solidFill>
              <a:srgbClr val="cccc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058640" y="2476800"/>
            <a:ext cx="1735920" cy="18525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c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Document Element Collection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7" name="Line 5"/>
          <p:cNvSpPr/>
          <p:nvPr/>
        </p:nvSpPr>
        <p:spPr>
          <a:xfrm>
            <a:off x="3048480" y="3439440"/>
            <a:ext cx="977760" cy="4320"/>
          </a:xfrm>
          <a:prstGeom prst="line">
            <a:avLst/>
          </a:prstGeom>
          <a:ln>
            <a:solidFill>
              <a:srgbClr val="cccc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6834240" y="2504880"/>
            <a:ext cx="1735920" cy="18525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c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Result Analysis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9" name="Line 7"/>
          <p:cNvSpPr/>
          <p:nvPr/>
        </p:nvSpPr>
        <p:spPr>
          <a:xfrm flipV="1">
            <a:off x="5724000" y="3465000"/>
            <a:ext cx="1117080" cy="10440"/>
          </a:xfrm>
          <a:prstGeom prst="line">
            <a:avLst/>
          </a:prstGeom>
          <a:ln>
            <a:solidFill>
              <a:srgbClr val="cccc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8"/>
          <p:cNvSpPr txBox="1"/>
          <p:nvPr/>
        </p:nvSpPr>
        <p:spPr>
          <a:xfrm>
            <a:off x="756000" y="4722480"/>
            <a:ext cx="8569800" cy="177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Large quantity of files were collected for analysis use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detached document elements usage from the sample files statically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7000"/>
              </a:lnSpc>
              <a:spcBef>
                <a:spcPts val="1049"/>
              </a:spcBef>
              <a:spcAft>
                <a:spcPts val="4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Result analysis convert raw data to visual result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9560" y="439920"/>
            <a:ext cx="9087840" cy="13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Feature usage study by document element statistics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             -- Sample File collection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756000" y="1814040"/>
            <a:ext cx="8569800" cy="549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Two key points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Large Quantity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As random as we can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Methods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Google search with only file extension name as key word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Web download one by one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Sample File Coverage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1400+ spreadsheet files(xls,ods, 123)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1600+ document files(doc, odt, lwp)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400+ presentation files(ppt, odp, prz)(to be added)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90%+ written in English, covering multiple language(Chinese,  French, Japanese, etc)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9560" y="398520"/>
            <a:ext cx="908784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600" spc="-1" strike="noStrike">
                <a:latin typeface="Arial"/>
              </a:rPr>
              <a:t>Document element collection </a:t>
            </a:r>
            <a:br/>
            <a:r>
              <a:rPr b="0" lang="en-GB" sz="3600" spc="-1" strike="noStrike">
                <a:latin typeface="Arial"/>
              </a:rPr>
              <a:t>-- Methodology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756000" y="1562040"/>
            <a:ext cx="8569800" cy="580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We need to analyse document formats</a:t>
            </a:r>
            <a:endParaRPr b="0" lang="en-GB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ODF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MS Binary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Lotus SmartSuite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Parse and load sample files with different filters in IBM Lotus Symphony/OpenOffice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Document element collection with UNO call after document loading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</a:rPr>
              <a:t>Why not work on disk file than collecting after file loading?</a:t>
            </a:r>
            <a:endParaRPr b="0" lang="en-GB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XML parser can handle ODF format, but cannot deal with MS and Lotus SS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Some information can not be collected before document formatting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Application>LibreOffice/6.0.2.1$Linux_X86_64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2008-10-19T20:49:58Z</dcterms:created>
  <dc:creator>syrui</dc:creator>
  <dc:description/>
  <dc:language>en-GB</dc:language>
  <cp:lastModifiedBy>syrui</cp:lastModifiedBy>
  <dcterms:modified xsi:type="dcterms:W3CDTF">2008-10-31T22:29:36Z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