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5" r:id="rId3"/>
    <p:sldId id="280" r:id="rId4"/>
    <p:sldId id="257" r:id="rId5"/>
    <p:sldId id="278" r:id="rId6"/>
    <p:sldId id="279" r:id="rId7"/>
    <p:sldId id="277" r:id="rId8"/>
    <p:sldId id="269" r:id="rId9"/>
    <p:sldId id="281" r:id="rId10"/>
    <p:sldId id="264" r:id="rId11"/>
    <p:sldId id="263" r:id="rId12"/>
    <p:sldId id="265" r:id="rId13"/>
    <p:sldId id="266" r:id="rId14"/>
    <p:sldId id="267" r:id="rId15"/>
    <p:sldId id="261" r:id="rId16"/>
    <p:sldId id="268" r:id="rId17"/>
    <p:sldId id="282" r:id="rId18"/>
    <p:sldId id="274" r:id="rId19"/>
    <p:sldId id="273" r:id="rId20"/>
    <p:sldId id="283" r:id="rId21"/>
    <p:sldId id="285" r:id="rId22"/>
    <p:sldId id="284" r:id="rId23"/>
    <p:sldId id="286" r:id="rId24"/>
    <p:sldId id="287" r:id="rId25"/>
    <p:sldId id="290" r:id="rId26"/>
    <p:sldId id="288" r:id="rId27"/>
    <p:sldId id="291" r:id="rId28"/>
    <p:sldId id="25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9802"/>
    <a:srgbClr val="FF9900"/>
    <a:srgbClr val="41DEFD"/>
    <a:srgbClr val="F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0F4F-D335-4CFA-BECC-1F3733C1A450}" type="datetimeFigureOut">
              <a:rPr lang="en-IN" smtClean="0"/>
              <a:t>07-09-2015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D1F8-5941-4D98-AB1E-42A184EC54C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39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0F4F-D335-4CFA-BECC-1F3733C1A450}" type="datetimeFigureOut">
              <a:rPr lang="en-IN" smtClean="0"/>
              <a:t>07-09-2015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D1F8-5941-4D98-AB1E-42A184EC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92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0F4F-D335-4CFA-BECC-1F3733C1A450}" type="datetimeFigureOut">
              <a:rPr lang="en-IN" smtClean="0"/>
              <a:t>07-09-2015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D1F8-5941-4D98-AB1E-42A184EC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68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lnSpc>
                <a:spcPct val="150000"/>
              </a:lnSpc>
              <a:buFont typeface="Arial" panose="020B0604020202020204" pitchFamily="34" charset="0"/>
              <a:buChar char="•"/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84048" indent="-182880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66928" indent="-182880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49808" indent="-182880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2688" indent="-182880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0F4F-D335-4CFA-BECC-1F3733C1A450}" type="datetimeFigureOut">
              <a:rPr lang="en-IN" smtClean="0"/>
              <a:t>07-09-2015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D1F8-5941-4D98-AB1E-42A184EC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871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0F4F-D335-4CFA-BECC-1F3733C1A450}" type="datetimeFigureOut">
              <a:rPr lang="en-IN" smtClean="0"/>
              <a:t>07-09-2015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D1F8-5941-4D98-AB1E-42A184EC54C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26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0F4F-D335-4CFA-BECC-1F3733C1A450}" type="datetimeFigureOut">
              <a:rPr lang="en-IN" smtClean="0"/>
              <a:t>07-09-2015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D1F8-5941-4D98-AB1E-42A184EC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82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0F4F-D335-4CFA-BECC-1F3733C1A450}" type="datetimeFigureOut">
              <a:rPr lang="en-IN" smtClean="0"/>
              <a:t>07-09-2015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D1F8-5941-4D98-AB1E-42A184EC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39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0F4F-D335-4CFA-BECC-1F3733C1A450}" type="datetimeFigureOut">
              <a:rPr lang="en-IN" smtClean="0"/>
              <a:t>07-09-2015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D1F8-5941-4D98-AB1E-42A184EC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47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0F4F-D335-4CFA-BECC-1F3733C1A450}" type="datetimeFigureOut">
              <a:rPr lang="en-IN" smtClean="0"/>
              <a:t>07-09-2015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D1F8-5941-4D98-AB1E-42A184EC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89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930F4F-D335-4CFA-BECC-1F3733C1A450}" type="datetimeFigureOut">
              <a:rPr lang="en-IN" smtClean="0"/>
              <a:t>07-09-2015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95D1F8-5941-4D98-AB1E-42A184EC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4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0F4F-D335-4CFA-BECC-1F3733C1A450}" type="datetimeFigureOut">
              <a:rPr lang="en-IN" smtClean="0"/>
              <a:t>07-09-2015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D1F8-5941-4D98-AB1E-42A184EC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99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930F4F-D335-4CFA-BECC-1F3733C1A450}" type="datetimeFigureOut">
              <a:rPr lang="en-IN" smtClean="0"/>
              <a:t>07-09-2015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195D1F8-5941-4D98-AB1E-42A184EC54C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66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12192000" cy="5125792"/>
          </a:xfrm>
        </p:spPr>
        <p:txBody>
          <a:bodyPr>
            <a:noAutofit/>
          </a:bodyPr>
          <a:lstStyle/>
          <a:p>
            <a:pPr algn="ctr"/>
            <a:r>
              <a:rPr lang="en-IN" sz="9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RECONFIGURABLE PROCESSOR ARCHITECTURES</a:t>
            </a:r>
            <a:endParaRPr lang="en-IN" sz="90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29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peek into history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First programmable devices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Advent of reconfigurable hardware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Reconfigurable processors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313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First programmable hardware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First programmable devices where ROMs (Read Only </a:t>
            </a:r>
            <a:br>
              <a:rPr lang="en-IN" dirty="0" smtClean="0"/>
            </a:br>
            <a:r>
              <a:rPr lang="en-IN" dirty="0" smtClean="0"/>
              <a:t> Memory)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They were used to create arbitrary </a:t>
            </a:r>
            <a:br>
              <a:rPr lang="en-IN" dirty="0" smtClean="0"/>
            </a:br>
            <a:r>
              <a:rPr lang="en-IN" dirty="0" smtClean="0"/>
              <a:t> combinational logic functions of a number</a:t>
            </a:r>
            <a:br>
              <a:rPr lang="en-IN" dirty="0" smtClean="0"/>
            </a:br>
            <a:r>
              <a:rPr lang="en-IN" dirty="0" smtClean="0"/>
              <a:t> of inputs</a:t>
            </a:r>
          </a:p>
        </p:txBody>
      </p:sp>
      <p:pic>
        <p:nvPicPr>
          <p:cNvPr id="2050" name="Picture 2" descr="https://upload.wikimedia.org/wikipedia/commons/thumb/3/34/4Mbit_EPROM_Texas_Instruments_TMS27C040_%281%29.jpg/800px-4Mbit_EPROM_Texas_Instruments_TMS27C040_%281%2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876" y="3510599"/>
            <a:ext cx="3135022" cy="235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22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Disadvantages of ROMs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Slower than dedicated circuits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More expensive than programmable logic, especially if</a:t>
            </a:r>
            <a:br>
              <a:rPr lang="en-IN" dirty="0" smtClean="0"/>
            </a:br>
            <a:r>
              <a:rPr lang="en-IN" dirty="0" smtClean="0"/>
              <a:t> high speed is required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Since most ROMs do not have input or output registers,</a:t>
            </a:r>
            <a:br>
              <a:rPr lang="en-IN" dirty="0" smtClean="0"/>
            </a:br>
            <a:r>
              <a:rPr lang="en-IN" dirty="0" smtClean="0"/>
              <a:t> they cannot used for stand-alone for sequential logic</a:t>
            </a:r>
          </a:p>
        </p:txBody>
      </p:sp>
    </p:spTree>
    <p:extLst>
      <p:ext uri="{BB962C8B-B14F-4D97-AF65-F5344CB8AC3E}">
        <p14:creationId xmlns:p14="http://schemas.microsoft.com/office/powerpoint/2010/main" val="413490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Advent of Reconfigurable Hardware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1969 the first reconfigurable hardware was introduced</a:t>
            </a:r>
            <a:r>
              <a:rPr lang="en-IN" dirty="0"/>
              <a:t> </a:t>
            </a:r>
            <a:r>
              <a:rPr lang="en-IN" dirty="0" smtClean="0"/>
              <a:t>by Motorola - XC 157, a mask-programmed gate array,</a:t>
            </a:r>
            <a:r>
              <a:rPr lang="en-IN" dirty="0"/>
              <a:t> </a:t>
            </a:r>
            <a:r>
              <a:rPr lang="en-IN" dirty="0" smtClean="0"/>
              <a:t>with 12 gates</a:t>
            </a:r>
          </a:p>
          <a:p>
            <a:r>
              <a:rPr lang="en-IN" dirty="0" smtClean="0"/>
              <a:t>In 1970, Texas Instruments introduced a mask programmable IC - TMS2000 (the first PLA)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607" y="3346773"/>
            <a:ext cx="2815348" cy="283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6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>
            <a:normAutofit/>
          </a:bodyPr>
          <a:lstStyle/>
          <a:p>
            <a:r>
              <a:rPr lang="en-IN" sz="4600" dirty="0"/>
              <a:t>Advent of Reconfigurable </a:t>
            </a:r>
            <a:r>
              <a:rPr lang="en-IN" sz="4600" dirty="0" smtClean="0"/>
              <a:t>Hardware(</a:t>
            </a:r>
            <a:r>
              <a:rPr lang="en-IN" sz="4600" dirty="0" err="1" smtClean="0"/>
              <a:t>contd</a:t>
            </a:r>
            <a:r>
              <a:rPr lang="en-IN" sz="4600" dirty="0" smtClean="0"/>
              <a:t> …)</a:t>
            </a:r>
            <a:endParaRPr lang="en-IN" sz="4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General </a:t>
            </a:r>
            <a:r>
              <a:rPr lang="en-IN" smtClean="0"/>
              <a:t>Electric Company </a:t>
            </a:r>
            <a:r>
              <a:rPr lang="en-IN" dirty="0" smtClean="0"/>
              <a:t>in 1971 developed the first erasable PLD based on programmable ROM technology</a:t>
            </a:r>
          </a:p>
          <a:p>
            <a:r>
              <a:rPr lang="en-IN" dirty="0" smtClean="0"/>
              <a:t>In 1975, </a:t>
            </a:r>
            <a:r>
              <a:rPr lang="en-IN" dirty="0" err="1" smtClean="0"/>
              <a:t>Signetics</a:t>
            </a:r>
            <a:r>
              <a:rPr lang="en-IN" dirty="0" smtClean="0"/>
              <a:t> introduced their Field Programmable Logic Array, the 82S100</a:t>
            </a:r>
          </a:p>
          <a:p>
            <a:r>
              <a:rPr lang="en-IN" dirty="0" smtClean="0"/>
              <a:t>Monolithic Memories in 1978 introduced the first PAL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65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Reconfigurable Processors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Concept stated in 1960s in a paper by Gerald </a:t>
            </a:r>
            <a:r>
              <a:rPr lang="en-IN" dirty="0" err="1" smtClean="0"/>
              <a:t>Estrin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Concept consisted of a main processor controlling a</a:t>
            </a:r>
            <a:br>
              <a:rPr lang="en-IN" dirty="0" smtClean="0"/>
            </a:br>
            <a:r>
              <a:rPr lang="en-IN" dirty="0" smtClean="0"/>
              <a:t> reconfigurable </a:t>
            </a:r>
            <a:r>
              <a:rPr lang="en-IN" dirty="0"/>
              <a:t>hardware</a:t>
            </a: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The reconfigurable hardware was tailored to perform a specific task such as image processing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415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Reconfigurable Processors (</a:t>
            </a:r>
            <a:r>
              <a:rPr lang="en-IN" dirty="0" err="1" smtClean="0"/>
              <a:t>contd</a:t>
            </a:r>
            <a:r>
              <a:rPr lang="en-IN" dirty="0" smtClean="0"/>
              <a:t> 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Altera in 1984 delivered the industry’s first reprogrammable logic device – the EP300</a:t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>Xilinx invented the first commercially viable </a:t>
            </a:r>
            <a:br>
              <a:rPr lang="en-IN" dirty="0" smtClean="0"/>
            </a:br>
            <a:r>
              <a:rPr lang="en-IN" dirty="0" smtClean="0"/>
              <a:t>FPGA in 1985 – the XC2064</a:t>
            </a:r>
            <a:endParaRPr lang="en-IN" dirty="0"/>
          </a:p>
        </p:txBody>
      </p:sp>
      <p:pic>
        <p:nvPicPr>
          <p:cNvPr id="1026" name="Picture 2" descr="https://www.altera.com/content/dam/altera-www/global/en_US/images/technology/system-design/images/ep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454" y="1867330"/>
            <a:ext cx="3038295" cy="199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igma.octopart.com/31820904/image/Xilinx-XC2064-70PC68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454" y="4177327"/>
            <a:ext cx="1996630" cy="193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4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378" y="1421807"/>
            <a:ext cx="5203668" cy="48871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7680" y="157699"/>
            <a:ext cx="11641137" cy="1450975"/>
          </a:xfrm>
        </p:spPr>
        <p:txBody>
          <a:bodyPr>
            <a:noAutofit/>
          </a:bodyPr>
          <a:lstStyle/>
          <a:p>
            <a:r>
              <a:rPr lang="en-IN" sz="58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Reconfigurable Processor Architecture</a:t>
            </a:r>
            <a:endParaRPr lang="en-IN" sz="58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951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RP architecture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Implementation Spectrum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System Level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Granularity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Programmable Logic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Reconfiguration Models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1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 Implementation Spectrum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4914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RPs can be implemented using  PLDs, CPLDs and FPGAs</a:t>
            </a:r>
          </a:p>
          <a:p>
            <a:r>
              <a:rPr lang="en-IN" dirty="0" smtClean="0"/>
              <a:t>PLDs are only used in applications which require a very small number of gates</a:t>
            </a:r>
          </a:p>
          <a:p>
            <a:r>
              <a:rPr lang="en-IN" dirty="0" smtClean="0"/>
              <a:t>CPLDs are preferred where the logic circuits are to be small (&lt;500 FFs), non-volatile and fast start-up operation</a:t>
            </a:r>
          </a:p>
          <a:p>
            <a:r>
              <a:rPr lang="en-IN" dirty="0" smtClean="0"/>
              <a:t>Modern day applications are usually done using FPGAs, since they support circuits of much more complexity (up to 150k FFs)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995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History</a:t>
            </a:r>
          </a:p>
          <a:p>
            <a:r>
              <a:rPr lang="en-IN" dirty="0" smtClean="0"/>
              <a:t>Reconfigurable Processor Architecture</a:t>
            </a:r>
          </a:p>
          <a:p>
            <a:r>
              <a:rPr lang="en-IN" dirty="0" smtClean="0"/>
              <a:t>Advantages and limitations</a:t>
            </a:r>
          </a:p>
          <a:p>
            <a:r>
              <a:rPr lang="en-IN" dirty="0" smtClean="0"/>
              <a:t>Applications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969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 System Level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841435" cy="40233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 smtClean="0"/>
              <a:t>The system level architecture shows how the sequential processor and the RF is coupled. There are 5 different forms: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E9802"/>
                </a:solidFill>
              </a:rPr>
              <a:t>1. </a:t>
            </a:r>
            <a:r>
              <a:rPr lang="en-IN" dirty="0" smtClean="0">
                <a:solidFill>
                  <a:schemeClr val="tx1"/>
                </a:solidFill>
              </a:rPr>
              <a:t>External standalone processing unit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E9802"/>
                </a:solidFill>
              </a:rPr>
              <a:t>2. </a:t>
            </a:r>
            <a:r>
              <a:rPr lang="en-IN" dirty="0" smtClean="0">
                <a:solidFill>
                  <a:schemeClr val="tx1"/>
                </a:solidFill>
              </a:rPr>
              <a:t>Attached processing unit		</a:t>
            </a:r>
            <a:r>
              <a:rPr lang="en-IN" dirty="0">
                <a:solidFill>
                  <a:srgbClr val="FE9802"/>
                </a:solidFill>
              </a:rPr>
              <a:t>4</a:t>
            </a:r>
            <a:r>
              <a:rPr lang="en-IN" dirty="0" smtClean="0">
                <a:solidFill>
                  <a:srgbClr val="FE9802"/>
                </a:solidFill>
              </a:rPr>
              <a:t>. </a:t>
            </a:r>
            <a:r>
              <a:rPr lang="en-IN" dirty="0" smtClean="0">
                <a:solidFill>
                  <a:schemeClr val="tx1"/>
                </a:solidFill>
              </a:rPr>
              <a:t>Reconfigurable Functional Unit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E9802"/>
                </a:solidFill>
              </a:rPr>
              <a:t>3. </a:t>
            </a:r>
            <a:r>
              <a:rPr lang="en-IN" dirty="0" smtClean="0">
                <a:solidFill>
                  <a:schemeClr val="tx1"/>
                </a:solidFill>
              </a:rPr>
              <a:t>Co-processor				</a:t>
            </a:r>
            <a:r>
              <a:rPr lang="en-IN" dirty="0">
                <a:solidFill>
                  <a:srgbClr val="FE9802"/>
                </a:solidFill>
              </a:rPr>
              <a:t>5</a:t>
            </a:r>
            <a:r>
              <a:rPr lang="en-IN" dirty="0" smtClean="0">
                <a:solidFill>
                  <a:srgbClr val="FE9802"/>
                </a:solidFill>
              </a:rPr>
              <a:t>. </a:t>
            </a:r>
            <a:r>
              <a:rPr lang="en-IN" dirty="0" smtClean="0">
                <a:solidFill>
                  <a:schemeClr val="tx1"/>
                </a:solidFill>
              </a:rPr>
              <a:t>Processor embedded in RF</a:t>
            </a:r>
            <a:endParaRPr lang="en-IN" dirty="0">
              <a:solidFill>
                <a:srgbClr val="FE98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74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Try to add the 5 diagrams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594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 Granularity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maximum word length of the implemented functions</a:t>
            </a:r>
          </a:p>
          <a:p>
            <a:r>
              <a:rPr lang="en-IN" dirty="0" smtClean="0"/>
              <a:t>RFs can be categorised into two groups: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IN" sz="2800" dirty="0" smtClean="0"/>
              <a:t>Fine grained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IN" sz="2800" dirty="0" smtClean="0"/>
              <a:t>Coarse grained</a:t>
            </a:r>
          </a:p>
        </p:txBody>
      </p:sp>
    </p:spTree>
    <p:extLst>
      <p:ext uri="{BB962C8B-B14F-4D97-AF65-F5344CB8AC3E}">
        <p14:creationId xmlns:p14="http://schemas.microsoft.com/office/powerpoint/2010/main" val="188844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3.1 Fine grained architectures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67948" cy="4374762"/>
          </a:xfrm>
        </p:spPr>
        <p:txBody>
          <a:bodyPr>
            <a:normAutofit fontScale="92500"/>
          </a:bodyPr>
          <a:lstStyle/>
          <a:p>
            <a:r>
              <a:rPr lang="en-IN" dirty="0"/>
              <a:t> A fine-grained functional unit </a:t>
            </a:r>
            <a:r>
              <a:rPr lang="en-IN" dirty="0" smtClean="0"/>
              <a:t>can typically </a:t>
            </a:r>
            <a:r>
              <a:rPr lang="en-IN" dirty="0"/>
              <a:t>implement a single function on a single (or </a:t>
            </a:r>
            <a:r>
              <a:rPr lang="en-IN" dirty="0" smtClean="0"/>
              <a:t>small number</a:t>
            </a:r>
            <a:r>
              <a:rPr lang="en-IN" dirty="0"/>
              <a:t>)  of  </a:t>
            </a:r>
            <a:r>
              <a:rPr lang="en-IN" dirty="0" smtClean="0"/>
              <a:t>bits</a:t>
            </a:r>
          </a:p>
          <a:p>
            <a:r>
              <a:rPr lang="en-IN" dirty="0" smtClean="0"/>
              <a:t>The  </a:t>
            </a:r>
            <a:r>
              <a:rPr lang="en-IN" dirty="0"/>
              <a:t>most  common  kind  of  </a:t>
            </a:r>
            <a:r>
              <a:rPr lang="en-IN" dirty="0" smtClean="0"/>
              <a:t>fine-grained functional </a:t>
            </a:r>
            <a:r>
              <a:rPr lang="en-IN" dirty="0"/>
              <a:t>units are the small lookup tables that are used </a:t>
            </a:r>
            <a:r>
              <a:rPr lang="en-IN" dirty="0" smtClean="0"/>
              <a:t>to implement logic in FPGAs</a:t>
            </a:r>
          </a:p>
          <a:p>
            <a:r>
              <a:rPr lang="en-IN" dirty="0" smtClean="0"/>
              <a:t>Fine grained architectures are used in fast simple control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252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3.1 Fine grained architecture (</a:t>
            </a:r>
            <a:r>
              <a:rPr lang="en-IN" dirty="0" err="1" smtClean="0"/>
              <a:t>contd</a:t>
            </a:r>
            <a:r>
              <a:rPr lang="en-IN" dirty="0" smtClean="0"/>
              <a:t> …)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0" y="2009104"/>
            <a:ext cx="6267450" cy="3919233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1" y="1845734"/>
            <a:ext cx="5033064" cy="4464914"/>
          </a:xfrm>
        </p:spPr>
        <p:txBody>
          <a:bodyPr>
            <a:normAutofit/>
          </a:bodyPr>
          <a:lstStyle/>
          <a:p>
            <a:r>
              <a:rPr lang="en-IN" dirty="0" smtClean="0"/>
              <a:t>A look up table (LUT) is shown in the adjacent figure</a:t>
            </a:r>
          </a:p>
          <a:p>
            <a:r>
              <a:rPr lang="en-IN" dirty="0" smtClean="0"/>
              <a:t>Here we can see that there are basically 3 inputs at the top side and the output derived from these 3 inputs</a:t>
            </a:r>
          </a:p>
        </p:txBody>
      </p:sp>
    </p:spTree>
    <p:extLst>
      <p:ext uri="{BB962C8B-B14F-4D97-AF65-F5344CB8AC3E}">
        <p14:creationId xmlns:p14="http://schemas.microsoft.com/office/powerpoint/2010/main" val="15365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3.2 Coarse grained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42190" cy="440052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A </a:t>
            </a:r>
            <a:r>
              <a:rPr lang="en-IN" dirty="0"/>
              <a:t>coarse-grained functional </a:t>
            </a:r>
            <a:r>
              <a:rPr lang="en-IN" dirty="0" smtClean="0"/>
              <a:t>unit, is more larger and complicated </a:t>
            </a:r>
            <a:r>
              <a:rPr lang="en-IN" dirty="0"/>
              <a:t>and may </a:t>
            </a:r>
            <a:r>
              <a:rPr lang="en-IN" dirty="0" smtClean="0"/>
              <a:t>consist of ALUs, MACs </a:t>
            </a:r>
            <a:r>
              <a:rPr lang="en-IN" dirty="0"/>
              <a:t>and possibly even </a:t>
            </a:r>
            <a:r>
              <a:rPr lang="en-IN" dirty="0" smtClean="0"/>
              <a:t>a significant </a:t>
            </a:r>
            <a:r>
              <a:rPr lang="en-IN" dirty="0"/>
              <a:t>amount of storage</a:t>
            </a:r>
            <a:r>
              <a:rPr lang="en-IN" dirty="0" smtClean="0"/>
              <a:t>.</a:t>
            </a:r>
          </a:p>
          <a:p>
            <a:r>
              <a:rPr lang="en-IN" dirty="0" smtClean="0"/>
              <a:t>An example is a DSP block</a:t>
            </a:r>
          </a:p>
          <a:p>
            <a:r>
              <a:rPr lang="en-IN" dirty="0" smtClean="0"/>
              <a:t>Coarse grained architectures are used for high bandwidth data processing like data encryption, video processing etc.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750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644" y="1845734"/>
            <a:ext cx="6306355" cy="43859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77796" cy="1450757"/>
          </a:xfrm>
        </p:spPr>
        <p:txBody>
          <a:bodyPr/>
          <a:lstStyle/>
          <a:p>
            <a:r>
              <a:rPr lang="en-IN" dirty="0" smtClean="0"/>
              <a:t>3.2 Coarse grained architecture (</a:t>
            </a:r>
            <a:r>
              <a:rPr lang="en-IN" dirty="0" err="1" smtClean="0"/>
              <a:t>contd</a:t>
            </a:r>
            <a:r>
              <a:rPr lang="en-IN" dirty="0" smtClean="0"/>
              <a:t> 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788364" cy="4494320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The adjacent figure shows a reconfigurable unit of the ADRES architecture</a:t>
            </a:r>
          </a:p>
          <a:p>
            <a:r>
              <a:rPr lang="en-IN" dirty="0" smtClean="0"/>
              <a:t>Each reconfigurable </a:t>
            </a:r>
            <a:r>
              <a:rPr lang="en-IN" dirty="0"/>
              <a:t>functional unit in this device contains a </a:t>
            </a:r>
            <a:r>
              <a:rPr lang="en-IN" dirty="0" smtClean="0"/>
              <a:t>32-bit </a:t>
            </a:r>
            <a:r>
              <a:rPr lang="en-IN" dirty="0"/>
              <a:t>ALU which can be configured to implement one </a:t>
            </a:r>
            <a:r>
              <a:rPr lang="en-IN" dirty="0" smtClean="0"/>
              <a:t>of several </a:t>
            </a:r>
            <a:r>
              <a:rPr lang="en-IN" dirty="0"/>
              <a:t>functions including addition, multiplication </a:t>
            </a:r>
            <a:r>
              <a:rPr lang="en-IN" dirty="0" smtClean="0"/>
              <a:t>and logic functions and also two </a:t>
            </a:r>
            <a:r>
              <a:rPr lang="en-IN" dirty="0"/>
              <a:t>small register files. </a:t>
            </a:r>
          </a:p>
        </p:txBody>
      </p:sp>
    </p:spTree>
    <p:extLst>
      <p:ext uri="{BB962C8B-B14F-4D97-AF65-F5344CB8AC3E}">
        <p14:creationId xmlns:p14="http://schemas.microsoft.com/office/powerpoint/2010/main" val="129465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4. Programmable Logic 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532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Reconfigurations: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Static Reconfiguration – The reconfiguration is done at the time of compilation and loading of the program</a:t>
            </a:r>
            <a:br>
              <a:rPr lang="en-IN" dirty="0" smtClean="0"/>
            </a:br>
            <a:r>
              <a:rPr lang="en-IN" dirty="0" smtClean="0"/>
              <a:t>E.g. FPGAs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Dynamic Reconfiguration – The reconfiguration is done during runtime</a:t>
            </a:r>
            <a:br>
              <a:rPr lang="en-IN" dirty="0" smtClean="0"/>
            </a:br>
            <a:r>
              <a:rPr lang="en-IN" dirty="0" smtClean="0"/>
              <a:t>E.g. Advanced Chameleon Circuits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09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-419655" y="-1674254"/>
            <a:ext cx="10058400" cy="3565525"/>
          </a:xfrm>
        </p:spPr>
        <p:txBody>
          <a:bodyPr>
            <a:normAutofit/>
          </a:bodyPr>
          <a:lstStyle/>
          <a:p>
            <a:pPr algn="ctr"/>
            <a:r>
              <a:rPr lang="en-IN" sz="8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80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://deepthoughttech.net/wp-content/uploads/2014/07/Computer-system-technology-hd-deskt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924" y="2171545"/>
            <a:ext cx="6574639" cy="369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20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title says it all..!!!</a:t>
            </a:r>
            <a:endParaRPr lang="en-IN" i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https://upload.wikimedia.org/wikipedia/commons/3/35/Fpga_xilinx_spart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857" y="2905843"/>
            <a:ext cx="2364194" cy="254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70737"/>
            <a:ext cx="10058400" cy="4023360"/>
          </a:xfrm>
        </p:spPr>
        <p:txBody>
          <a:bodyPr>
            <a:normAutofit fontScale="85000" lnSpcReduction="10000"/>
          </a:bodyPr>
          <a:lstStyle/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Reconfigurable</a:t>
            </a:r>
            <a:r>
              <a:rPr lang="en-US" sz="3000" dirty="0" smtClean="0">
                <a:solidFill>
                  <a:srgbClr val="41DEF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– Something that can be reconfigured or altered</a:t>
            </a:r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– An electronic circuitry that carries out the</a:t>
            </a:r>
            <a:b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instructions of a computer program by performing the </a:t>
            </a:r>
            <a:b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basic arithmetic, logical, control and input/output </a:t>
            </a:r>
            <a:b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operations</a:t>
            </a:r>
            <a:endParaRPr lang="en-IN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– The general term to describe a physical structure</a:t>
            </a:r>
          </a:p>
        </p:txBody>
      </p:sp>
    </p:spTree>
    <p:extLst>
      <p:ext uri="{BB962C8B-B14F-4D97-AF65-F5344CB8AC3E}">
        <p14:creationId xmlns:p14="http://schemas.microsoft.com/office/powerpoint/2010/main" val="415466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Processing Circuits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Processing circuits can be broadly classified into two:</a:t>
            </a:r>
          </a:p>
          <a:p>
            <a:pPr lvl="1"/>
            <a:r>
              <a:rPr lang="en-IN" sz="2800" dirty="0" smtClean="0"/>
              <a:t>General Purpose Processors (GPP)</a:t>
            </a:r>
            <a:br>
              <a:rPr lang="en-IN" sz="2800" dirty="0" smtClean="0"/>
            </a:br>
            <a:endParaRPr lang="en-IN" sz="2800" dirty="0" smtClean="0"/>
          </a:p>
          <a:p>
            <a:pPr lvl="1"/>
            <a:r>
              <a:rPr lang="en-IN" sz="2800" dirty="0" smtClean="0"/>
              <a:t>Application Specific Processors / Circuits (ASIC)</a:t>
            </a:r>
          </a:p>
        </p:txBody>
      </p:sp>
      <p:pic>
        <p:nvPicPr>
          <p:cNvPr id="1028" name="Picture 4" descr="http://img.directindustry.com/images_di/photo-g/profibus-pa-foundation-fieldbus-ff-h1-asic-11592-465751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547" y="4027356"/>
            <a:ext cx="2380399" cy="219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papervisions.com/wp-content/uploads/2013/04/nehalem-microprocessor-architecture-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918" y="2469594"/>
            <a:ext cx="1557762" cy="155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18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97" y="286603"/>
            <a:ext cx="10666283" cy="1450757"/>
          </a:xfrm>
        </p:spPr>
        <p:txBody>
          <a:bodyPr/>
          <a:lstStyle/>
          <a:p>
            <a:r>
              <a:rPr lang="en-IN" dirty="0" smtClean="0"/>
              <a:t>A comparison between GPP and ASIC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924821"/>
              </p:ext>
            </p:extLst>
          </p:nvPr>
        </p:nvGraphicFramePr>
        <p:xfrm>
          <a:off x="373485" y="1846263"/>
          <a:ext cx="1144932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4660"/>
                <a:gridCol w="572466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1">
                            <a:lumMod val="75000"/>
                          </a:schemeClr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IN" sz="2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</a:t>
                      </a:r>
                      <a:r>
                        <a:rPr lang="en-IN" sz="26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Purpose Processors</a:t>
                      </a:r>
                    </a:p>
                    <a:p>
                      <a:pPr marL="457200" indent="-457200">
                        <a:buClr>
                          <a:schemeClr val="accent1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Ø"/>
                      </a:pPr>
                      <a:endParaRPr lang="en-IN" sz="2600" b="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indent="-457200">
                        <a:buClr>
                          <a:schemeClr val="accent1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IN" sz="26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Executes a set of instructions</a:t>
                      </a:r>
                      <a:br>
                        <a:rPr lang="en-IN" sz="26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IN" sz="2600" b="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indent="-457200">
                        <a:buClr>
                          <a:schemeClr val="accent1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IN" sz="26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can suffer because of fetch, decode and execute cycles</a:t>
                      </a:r>
                    </a:p>
                    <a:p>
                      <a:pPr marL="457200" indent="-457200">
                        <a:buClr>
                          <a:schemeClr val="accent1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IN" sz="26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Different sets of instructions can be executed and hence is highly flexible</a:t>
                      </a:r>
                    </a:p>
                    <a:p>
                      <a:pPr marL="457200" indent="-457200">
                        <a:buClr>
                          <a:schemeClr val="accent1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IN" sz="26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cost and time of development</a:t>
                      </a:r>
                    </a:p>
                    <a:p>
                      <a:pPr marL="457200" indent="-457200">
                        <a:buClr>
                          <a:schemeClr val="accent1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Ø"/>
                      </a:pPr>
                      <a:endParaRPr lang="en-IN" sz="2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1">
                            <a:lumMod val="75000"/>
                          </a:schemeClr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IN" sz="2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ASIC</a:t>
                      </a:r>
                    </a:p>
                    <a:p>
                      <a:pPr marL="457200" indent="-457200">
                        <a:buClr>
                          <a:schemeClr val="accent1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Ø"/>
                      </a:pPr>
                      <a:endParaRPr lang="en-IN" sz="26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indent="-457200">
                        <a:buClr>
                          <a:schemeClr val="accent1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IN" sz="26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Executes the function, the circuit is designed for</a:t>
                      </a:r>
                    </a:p>
                    <a:p>
                      <a:pPr marL="457200" indent="-457200">
                        <a:buClr>
                          <a:schemeClr val="accent1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IN" sz="26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fast and efficient execution as they are pre-tailored</a:t>
                      </a:r>
                    </a:p>
                    <a:p>
                      <a:pPr marL="457200" indent="-457200">
                        <a:buClr>
                          <a:schemeClr val="accent1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IN" sz="2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</a:t>
                      </a:r>
                      <a:r>
                        <a:rPr lang="en-IN" sz="26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only do the function the circuit is designed for</a:t>
                      </a:r>
                    </a:p>
                    <a:p>
                      <a:pPr marL="457200" indent="-457200">
                        <a:buClr>
                          <a:schemeClr val="accent1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IN" sz="26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cost and time of development</a:t>
                      </a:r>
                      <a:endParaRPr lang="en-IN" sz="2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0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Reconfigurable Processors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These come in between ASICs and </a:t>
            </a:r>
            <a:r>
              <a:rPr lang="en-IN" dirty="0" smtClean="0"/>
              <a:t>GPPs</a:t>
            </a:r>
            <a:endParaRPr lang="en-IN" dirty="0" smtClean="0"/>
          </a:p>
          <a:p>
            <a:r>
              <a:rPr lang="en-IN" dirty="0" smtClean="0"/>
              <a:t>They combine the flexibility of </a:t>
            </a:r>
            <a:r>
              <a:rPr lang="en-IN" dirty="0" smtClean="0"/>
              <a:t>GPP </a:t>
            </a:r>
            <a:r>
              <a:rPr lang="en-IN" dirty="0" smtClean="0"/>
              <a:t>and the performance of </a:t>
            </a:r>
            <a:r>
              <a:rPr lang="en-IN" dirty="0" smtClean="0"/>
              <a:t>ASIC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E.g. of RPs: FPGA, Chameleon </a:t>
            </a:r>
            <a:r>
              <a:rPr lang="en-IN" dirty="0" smtClean="0"/>
              <a:t>Processor,</a:t>
            </a:r>
            <a:br>
              <a:rPr lang="en-IN" dirty="0" smtClean="0"/>
            </a:br>
            <a:r>
              <a:rPr lang="en-IN" dirty="0" smtClean="0"/>
              <a:t>                    </a:t>
            </a:r>
            <a:r>
              <a:rPr lang="en-IN" dirty="0" err="1" smtClean="0"/>
              <a:t>PSoC</a:t>
            </a:r>
            <a:endParaRPr lang="en-IN" dirty="0"/>
          </a:p>
        </p:txBody>
      </p:sp>
      <p:pic>
        <p:nvPicPr>
          <p:cNvPr id="2050" name="Picture 2" descr="http://cdn2.artwhere.net/electronics-eetimes.com/imf/c/eyJtYXNrIjoiMjY2eDE5MyIsIm0iOjR9/images/news_sync_images/2013-09-12-eeteu-pb-cypress-psoc-1-24x9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177" y="3694630"/>
            <a:ext cx="3146295" cy="228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01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614" y="235087"/>
            <a:ext cx="10058400" cy="1450757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Reconfigurable Processors 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614" y="1845734"/>
            <a:ext cx="10702344" cy="40233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Reconfigurable </a:t>
            </a:r>
            <a:r>
              <a:rPr lang="en-IN" dirty="0"/>
              <a:t>processors (RP) combine the speed </a:t>
            </a:r>
            <a:r>
              <a:rPr lang="en-IN" dirty="0" smtClean="0"/>
              <a:t>of application</a:t>
            </a:r>
            <a:r>
              <a:rPr lang="en-IN" dirty="0"/>
              <a:t> </a:t>
            </a:r>
            <a:r>
              <a:rPr lang="en-IN" dirty="0" smtClean="0"/>
              <a:t>specific </a:t>
            </a:r>
            <a:r>
              <a:rPr lang="en-IN" dirty="0"/>
              <a:t>integrated circuits (ASIC) and </a:t>
            </a:r>
            <a:r>
              <a:rPr lang="en-IN" dirty="0" smtClean="0"/>
              <a:t>the</a:t>
            </a:r>
            <a:r>
              <a:rPr lang="en-IN" dirty="0"/>
              <a:t> </a:t>
            </a:r>
            <a:r>
              <a:rPr lang="en-IN" dirty="0" smtClean="0"/>
              <a:t>universality </a:t>
            </a:r>
            <a:r>
              <a:rPr lang="en-IN" dirty="0" smtClean="0"/>
              <a:t>of </a:t>
            </a:r>
            <a:r>
              <a:rPr lang="en-IN" dirty="0" smtClean="0"/>
              <a:t>general purpose </a:t>
            </a:r>
            <a:r>
              <a:rPr lang="en-IN" dirty="0" smtClean="0"/>
              <a:t>processors </a:t>
            </a:r>
            <a:r>
              <a:rPr lang="en-IN" dirty="0" smtClean="0"/>
              <a:t>(GPP) </a:t>
            </a:r>
            <a:r>
              <a:rPr lang="en-IN" dirty="0" smtClean="0"/>
              <a:t>by </a:t>
            </a:r>
            <a:r>
              <a:rPr lang="en-IN" dirty="0"/>
              <a:t>means </a:t>
            </a:r>
            <a:r>
              <a:rPr lang="en-IN" dirty="0" smtClean="0"/>
              <a:t>of </a:t>
            </a:r>
            <a:r>
              <a:rPr lang="en-IN" dirty="0" smtClean="0"/>
              <a:t>adaptability </a:t>
            </a:r>
            <a:r>
              <a:rPr lang="en-IN" dirty="0" smtClean="0"/>
              <a:t>to </a:t>
            </a:r>
            <a:r>
              <a:rPr lang="en-IN" dirty="0"/>
              <a:t>the </a:t>
            </a:r>
            <a:r>
              <a:rPr lang="en-IN" dirty="0" smtClean="0"/>
              <a:t>currently</a:t>
            </a:r>
            <a:r>
              <a:rPr lang="en-IN" dirty="0"/>
              <a:t> </a:t>
            </a:r>
            <a:r>
              <a:rPr lang="en-IN" dirty="0" smtClean="0"/>
              <a:t>executed code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That is, they can configure it’s internal circuitry according to the function that is being performed by the processor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416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-553792" y="463639"/>
            <a:ext cx="8157674" cy="14540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b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9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endParaRPr lang="en-IN" sz="90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http://www.outframe.com/D4004_medi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704" y="2120213"/>
            <a:ext cx="6060404" cy="404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16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5603</TotalTime>
  <Words>741</Words>
  <Application>Microsoft Office PowerPoint</Application>
  <PresentationFormat>Widescreen</PresentationFormat>
  <Paragraphs>103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Wingdings</vt:lpstr>
      <vt:lpstr>Retrospect</vt:lpstr>
      <vt:lpstr>RECONFIGURABLE PROCESSOR ARCHITECTURES</vt:lpstr>
      <vt:lpstr>Contents</vt:lpstr>
      <vt:lpstr>INTRODUCTION</vt:lpstr>
      <vt:lpstr>The title says it all..!!!</vt:lpstr>
      <vt:lpstr>Processing Circuits</vt:lpstr>
      <vt:lpstr>A comparison between GPP and ASIC</vt:lpstr>
      <vt:lpstr>Reconfigurable Processors</vt:lpstr>
      <vt:lpstr>What are Reconfigurable Processors ?</vt:lpstr>
      <vt:lpstr>PowerPoint Presentation</vt:lpstr>
      <vt:lpstr>A peek into history</vt:lpstr>
      <vt:lpstr>First programmable hardware</vt:lpstr>
      <vt:lpstr>Disadvantages of ROMs</vt:lpstr>
      <vt:lpstr>Advent of Reconfigurable Hardware</vt:lpstr>
      <vt:lpstr>Advent of Reconfigurable Hardware(contd …)</vt:lpstr>
      <vt:lpstr>Reconfigurable Processors</vt:lpstr>
      <vt:lpstr>Reconfigurable Processors (contd …)</vt:lpstr>
      <vt:lpstr>Reconfigurable Processor Architecture</vt:lpstr>
      <vt:lpstr>RP architecture components</vt:lpstr>
      <vt:lpstr>1. Implementation Spectrum</vt:lpstr>
      <vt:lpstr>2. System Level Architecture</vt:lpstr>
      <vt:lpstr>Try to add the 5 diagrams </vt:lpstr>
      <vt:lpstr>3. Granularity</vt:lpstr>
      <vt:lpstr>3.1 Fine grained architectures</vt:lpstr>
      <vt:lpstr>3.1 Fine grained architecture (contd …)</vt:lpstr>
      <vt:lpstr>3.2 Coarse grained architecture</vt:lpstr>
      <vt:lpstr>3.2 Coarse grained architecture (contd …)</vt:lpstr>
      <vt:lpstr>4. Programmable Logic Elements</vt:lpstr>
      <vt:lpstr>Types of Reconfigurations: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J Puthukkaden</dc:creator>
  <cp:lastModifiedBy>Deepak J Puthukkaden</cp:lastModifiedBy>
  <cp:revision>123</cp:revision>
  <dcterms:created xsi:type="dcterms:W3CDTF">2015-08-02T19:44:19Z</dcterms:created>
  <dcterms:modified xsi:type="dcterms:W3CDTF">2015-09-07T21:50:22Z</dcterms:modified>
</cp:coreProperties>
</file>