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80" r:id="rId4"/>
    <p:sldId id="257" r:id="rId5"/>
    <p:sldId id="278" r:id="rId6"/>
    <p:sldId id="279" r:id="rId7"/>
    <p:sldId id="277" r:id="rId8"/>
    <p:sldId id="269" r:id="rId9"/>
    <p:sldId id="281" r:id="rId10"/>
    <p:sldId id="264" r:id="rId11"/>
    <p:sldId id="263" r:id="rId12"/>
    <p:sldId id="265" r:id="rId13"/>
    <p:sldId id="266" r:id="rId14"/>
    <p:sldId id="267" r:id="rId15"/>
    <p:sldId id="261" r:id="rId16"/>
    <p:sldId id="268" r:id="rId17"/>
    <p:sldId id="282" r:id="rId18"/>
    <p:sldId id="274" r:id="rId19"/>
    <p:sldId id="273" r:id="rId20"/>
    <p:sldId id="283" r:id="rId21"/>
    <p:sldId id="284" r:id="rId22"/>
    <p:sldId id="286" r:id="rId23"/>
    <p:sldId id="287" r:id="rId24"/>
    <p:sldId id="290" r:id="rId25"/>
    <p:sldId id="288" r:id="rId26"/>
    <p:sldId id="291" r:id="rId27"/>
    <p:sldId id="292" r:id="rId28"/>
    <p:sldId id="293" r:id="rId29"/>
    <p:sldId id="259" r:id="rId30"/>
    <p:sldId id="296" r:id="rId31"/>
    <p:sldId id="297" r:id="rId32"/>
    <p:sldId id="298" r:id="rId33"/>
    <p:sldId id="295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E9802"/>
    <a:srgbClr val="41DEFD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6692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980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268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7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930F4F-D335-4CFA-BECC-1F3733C1A45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5125792"/>
          </a:xfrm>
        </p:spPr>
        <p:txBody>
          <a:bodyPr>
            <a:noAutofit/>
          </a:bodyPr>
          <a:lstStyle/>
          <a:p>
            <a:pPr algn="ctr"/>
            <a:r>
              <a:rPr lang="en-IN" sz="9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PROCESSOR ARCHITECTURES</a:t>
            </a:r>
            <a:endParaRPr lang="en-IN" sz="9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peek into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Advent of reconfigurable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Reconfigurable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programmable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 where ROMs (Read Only </a:t>
            </a:r>
            <a:br>
              <a:rPr lang="en-IN" dirty="0" smtClean="0"/>
            </a:br>
            <a:r>
              <a:rPr lang="en-IN" dirty="0" smtClean="0"/>
              <a:t> Memory)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They were used to create arbitrary </a:t>
            </a:r>
            <a:br>
              <a:rPr lang="en-IN" dirty="0" smtClean="0"/>
            </a:br>
            <a:r>
              <a:rPr lang="en-IN" dirty="0" smtClean="0"/>
              <a:t> combinational logic functions of a number</a:t>
            </a:r>
            <a:br>
              <a:rPr lang="en-IN" dirty="0" smtClean="0"/>
            </a:br>
            <a:r>
              <a:rPr lang="en-IN" dirty="0" smtClean="0"/>
              <a:t> of inputs</a:t>
            </a:r>
          </a:p>
        </p:txBody>
      </p:sp>
      <p:pic>
        <p:nvPicPr>
          <p:cNvPr id="2050" name="Picture 2" descr="https://upload.wikimedia.org/wikipedia/commons/thumb/3/34/4Mbit_EPROM_Texas_Instruments_TMS27C040_%281%29.jpg/800px-4Mbit_EPROM_Texas_Instruments_TMS27C040_%281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76" y="3510599"/>
            <a:ext cx="3135022" cy="23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ROMs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Slower than dedicated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More expensive than programmable logic, especially if</a:t>
            </a:r>
            <a:br>
              <a:rPr lang="en-IN" dirty="0" smtClean="0"/>
            </a:br>
            <a:r>
              <a:rPr lang="en-IN" dirty="0" smtClean="0"/>
              <a:t> high speed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Since most ROMs do not have input or output registers,</a:t>
            </a:r>
            <a:br>
              <a:rPr lang="en-IN" dirty="0" smtClean="0"/>
            </a:br>
            <a:r>
              <a:rPr lang="en-IN" dirty="0" smtClean="0"/>
              <a:t> they cannot used for stand-alone for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4134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Advent of Reconfigurable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1969 the first reconfigurable hardware was introduced</a:t>
            </a:r>
            <a:r>
              <a:rPr lang="en-IN" dirty="0"/>
              <a:t> </a:t>
            </a:r>
            <a:r>
              <a:rPr lang="en-IN" dirty="0" smtClean="0"/>
              <a:t>by Motorola - XC 157, a mask-programmed gate array,</a:t>
            </a:r>
            <a:r>
              <a:rPr lang="en-IN" dirty="0"/>
              <a:t> </a:t>
            </a:r>
            <a:r>
              <a:rPr lang="en-IN" dirty="0" smtClean="0"/>
              <a:t>with 12 gates</a:t>
            </a:r>
          </a:p>
          <a:p>
            <a:r>
              <a:rPr lang="en-IN" dirty="0" smtClean="0"/>
              <a:t>In 1970, Texas Instruments introduced a mask programmable IC - TMS2000 (the first PLA)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7" y="3346773"/>
            <a:ext cx="2815348" cy="2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IN" sz="4600" dirty="0"/>
              <a:t>Advent of Reconfigurable </a:t>
            </a:r>
            <a:r>
              <a:rPr lang="en-IN" sz="4600" dirty="0" smtClean="0"/>
              <a:t>Hardware(</a:t>
            </a:r>
            <a:r>
              <a:rPr lang="en-IN" sz="4600" dirty="0" err="1" smtClean="0"/>
              <a:t>contd</a:t>
            </a:r>
            <a:r>
              <a:rPr lang="en-IN" sz="4600" dirty="0" smtClean="0"/>
              <a:t> …)</a:t>
            </a:r>
            <a:endParaRPr lang="en-IN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mtClean="0"/>
              <a:t>Electric Company </a:t>
            </a:r>
            <a:r>
              <a:rPr lang="en-IN" dirty="0" smtClean="0"/>
              <a:t>in 1971 developed the first erasable PLD based on programmable ROM technology</a:t>
            </a:r>
          </a:p>
          <a:p>
            <a:r>
              <a:rPr lang="en-IN" dirty="0" smtClean="0"/>
              <a:t>In 1975, </a:t>
            </a:r>
            <a:r>
              <a:rPr lang="en-IN" dirty="0" err="1" smtClean="0"/>
              <a:t>Signetics</a:t>
            </a:r>
            <a:r>
              <a:rPr lang="en-IN" dirty="0" smtClean="0"/>
              <a:t> introduced their Field Programmable Logic Array, the 82S100</a:t>
            </a:r>
          </a:p>
          <a:p>
            <a:r>
              <a:rPr lang="en-IN" dirty="0" smtClean="0"/>
              <a:t>Monolithic Memories in 1978 introduced the first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stated in 1960s in a paper by Gerald </a:t>
            </a:r>
            <a:r>
              <a:rPr lang="en-IN" dirty="0" err="1" smtClean="0"/>
              <a:t>Estrin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consisted of a main processor controlling a</a:t>
            </a:r>
            <a:br>
              <a:rPr lang="en-IN" dirty="0" smtClean="0"/>
            </a:br>
            <a:r>
              <a:rPr lang="en-IN" dirty="0" smtClean="0"/>
              <a:t> reconfigurable </a:t>
            </a:r>
            <a:r>
              <a:rPr lang="en-IN" dirty="0"/>
              <a:t>hardware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reconfigurable hardware was tailored to perform a specific task such as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1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Altera in 1984 delivered the industry’s first reprogrammable logic device – the EP300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Xilinx invented the first commercially viable </a:t>
            </a:r>
            <a:br>
              <a:rPr lang="en-IN" dirty="0" smtClean="0"/>
            </a:br>
            <a:r>
              <a:rPr lang="en-IN" dirty="0" smtClean="0"/>
              <a:t>FPGA in 1985 – the XC2064</a:t>
            </a:r>
            <a:endParaRPr lang="en-IN" dirty="0"/>
          </a:p>
        </p:txBody>
      </p:sp>
      <p:pic>
        <p:nvPicPr>
          <p:cNvPr id="1026" name="Picture 2" descr="https://www.altera.com/content/dam/altera-www/global/en_US/images/technology/system-design/images/ep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1867330"/>
            <a:ext cx="3038295" cy="19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ma.octopart.com/31820904/image/Xilinx-XC2064-70PC68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4177327"/>
            <a:ext cx="1996630" cy="19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78" y="1421807"/>
            <a:ext cx="5203668" cy="4887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157699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Reconfigurable Processor Architecture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 architectural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Implementation Spectrum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System Level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Granularity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Programmable Logic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Reconfiguration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Implementation Spectrum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491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RPs can be implemented using  PLDs, CPLDs and FPGAs</a:t>
            </a:r>
          </a:p>
          <a:p>
            <a:r>
              <a:rPr lang="en-IN" dirty="0" smtClean="0"/>
              <a:t>PLDs are only used in applications which require a very small number of gates</a:t>
            </a:r>
          </a:p>
          <a:p>
            <a:r>
              <a:rPr lang="en-IN" dirty="0" smtClean="0"/>
              <a:t>CPLDs are preferred where the logic circuits are to be small (&lt;500 FFs), non-volatile and fast start-up operation</a:t>
            </a:r>
          </a:p>
          <a:p>
            <a:r>
              <a:rPr lang="en-IN" dirty="0" smtClean="0"/>
              <a:t>Modern day applications are usually done using FPGAs, since they support circuits of much more complexity (up to 150k FFs)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History</a:t>
            </a:r>
          </a:p>
          <a:p>
            <a:r>
              <a:rPr lang="en-IN" dirty="0" smtClean="0"/>
              <a:t>Reconfigurable Processor Architecture</a:t>
            </a:r>
          </a:p>
          <a:p>
            <a:r>
              <a:rPr lang="en-IN" dirty="0" smtClean="0"/>
              <a:t>Advantages and limitations</a:t>
            </a:r>
          </a:p>
          <a:p>
            <a:r>
              <a:rPr lang="en-IN" dirty="0" smtClean="0"/>
              <a:t>Applications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969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System Level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41435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The system level architecture shows how the sequential processor and the RF is coupled. There are 5 different forms: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1. </a:t>
            </a:r>
            <a:r>
              <a:rPr lang="en-IN" dirty="0" smtClean="0">
                <a:solidFill>
                  <a:schemeClr val="tx1"/>
                </a:solidFill>
              </a:rPr>
              <a:t>External standalone processing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2. </a:t>
            </a:r>
            <a:r>
              <a:rPr lang="en-IN" dirty="0" smtClean="0">
                <a:solidFill>
                  <a:schemeClr val="tx1"/>
                </a:solidFill>
              </a:rPr>
              <a:t>Attached processing unit		</a:t>
            </a:r>
            <a:r>
              <a:rPr lang="en-IN" dirty="0">
                <a:solidFill>
                  <a:srgbClr val="FE9802"/>
                </a:solidFill>
              </a:rPr>
              <a:t>4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Reconfigurable Functional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3. </a:t>
            </a:r>
            <a:r>
              <a:rPr lang="en-IN" dirty="0" smtClean="0">
                <a:solidFill>
                  <a:schemeClr val="tx1"/>
                </a:solidFill>
              </a:rPr>
              <a:t>Co-processor				</a:t>
            </a:r>
            <a:r>
              <a:rPr lang="en-IN" dirty="0">
                <a:solidFill>
                  <a:srgbClr val="FE9802"/>
                </a:solidFill>
              </a:rPr>
              <a:t>5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Processor embedded in RF</a:t>
            </a:r>
            <a:endParaRPr lang="en-IN" dirty="0">
              <a:solidFill>
                <a:srgbClr val="FE9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Granularity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maximum word length of the implemented functions</a:t>
            </a:r>
          </a:p>
          <a:p>
            <a:r>
              <a:rPr lang="en-IN" dirty="0" smtClean="0"/>
              <a:t>RFs can be categorised into two groups: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Fine grained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Coarse grained</a:t>
            </a:r>
          </a:p>
        </p:txBody>
      </p:sp>
    </p:spTree>
    <p:extLst>
      <p:ext uri="{BB962C8B-B14F-4D97-AF65-F5344CB8AC3E}">
        <p14:creationId xmlns:p14="http://schemas.microsoft.com/office/powerpoint/2010/main" val="18884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67948" cy="4374762"/>
          </a:xfrm>
        </p:spPr>
        <p:txBody>
          <a:bodyPr>
            <a:normAutofit fontScale="92500"/>
          </a:bodyPr>
          <a:lstStyle/>
          <a:p>
            <a:r>
              <a:rPr lang="en-IN" dirty="0"/>
              <a:t> A fine-grained functional unit </a:t>
            </a:r>
            <a:r>
              <a:rPr lang="en-IN" dirty="0" smtClean="0"/>
              <a:t>can typically </a:t>
            </a:r>
            <a:r>
              <a:rPr lang="en-IN" dirty="0"/>
              <a:t>implement a single function on a single (or </a:t>
            </a:r>
            <a:r>
              <a:rPr lang="en-IN" dirty="0" smtClean="0"/>
              <a:t>small number</a:t>
            </a:r>
            <a:r>
              <a:rPr lang="en-IN" dirty="0"/>
              <a:t>)  of  </a:t>
            </a:r>
            <a:r>
              <a:rPr lang="en-IN" dirty="0" smtClean="0"/>
              <a:t>bits</a:t>
            </a:r>
          </a:p>
          <a:p>
            <a:r>
              <a:rPr lang="en-IN" dirty="0" smtClean="0"/>
              <a:t>The  </a:t>
            </a:r>
            <a:r>
              <a:rPr lang="en-IN" dirty="0"/>
              <a:t>most  common  kind  of  </a:t>
            </a:r>
            <a:r>
              <a:rPr lang="en-IN" dirty="0" smtClean="0"/>
              <a:t>fine-grained functional </a:t>
            </a:r>
            <a:r>
              <a:rPr lang="en-IN" dirty="0"/>
              <a:t>units are the small lookup tables that are used </a:t>
            </a:r>
            <a:r>
              <a:rPr lang="en-IN" dirty="0" smtClean="0"/>
              <a:t>to implement logic in FPGAs</a:t>
            </a:r>
          </a:p>
          <a:p>
            <a:r>
              <a:rPr lang="en-IN" dirty="0" smtClean="0"/>
              <a:t>Fine grained architectures are used in fast simple control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2009104"/>
            <a:ext cx="6267450" cy="39192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5033064" cy="4464914"/>
          </a:xfrm>
        </p:spPr>
        <p:txBody>
          <a:bodyPr>
            <a:normAutofit/>
          </a:bodyPr>
          <a:lstStyle/>
          <a:p>
            <a:r>
              <a:rPr lang="en-IN" dirty="0" smtClean="0"/>
              <a:t>A look up table (LUT) is shown in the adjacent figure</a:t>
            </a:r>
          </a:p>
          <a:p>
            <a:r>
              <a:rPr lang="en-IN" dirty="0" smtClean="0"/>
              <a:t>Here we can see that there are basically 3 inputs at the top side and the output derived from these 3 inputs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30345" y="2846231"/>
            <a:ext cx="540911" cy="3082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6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3.2 Coarse grained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2190" cy="44005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coarse-grained functional </a:t>
            </a:r>
            <a:r>
              <a:rPr lang="en-IN" dirty="0" smtClean="0"/>
              <a:t>unit, is more larger and complicated </a:t>
            </a:r>
            <a:r>
              <a:rPr lang="en-IN" dirty="0"/>
              <a:t>and may </a:t>
            </a:r>
            <a:r>
              <a:rPr lang="en-IN" dirty="0" smtClean="0"/>
              <a:t>consist of ALUs, MACs </a:t>
            </a:r>
            <a:r>
              <a:rPr lang="en-IN" dirty="0"/>
              <a:t>and possibly even </a:t>
            </a:r>
            <a:r>
              <a:rPr lang="en-IN" dirty="0" smtClean="0"/>
              <a:t>a significant </a:t>
            </a:r>
            <a:r>
              <a:rPr lang="en-IN" dirty="0"/>
              <a:t>amount of storage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example is a DSP block</a:t>
            </a:r>
          </a:p>
          <a:p>
            <a:r>
              <a:rPr lang="en-IN" dirty="0" smtClean="0"/>
              <a:t>Coarse grained architectures are used for high bandwidth data processing like data encryption, video processing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4" y="1845734"/>
            <a:ext cx="6306355" cy="4385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7796" cy="1450757"/>
          </a:xfrm>
        </p:spPr>
        <p:txBody>
          <a:bodyPr/>
          <a:lstStyle/>
          <a:p>
            <a:r>
              <a:rPr lang="en-IN" dirty="0" smtClean="0"/>
              <a:t>3.2 Coarse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88364" cy="44943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 adjacent figure shows a reconfigurable unit of the ADRES architecture</a:t>
            </a:r>
          </a:p>
          <a:p>
            <a:r>
              <a:rPr lang="en-IN" dirty="0" smtClean="0"/>
              <a:t>Each reconfigurable </a:t>
            </a:r>
            <a:r>
              <a:rPr lang="en-IN" dirty="0"/>
              <a:t>functional unit in this device contains a </a:t>
            </a:r>
            <a:r>
              <a:rPr lang="en-IN" dirty="0" smtClean="0"/>
              <a:t>32-bit </a:t>
            </a:r>
            <a:r>
              <a:rPr lang="en-IN" dirty="0"/>
              <a:t>ALU which can be configured to implement one </a:t>
            </a:r>
            <a:r>
              <a:rPr lang="en-IN" dirty="0" smtClean="0"/>
              <a:t>of several </a:t>
            </a:r>
            <a:r>
              <a:rPr lang="en-IN" dirty="0"/>
              <a:t>functions including addition, multiplication </a:t>
            </a:r>
            <a:r>
              <a:rPr lang="en-IN" dirty="0" smtClean="0"/>
              <a:t>and logic functions and also two </a:t>
            </a:r>
            <a:r>
              <a:rPr lang="en-IN" dirty="0"/>
              <a:t>small register files. </a:t>
            </a:r>
          </a:p>
        </p:txBody>
      </p:sp>
    </p:spTree>
    <p:extLst>
      <p:ext uri="{BB962C8B-B14F-4D97-AF65-F5344CB8AC3E}">
        <p14:creationId xmlns:p14="http://schemas.microsoft.com/office/powerpoint/2010/main" val="1294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Programmable Logic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751283" cy="451642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Programmable </a:t>
            </a:r>
            <a:r>
              <a:rPr lang="en-IN" dirty="0"/>
              <a:t>logic </a:t>
            </a:r>
            <a:r>
              <a:rPr lang="en-IN" dirty="0" smtClean="0"/>
              <a:t>cells used to implement Boolean equations with more inputs</a:t>
            </a:r>
          </a:p>
          <a:p>
            <a:r>
              <a:rPr lang="en-IN" dirty="0" smtClean="0"/>
              <a:t>The complication of each logic cell is depended on the number of </a:t>
            </a:r>
            <a:r>
              <a:rPr lang="en-IN" dirty="0"/>
              <a:t>functions, </a:t>
            </a:r>
            <a:r>
              <a:rPr lang="en-IN" dirty="0" smtClean="0"/>
              <a:t>which could </a:t>
            </a:r>
            <a:r>
              <a:rPr lang="en-IN" dirty="0"/>
              <a:t>be implemented on </a:t>
            </a:r>
            <a:r>
              <a:rPr lang="en-IN" dirty="0" smtClean="0"/>
              <a:t>it</a:t>
            </a:r>
          </a:p>
          <a:p>
            <a:r>
              <a:rPr lang="en-IN" dirty="0" smtClean="0"/>
              <a:t>The RPs can be split into two categories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600" dirty="0" smtClean="0"/>
              <a:t>Those using LUTs as the basic logic cell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600" dirty="0" smtClean="0"/>
              <a:t>Those using CLBs as the basic logic cell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553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0523" cy="1450757"/>
          </a:xfrm>
        </p:spPr>
        <p:txBody>
          <a:bodyPr/>
          <a:lstStyle/>
          <a:p>
            <a:r>
              <a:rPr lang="en-IN" dirty="0" smtClean="0"/>
              <a:t>Look Up tables (LUTs)</a:t>
            </a:r>
            <a:endParaRPr lang="en-IN" dirty="0"/>
          </a:p>
        </p:txBody>
      </p:sp>
      <p:pic>
        <p:nvPicPr>
          <p:cNvPr id="1026" name="Picture 2" descr="https://www.cs.nyu.edu/courses/fall01/V22.0436-001/chapters/figs/mu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64" y="2204826"/>
            <a:ext cx="26003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445965" cy="402336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lookup table is an array that replaces </a:t>
            </a:r>
            <a:r>
              <a:rPr lang="en-IN" dirty="0" smtClean="0"/>
              <a:t>runtime computation </a:t>
            </a:r>
            <a:r>
              <a:rPr lang="en-IN" dirty="0"/>
              <a:t>with a simpler array indexing </a:t>
            </a:r>
            <a:r>
              <a:rPr lang="en-IN" dirty="0" smtClean="0"/>
              <a:t>operation</a:t>
            </a:r>
          </a:p>
          <a:p>
            <a:r>
              <a:rPr lang="en-IN" dirty="0" smtClean="0"/>
              <a:t>An n-input LUT is implemented using an n-input MUX and 2</a:t>
            </a:r>
            <a:r>
              <a:rPr lang="en-IN" baseline="30000" dirty="0" smtClean="0"/>
              <a:t>n</a:t>
            </a:r>
            <a:r>
              <a:rPr lang="en-IN" dirty="0" smtClean="0"/>
              <a:t> SRAM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6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15" y="246352"/>
            <a:ext cx="10058400" cy="1450757"/>
          </a:xfrm>
        </p:spPr>
        <p:txBody>
          <a:bodyPr/>
          <a:lstStyle/>
          <a:p>
            <a:r>
              <a:rPr lang="en-IN" dirty="0" smtClean="0"/>
              <a:t>Configurable Logic Blocks (CLBs)</a:t>
            </a:r>
            <a:endParaRPr lang="en-IN" dirty="0"/>
          </a:p>
        </p:txBody>
      </p:sp>
      <p:pic>
        <p:nvPicPr>
          <p:cNvPr id="2050" name="Picture 2" descr="https://upload.wikimedia.org/wikipedia/commons/1/1c/FPGA_cell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24" y="3198015"/>
            <a:ext cx="6293476" cy="28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15" y="1845734"/>
            <a:ext cx="11498258" cy="4413398"/>
          </a:xfrm>
        </p:spPr>
        <p:txBody>
          <a:bodyPr/>
          <a:lstStyle/>
          <a:p>
            <a:r>
              <a:rPr lang="en-IN" dirty="0" smtClean="0"/>
              <a:t>Logic blocks are the fundamental building blocks of modern FPGAs</a:t>
            </a:r>
          </a:p>
          <a:p>
            <a:r>
              <a:rPr lang="en-IN" dirty="0" smtClean="0"/>
              <a:t>A CLB consists of a few logic cells</a:t>
            </a:r>
          </a:p>
          <a:p>
            <a:r>
              <a:rPr lang="en-IN" dirty="0"/>
              <a:t>A typical cell consists of a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4-input </a:t>
            </a:r>
            <a:r>
              <a:rPr lang="en-IN" dirty="0"/>
              <a:t>LUT, a Full adder (FA)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a D-type </a:t>
            </a:r>
            <a:r>
              <a:rPr lang="en-IN" dirty="0" smtClean="0"/>
              <a:t>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62" y="286603"/>
            <a:ext cx="10058400" cy="1450757"/>
          </a:xfrm>
        </p:spPr>
        <p:txBody>
          <a:bodyPr/>
          <a:lstStyle/>
          <a:p>
            <a:r>
              <a:rPr lang="en-IN" dirty="0" smtClean="0"/>
              <a:t>5. Reconfiguration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062" y="1737360"/>
            <a:ext cx="9354972" cy="44906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Static Reconfiguration – The reconfiguration is done at the time of compilation and loading of the program</a:t>
            </a:r>
            <a:br>
              <a:rPr lang="en-IN" dirty="0" smtClean="0"/>
            </a:br>
            <a:r>
              <a:rPr lang="en-IN" dirty="0" smtClean="0"/>
              <a:t>E.g. FPGAs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Dynamic Reconfiguration – The reconfiguration is done during runtime</a:t>
            </a:r>
            <a:br>
              <a:rPr lang="en-IN" dirty="0" smtClean="0"/>
            </a:br>
            <a:r>
              <a:rPr lang="en-IN" dirty="0" smtClean="0"/>
              <a:t>E.g. Advanced Chameleon Circuits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Partial Reconfiguration – Some part of the RF can be dynamically reconfigured while keeping the critical portions intact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E.g. Modern FPGAs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648" y="1737360"/>
            <a:ext cx="23812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942" y="3982696"/>
            <a:ext cx="2981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-419655" y="-1674254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deepthoughttech.net/wp-content/uploads/2014/07/Computer-system-technology-hd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24" y="2171545"/>
            <a:ext cx="6574639" cy="36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-163530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Limitations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images.anandtech.com/doci/3929/IDF-E600-8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95" y="1287445"/>
            <a:ext cx="8996922" cy="47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RPs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ASIC like performance</a:t>
            </a:r>
          </a:p>
          <a:p>
            <a:r>
              <a:rPr lang="en-IN" dirty="0" smtClean="0"/>
              <a:t>High efficiency</a:t>
            </a:r>
          </a:p>
          <a:p>
            <a:r>
              <a:rPr lang="en-IN" dirty="0" smtClean="0"/>
              <a:t>Hardware reuse and greater functionality</a:t>
            </a:r>
          </a:p>
          <a:p>
            <a:r>
              <a:rPr lang="en-IN" dirty="0" smtClean="0"/>
              <a:t>Reduces power consumption</a:t>
            </a:r>
          </a:p>
          <a:p>
            <a:r>
              <a:rPr lang="en-IN" dirty="0" smtClean="0"/>
              <a:t>Reduced manufacturing and development costs</a:t>
            </a:r>
          </a:p>
          <a:p>
            <a:r>
              <a:rPr lang="en-IN" dirty="0" smtClean="0"/>
              <a:t>Adaptable to new requirements and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5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of RPs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789920" cy="447779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Since most RPs are required to load the design configurations at start-up, security concern arises</a:t>
            </a:r>
          </a:p>
          <a:p>
            <a:r>
              <a:rPr lang="en-IN" dirty="0" smtClean="0"/>
              <a:t>Steep learning curve w.r.t software development</a:t>
            </a:r>
          </a:p>
          <a:p>
            <a:r>
              <a:rPr lang="en-IN" dirty="0" smtClean="0"/>
              <a:t>Circuit size that can be implemented with the present day RF is limited and only high end FPGAs support very large circuits</a:t>
            </a:r>
          </a:p>
          <a:p>
            <a:r>
              <a:rPr lang="en-IN" dirty="0" smtClean="0"/>
              <a:t>Timing issues can arise esp. during dynamic reconfigurations</a:t>
            </a:r>
          </a:p>
          <a:p>
            <a:r>
              <a:rPr lang="en-IN" dirty="0" smtClean="0"/>
              <a:t>Development Tools are still under developmental stages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0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-163530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://www.enterpoint.co.uk/wp-content/uploads/2012/03/MERRICK6_FRONT_ANGLED_2-1024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72" y="1287445"/>
            <a:ext cx="8019245" cy="49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58100" cy="454218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Very fast and high encryption and decryption throughput</a:t>
            </a:r>
          </a:p>
          <a:p>
            <a:r>
              <a:rPr lang="en-IN" dirty="0" smtClean="0"/>
              <a:t>An e.g.: In elliptical curve cryptography with a key size of 270 bits an optimised dual-</a:t>
            </a:r>
            <a:r>
              <a:rPr lang="en-IN" dirty="0" err="1" smtClean="0"/>
              <a:t>xeon</a:t>
            </a:r>
            <a:r>
              <a:rPr lang="en-IN" dirty="0" smtClean="0"/>
              <a:t> computer at 2.6 GHz takes 196.71ms</a:t>
            </a:r>
          </a:p>
          <a:p>
            <a:r>
              <a:rPr lang="en-IN" dirty="0" smtClean="0"/>
              <a:t>The same operation is carried out on a Xilinx XC2V6000 FPGA running at 66MHz is completed in 0.36ms </a:t>
            </a:r>
          </a:p>
          <a:p>
            <a:r>
              <a:rPr lang="en-IN" dirty="0" smtClean="0"/>
              <a:t>This means the RP computes 540 times faster than the GPP while running at a 40 times slower clock 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96737" cy="4426277"/>
          </a:xfrm>
        </p:spPr>
        <p:txBody>
          <a:bodyPr>
            <a:normAutofit/>
          </a:bodyPr>
          <a:lstStyle/>
          <a:p>
            <a:r>
              <a:rPr lang="en-IN" dirty="0" smtClean="0"/>
              <a:t>Very fast audio and video processing, encoding and decoding – Modern 4K and 3D TVs are using RPs to achieve very high resolution video processing</a:t>
            </a:r>
            <a:r>
              <a:rPr lang="en-IN" dirty="0"/>
              <a:t> </a:t>
            </a:r>
            <a:r>
              <a:rPr lang="en-IN" dirty="0" smtClean="0"/>
              <a:t>and 3D rendering</a:t>
            </a:r>
          </a:p>
          <a:p>
            <a:r>
              <a:rPr lang="en-IN" dirty="0" smtClean="0"/>
              <a:t>Networking – RPs can facilitate very high packet processing capabilities and are used in routers, bridges and switches</a:t>
            </a:r>
          </a:p>
        </p:txBody>
      </p:sp>
    </p:spTree>
    <p:extLst>
      <p:ext uri="{BB962C8B-B14F-4D97-AF65-F5344CB8AC3E}">
        <p14:creationId xmlns:p14="http://schemas.microsoft.com/office/powerpoint/2010/main" val="38036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(</a:t>
            </a:r>
            <a:r>
              <a:rPr lang="en-IN" dirty="0" err="1"/>
              <a:t>contd</a:t>
            </a:r>
            <a:r>
              <a:rPr lang="en-IN" dirty="0"/>
              <a:t>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Numeric and scientific computing – RPs can be used for DNA analysis and protein synthesis</a:t>
            </a:r>
          </a:p>
          <a:p>
            <a:r>
              <a:rPr lang="en-IN" dirty="0" smtClean="0"/>
              <a:t>Pattern matching – RPs can be used for pattern recognition that can be useful for market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70979" cy="44262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By using RPs, the total efficiency and speed of systems can be increased drastically</a:t>
            </a:r>
          </a:p>
          <a:p>
            <a:r>
              <a:rPr lang="en-IN" dirty="0" smtClean="0"/>
              <a:t>In future more of RPs will be replacing GPPs in various areas of applications</a:t>
            </a:r>
          </a:p>
          <a:p>
            <a:r>
              <a:rPr lang="en-IN" dirty="0" smtClean="0"/>
              <a:t>The pivoting step for development of RPs will be the advancement in development tools required for programming the RPs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45733"/>
            <a:ext cx="11715482" cy="45035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[1]       </a:t>
            </a:r>
            <a:r>
              <a:rPr lang="en-IN" dirty="0" err="1"/>
              <a:t>Damir</a:t>
            </a:r>
            <a:r>
              <a:rPr lang="en-IN" dirty="0"/>
              <a:t> </a:t>
            </a:r>
            <a:r>
              <a:rPr lang="en-IN" dirty="0" err="1"/>
              <a:t>Kirasic</a:t>
            </a:r>
            <a:r>
              <a:rPr lang="en-IN" dirty="0"/>
              <a:t> and </a:t>
            </a:r>
            <a:r>
              <a:rPr lang="en-IN" dirty="0" err="1"/>
              <a:t>Danko</a:t>
            </a:r>
            <a:r>
              <a:rPr lang="en-IN" dirty="0"/>
              <a:t> </a:t>
            </a:r>
            <a:r>
              <a:rPr lang="en-IN" dirty="0" err="1"/>
              <a:t>Basch</a:t>
            </a:r>
            <a:r>
              <a:rPr lang="en-GB" dirty="0"/>
              <a:t>, “</a:t>
            </a:r>
            <a:r>
              <a:rPr lang="en-IN" dirty="0"/>
              <a:t>Reconfigurable Processor Architectures: Varieties and </a:t>
            </a:r>
            <a:r>
              <a:rPr lang="en-IN" dirty="0" smtClean="0"/>
              <a:t>Representations</a:t>
            </a:r>
            <a:r>
              <a:rPr lang="en-GB" dirty="0"/>
              <a:t>”, IET Journals &amp; Magazines, Volume 10, Issue 1, Pages 102 – 108, 2012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[2]       </a:t>
            </a:r>
            <a:r>
              <a:rPr lang="en-IN" dirty="0"/>
              <a:t>M. </a:t>
            </a:r>
            <a:r>
              <a:rPr lang="en-IN" dirty="0" err="1"/>
              <a:t>Aqeel</a:t>
            </a:r>
            <a:r>
              <a:rPr lang="en-IN" dirty="0"/>
              <a:t> Iqbal</a:t>
            </a:r>
            <a:r>
              <a:rPr lang="en-GB" dirty="0"/>
              <a:t> and </a:t>
            </a:r>
            <a:r>
              <a:rPr lang="en-IN" dirty="0" err="1"/>
              <a:t>Uzma</a:t>
            </a:r>
            <a:r>
              <a:rPr lang="en-IN" dirty="0"/>
              <a:t> Saeed Awan</a:t>
            </a:r>
            <a:r>
              <a:rPr lang="en-GB" dirty="0"/>
              <a:t>, “</a:t>
            </a:r>
            <a:r>
              <a:rPr lang="en-IN" dirty="0"/>
              <a:t>Reconfigurable Processor </a:t>
            </a:r>
            <a:r>
              <a:rPr lang="en-IN" dirty="0" smtClean="0"/>
              <a:t>Architecture For </a:t>
            </a:r>
            <a:r>
              <a:rPr lang="en-IN" dirty="0"/>
              <a:t>High Speed Applications</a:t>
            </a:r>
            <a:r>
              <a:rPr lang="en-GB" dirty="0"/>
              <a:t>”, IEEE Journals &amp; Magazines, Volume 10, Issue 4, Pages 96 - 101, </a:t>
            </a:r>
            <a:r>
              <a:rPr lang="en-GB" dirty="0" smtClean="0"/>
              <a:t>2009</a:t>
            </a:r>
          </a:p>
          <a:p>
            <a:pPr marL="0" indent="0">
              <a:buNone/>
            </a:pPr>
            <a:r>
              <a:rPr lang="en-GB" dirty="0"/>
              <a:t>[3]       </a:t>
            </a:r>
            <a:r>
              <a:rPr lang="en-IN" dirty="0"/>
              <a:t>Lars Bauer, Muhammad </a:t>
            </a:r>
            <a:r>
              <a:rPr lang="en-IN" dirty="0" err="1"/>
              <a:t>Shafique</a:t>
            </a:r>
            <a:r>
              <a:rPr lang="en-IN" dirty="0"/>
              <a:t>, and </a:t>
            </a:r>
            <a:r>
              <a:rPr lang="en-IN" dirty="0" err="1"/>
              <a:t>Jörg</a:t>
            </a:r>
            <a:r>
              <a:rPr lang="en-IN" dirty="0"/>
              <a:t> Henkel</a:t>
            </a:r>
            <a:r>
              <a:rPr lang="en-GB" dirty="0"/>
              <a:t>, “</a:t>
            </a:r>
            <a:r>
              <a:rPr lang="en-IN" dirty="0"/>
              <a:t>Concepts, Architectures, and Run-time </a:t>
            </a:r>
            <a:r>
              <a:rPr lang="en-IN" dirty="0" smtClean="0"/>
              <a:t>Systems </a:t>
            </a:r>
            <a:r>
              <a:rPr lang="en-IN" dirty="0"/>
              <a:t>for Efficient and Adaptive Reconfigurable Processors</a:t>
            </a:r>
            <a:r>
              <a:rPr lang="en-GB" dirty="0"/>
              <a:t>”, </a:t>
            </a:r>
            <a:r>
              <a:rPr lang="en-IN" dirty="0"/>
              <a:t>IEEE Conference </a:t>
            </a:r>
            <a:r>
              <a:rPr lang="en-IN" dirty="0" smtClean="0"/>
              <a:t>Publications, Pages</a:t>
            </a:r>
            <a:r>
              <a:rPr lang="en-IN" dirty="0"/>
              <a:t> 213 – 221</a:t>
            </a:r>
            <a:r>
              <a:rPr lang="en-GB" dirty="0"/>
              <a:t>, June </a:t>
            </a:r>
            <a:r>
              <a:rPr lang="en-GB" dirty="0" smtClean="0"/>
              <a:t>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1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8744" y="2476097"/>
            <a:ext cx="10058400" cy="1450975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>
                <a:solidFill>
                  <a:srgbClr val="FF9900"/>
                </a:solidFill>
              </a:rPr>
              <a:t>THANKYOU</a:t>
            </a:r>
            <a:endParaRPr lang="en-IN" sz="9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2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says it all..!!!</a:t>
            </a:r>
            <a:endParaRPr lang="en-IN" i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upload.wikimedia.org/wikipedia/commons/3/35/Fpga_xilinx_spart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57" y="2905843"/>
            <a:ext cx="2364194" cy="25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70737"/>
            <a:ext cx="10674771" cy="4023360"/>
          </a:xfrm>
        </p:spPr>
        <p:txBody>
          <a:bodyPr>
            <a:normAutofit fontScale="92500" lnSpcReduction="2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Reconfigurable</a:t>
            </a:r>
            <a:r>
              <a:rPr lang="en-US" sz="3000" dirty="0" smtClean="0">
                <a:solidFill>
                  <a:srgbClr val="41D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Something that can be reconfigured or altered</a:t>
            </a:r>
          </a:p>
          <a:p>
            <a:pPr>
              <a:buSzPct val="120000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An electronic (logic) circuitry that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carries out the basic functions like basic arithmetic,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logical, control or input/output tha</a:t>
            </a:r>
            <a:r>
              <a:rPr lang="en-US" dirty="0" smtClean="0"/>
              <a:t>t in turn drives a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I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general term to describe a physical structure</a:t>
            </a:r>
          </a:p>
        </p:txBody>
      </p:sp>
    </p:spTree>
    <p:extLst>
      <p:ext uri="{BB962C8B-B14F-4D97-AF65-F5344CB8AC3E}">
        <p14:creationId xmlns:p14="http://schemas.microsoft.com/office/powerpoint/2010/main" val="41546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384" y="0"/>
            <a:ext cx="12063211" cy="1919981"/>
          </a:xfrm>
        </p:spPr>
        <p:txBody>
          <a:bodyPr>
            <a:noAutofit/>
          </a:bodyPr>
          <a:lstStyle/>
          <a:p>
            <a:r>
              <a:rPr lang="en-IN" sz="9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QUESTIONS…??</a:t>
            </a:r>
            <a:endParaRPr lang="en-IN" sz="9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blogs.adobe.com/captivate/files/2011/05/Assessment-SB-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20" y="1790163"/>
            <a:ext cx="4331337" cy="43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9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Processing circuits can be broadly classified into two:</a:t>
            </a:r>
          </a:p>
          <a:p>
            <a:pPr lvl="1"/>
            <a:r>
              <a:rPr lang="en-IN" sz="2800" dirty="0" smtClean="0"/>
              <a:t>General Purpose Processors (GPP)</a:t>
            </a:r>
            <a:br>
              <a:rPr lang="en-IN" sz="2800" dirty="0" smtClean="0"/>
            </a:br>
            <a:endParaRPr lang="en-IN" sz="2800" dirty="0" smtClean="0"/>
          </a:p>
          <a:p>
            <a:pPr lvl="1"/>
            <a:r>
              <a:rPr lang="en-IN" sz="2800" dirty="0" smtClean="0"/>
              <a:t>Application Specific Processors / Circuits (ASIC)</a:t>
            </a:r>
          </a:p>
        </p:txBody>
      </p:sp>
      <p:pic>
        <p:nvPicPr>
          <p:cNvPr id="1028" name="Picture 4" descr="http://img.directindustry.com/images_di/photo-g/profibus-pa-foundation-fieldbus-ff-h1-asic-11592-46575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47" y="4027356"/>
            <a:ext cx="2380399" cy="21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apervisions.com/wp-content/uploads/2013/04/nehalem-microprocessor-architecture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18" y="2469594"/>
            <a:ext cx="1557762" cy="15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286603"/>
            <a:ext cx="10666283" cy="1450757"/>
          </a:xfrm>
        </p:spPr>
        <p:txBody>
          <a:bodyPr/>
          <a:lstStyle/>
          <a:p>
            <a:r>
              <a:rPr lang="en-IN" dirty="0" smtClean="0"/>
              <a:t>A comparison between GPP and ASIC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24821"/>
              </p:ext>
            </p:extLst>
          </p:nvPr>
        </p:nvGraphicFramePr>
        <p:xfrm>
          <a:off x="373485" y="1846263"/>
          <a:ext cx="1144932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660"/>
                <a:gridCol w="572466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Purpose Processors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a set of instructions</a:t>
                      </a:r>
                      <a:b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can suffer because of fetch, decode and execute cycles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sets of instructions can be executed and hence is highly flexible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and time of development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ASIC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the function,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fast and efficient execution as they are pre-tailored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do the function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and time of development</a:t>
                      </a: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come in between ASICs and GPPs</a:t>
            </a:r>
          </a:p>
          <a:p>
            <a:r>
              <a:rPr lang="en-IN" dirty="0" smtClean="0"/>
              <a:t>They combine the flexibility of GPP and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performance </a:t>
            </a:r>
            <a:r>
              <a:rPr lang="en-IN" dirty="0" smtClean="0"/>
              <a:t>of ASIC</a:t>
            </a:r>
          </a:p>
          <a:p>
            <a:pPr marL="0" indent="0">
              <a:buNone/>
            </a:pPr>
            <a:r>
              <a:rPr lang="en-IN" dirty="0" smtClean="0"/>
              <a:t>E.g. of RPs: FPGA, Chameleon Processor,</a:t>
            </a:r>
            <a:br>
              <a:rPr lang="en-IN" dirty="0" smtClean="0"/>
            </a:br>
            <a:r>
              <a:rPr lang="en-IN" dirty="0" smtClean="0"/>
              <a:t>                    </a:t>
            </a:r>
            <a:r>
              <a:rPr lang="en-IN" dirty="0" err="1" smtClean="0"/>
              <a:t>PSoC</a:t>
            </a:r>
            <a:endParaRPr lang="en-IN" dirty="0"/>
          </a:p>
        </p:txBody>
      </p:sp>
      <p:pic>
        <p:nvPicPr>
          <p:cNvPr id="2050" name="Picture 2" descr="http://cdn2.artwhere.net/electronics-eetimes.com/imf/c/eyJtYXNrIjoiMjY2eDE5MyIsIm0iOjR9/images/news_sync_images/2013-09-12-eeteu-pb-cypress-psoc-1-24x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7" y="3694630"/>
            <a:ext cx="3146295" cy="22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235087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Reconfigurable Processors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10702344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Reconfigurable </a:t>
            </a:r>
            <a:r>
              <a:rPr lang="en-IN" dirty="0"/>
              <a:t>processors (RP) combine the speed </a:t>
            </a:r>
            <a:r>
              <a:rPr lang="en-IN" dirty="0" smtClean="0"/>
              <a:t>of application</a:t>
            </a:r>
            <a:r>
              <a:rPr lang="en-IN" dirty="0"/>
              <a:t> </a:t>
            </a:r>
            <a:r>
              <a:rPr lang="en-IN" dirty="0" smtClean="0"/>
              <a:t>specific </a:t>
            </a:r>
            <a:r>
              <a:rPr lang="en-IN" dirty="0"/>
              <a:t>integrated circuits (ASIC) and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universality of general purpose processors (GPP) by </a:t>
            </a:r>
            <a:r>
              <a:rPr lang="en-IN" dirty="0"/>
              <a:t>means </a:t>
            </a:r>
            <a:r>
              <a:rPr lang="en-IN" dirty="0" smtClean="0"/>
              <a:t>of adaptability to </a:t>
            </a:r>
            <a:r>
              <a:rPr lang="en-IN" dirty="0"/>
              <a:t>the </a:t>
            </a:r>
            <a:r>
              <a:rPr lang="en-IN" dirty="0" smtClean="0"/>
              <a:t>currently</a:t>
            </a:r>
            <a:r>
              <a:rPr lang="en-IN" dirty="0"/>
              <a:t> </a:t>
            </a:r>
            <a:r>
              <a:rPr lang="en-IN" dirty="0" smtClean="0"/>
              <a:t>executed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That is, they can configure it’s internal circuitry according to the function that is being performed by the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-553792" y="463639"/>
            <a:ext cx="8157674" cy="1454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9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outframe.com/D4004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4" y="2120213"/>
            <a:ext cx="6060404" cy="4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5985</TotalTime>
  <Words>1255</Words>
  <Application>Microsoft Office PowerPoint</Application>
  <PresentationFormat>Widescreen</PresentationFormat>
  <Paragraphs>152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Retrospect</vt:lpstr>
      <vt:lpstr>RECONFIGURABLE PROCESSOR ARCHITECTURES</vt:lpstr>
      <vt:lpstr>Contents</vt:lpstr>
      <vt:lpstr>INTRODUCTION</vt:lpstr>
      <vt:lpstr>The title says it all..!!!</vt:lpstr>
      <vt:lpstr>Processing Circuits</vt:lpstr>
      <vt:lpstr>A comparison between GPP and ASIC</vt:lpstr>
      <vt:lpstr>Reconfigurable Processors</vt:lpstr>
      <vt:lpstr>What are Reconfigurable Processors ?</vt:lpstr>
      <vt:lpstr>PowerPoint Presentation</vt:lpstr>
      <vt:lpstr>A peek into history</vt:lpstr>
      <vt:lpstr>First programmable hardware</vt:lpstr>
      <vt:lpstr>Disadvantages of ROMs</vt:lpstr>
      <vt:lpstr>Advent of Reconfigurable Hardware</vt:lpstr>
      <vt:lpstr>Advent of Reconfigurable Hardware(contd …)</vt:lpstr>
      <vt:lpstr>Reconfigurable Processors</vt:lpstr>
      <vt:lpstr>Reconfigurable Processors (contd …)</vt:lpstr>
      <vt:lpstr>Reconfigurable Processor Architecture</vt:lpstr>
      <vt:lpstr>RP architectural components</vt:lpstr>
      <vt:lpstr>1. Implementation Spectrum</vt:lpstr>
      <vt:lpstr>2. System Level Architecture</vt:lpstr>
      <vt:lpstr>3. Granularity</vt:lpstr>
      <vt:lpstr>3.1 Fine grained architectures</vt:lpstr>
      <vt:lpstr>3.1 Fine grained architecture (contd …)</vt:lpstr>
      <vt:lpstr>3.2 Coarse grained architecture</vt:lpstr>
      <vt:lpstr>3.2 Coarse grained architecture (contd …)</vt:lpstr>
      <vt:lpstr>4. Programmable Logic Elements</vt:lpstr>
      <vt:lpstr>Look Up tables (LUTs)</vt:lpstr>
      <vt:lpstr>Configurable Logic Blocks (CLBs)</vt:lpstr>
      <vt:lpstr>5. Reconfiguration Models</vt:lpstr>
      <vt:lpstr>Advantages and Limitations</vt:lpstr>
      <vt:lpstr>Advantages of RPs</vt:lpstr>
      <vt:lpstr>Limitations of RPs</vt:lpstr>
      <vt:lpstr>Applications</vt:lpstr>
      <vt:lpstr>Application</vt:lpstr>
      <vt:lpstr>Application (contd …)</vt:lpstr>
      <vt:lpstr>Application (contd …)</vt:lpstr>
      <vt:lpstr>Conclusion</vt:lpstr>
      <vt:lpstr>References</vt:lpstr>
      <vt:lpstr>THANKYOU</vt:lpstr>
      <vt:lpstr>ANY QUESTIONS…??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J Puthukkaden</dc:creator>
  <cp:lastModifiedBy>Deepak J Puthukkaden</cp:lastModifiedBy>
  <cp:revision>153</cp:revision>
  <dcterms:created xsi:type="dcterms:W3CDTF">2015-08-02T19:44:19Z</dcterms:created>
  <dcterms:modified xsi:type="dcterms:W3CDTF">2015-09-09T08:00:34Z</dcterms:modified>
</cp:coreProperties>
</file>