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handoutMasterIdLst>
    <p:handoutMasterId r:id="rId16"/>
  </p:handoutMasterIdLst>
  <p:sldIdLst>
    <p:sldId id="256" r:id="rId5"/>
    <p:sldId id="273" r:id="rId6"/>
    <p:sldId id="275" r:id="rId7"/>
    <p:sldId id="274" r:id="rId8"/>
    <p:sldId id="276" r:id="rId9"/>
    <p:sldId id="279" r:id="rId10"/>
    <p:sldId id="277" r:id="rId11"/>
    <p:sldId id="280" r:id="rId12"/>
    <p:sldId id="278" r:id="rId13"/>
    <p:sldId id="272" r:id="rId14"/>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440AE-F7F3-8343-AD43-BF68C245BCA3}" v="513" dt="2021-08-30T07:01:13.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646" autoAdjust="0"/>
  </p:normalViewPr>
  <p:slideViewPr>
    <p:cSldViewPr>
      <p:cViewPr varScale="1">
        <p:scale>
          <a:sx n="108" d="100"/>
          <a:sy n="108" d="100"/>
        </p:scale>
        <p:origin x="440" y="1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4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8/30/21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8/30/21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ltLang="zh-TW"/>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ltLang="zh-TW"/>
              <a:t>Click to edit Master title style</a:t>
            </a:r>
            <a:endParaRPr lang="en-US"/>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ltLang="zh-TW"/>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utintostyle/intern"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en-US" dirty="0" err="1"/>
              <a:t>BingZe</a:t>
            </a:r>
            <a:r>
              <a:rPr lang="en-US" dirty="0"/>
              <a:t> Lu</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r>
              <a:rPr lang="en-US" dirty="0"/>
              <a:t>8/23/2021</a:t>
            </a:r>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en-US" dirty="0"/>
              <a:t>Internship </a:t>
            </a:r>
            <a:r>
              <a:rPr lang="en-US" dirty="0" err="1"/>
              <a:t>fs_autotune</a:t>
            </a:r>
            <a:r>
              <a:rPr lang="en-US" dirty="0"/>
              <a:t> Usage Functions</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56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13702A8E-1A2E-4ECB-B9A8-6C4A2E3C962D}"/>
              </a:ext>
            </a:extLst>
          </p:cNvPr>
          <p:cNvSpPr>
            <a:spLocks noGrp="1"/>
          </p:cNvSpPr>
          <p:nvPr>
            <p:ph idx="1"/>
          </p:nvPr>
        </p:nvSpPr>
        <p:spPr>
          <a:xfrm>
            <a:off x="456555" y="1554480"/>
            <a:ext cx="11278244" cy="4846320"/>
          </a:xfrm>
        </p:spPr>
        <p:txBody>
          <a:bodyPr>
            <a:normAutofit/>
          </a:bodyPr>
          <a:lstStyle/>
          <a:p>
            <a:r>
              <a:rPr lang="en-US" dirty="0" err="1"/>
              <a:t>do_calfile</a:t>
            </a:r>
            <a:r>
              <a:rPr lang="en-US" dirty="0"/>
              <a:t> :</a:t>
            </a:r>
          </a:p>
          <a:p>
            <a:pPr lvl="1"/>
            <a:r>
              <a:rPr lang="en-US" dirty="0"/>
              <a:t>Usage : </a:t>
            </a:r>
            <a:r>
              <a:rPr lang="en-US" dirty="0" err="1"/>
              <a:t>calfile</a:t>
            </a:r>
            <a:r>
              <a:rPr lang="en-US" dirty="0"/>
              <a:t> filename : read </a:t>
            </a:r>
            <a:r>
              <a:rPr lang="en-US" dirty="0" err="1"/>
              <a:t>cal</a:t>
            </a:r>
            <a:r>
              <a:rPr lang="en-US" dirty="0"/>
              <a:t> rules from csv files</a:t>
            </a:r>
            <a:r>
              <a:rPr lang="zh-TW" altLang="en-US" dirty="0"/>
              <a:t> </a:t>
            </a:r>
            <a:endParaRPr lang="en-US" altLang="zh-TW" dirty="0"/>
          </a:p>
          <a:p>
            <a:pPr lvl="1"/>
            <a:r>
              <a:rPr lang="en-US" dirty="0"/>
              <a:t>Default : </a:t>
            </a:r>
            <a:r>
              <a:rPr lang="en-US" dirty="0" err="1"/>
              <a:t>rules.csv</a:t>
            </a:r>
            <a:endParaRPr lang="en-US" dirty="0"/>
          </a:p>
          <a:p>
            <a:r>
              <a:rPr lang="en-US" dirty="0" err="1"/>
              <a:t>do_autotune</a:t>
            </a:r>
            <a:r>
              <a:rPr lang="en-US" dirty="0"/>
              <a:t>:</a:t>
            </a:r>
          </a:p>
          <a:p>
            <a:pPr lvl="1"/>
            <a:r>
              <a:rPr lang="en-US" dirty="0"/>
              <a:t>Connect with </a:t>
            </a:r>
            <a:r>
              <a:rPr lang="en-US" dirty="0" err="1"/>
              <a:t>region_extraction.py</a:t>
            </a:r>
            <a:endParaRPr lang="en-US" dirty="0"/>
          </a:p>
          <a:p>
            <a:pPr lvl="2"/>
            <a:r>
              <a:rPr lang="en-US" dirty="0"/>
              <a:t>-l layer, -r </a:t>
            </a:r>
            <a:r>
              <a:rPr lang="en-US" dirty="0" err="1"/>
              <a:t>sram</a:t>
            </a:r>
            <a:r>
              <a:rPr lang="en-US" dirty="0"/>
              <a:t>, </a:t>
            </a:r>
          </a:p>
          <a:p>
            <a:pPr lvl="2"/>
            <a:r>
              <a:rPr lang="en" altLang="zh-TW" dirty="0"/>
              <a:t>-</a:t>
            </a:r>
            <a:r>
              <a:rPr lang="en" altLang="zh-TW" dirty="0" err="1"/>
              <a:t>manul_file_name</a:t>
            </a:r>
            <a:r>
              <a:rPr lang="en" altLang="zh-TW" dirty="0"/>
              <a:t> :  </a:t>
            </a:r>
            <a:r>
              <a:rPr lang="zh-TW" altLang="en-US" dirty="0"/>
              <a:t>自定義存出來的文件名稱</a:t>
            </a:r>
            <a:endParaRPr lang="en" altLang="zh-TW" dirty="0"/>
          </a:p>
          <a:p>
            <a:pPr lvl="2"/>
            <a:r>
              <a:rPr lang="en" altLang="zh-TW" dirty="0"/>
              <a:t>-</a:t>
            </a:r>
            <a:r>
              <a:rPr lang="en" altLang="zh-TW" dirty="0" err="1"/>
              <a:t>case_file_name</a:t>
            </a:r>
            <a:r>
              <a:rPr lang="zh-TW" altLang="en-US" dirty="0"/>
              <a:t>：用</a:t>
            </a:r>
            <a:r>
              <a:rPr lang="en-US" altLang="zh-TW" dirty="0"/>
              <a:t>layer</a:t>
            </a:r>
            <a:r>
              <a:rPr lang="zh-TW" altLang="en-US" dirty="0"/>
              <a:t>跟</a:t>
            </a:r>
            <a:r>
              <a:rPr lang="en-US" altLang="zh-TW" dirty="0" err="1"/>
              <a:t>sram</a:t>
            </a:r>
            <a:r>
              <a:rPr lang="zh-TW" altLang="en-US" dirty="0"/>
              <a:t>存出來的文件名</a:t>
            </a:r>
            <a:r>
              <a:rPr lang="en-US" altLang="zh-TW" dirty="0"/>
              <a:t>; default</a:t>
            </a:r>
            <a:r>
              <a:rPr lang="zh-TW" altLang="en-US" dirty="0"/>
              <a:t>：</a:t>
            </a:r>
            <a:r>
              <a:rPr lang="en-US" altLang="zh-TW" dirty="0" err="1"/>
              <a:t>rules.csv</a:t>
            </a:r>
            <a:endParaRPr lang="en" altLang="zh-TW" dirty="0"/>
          </a:p>
          <a:p>
            <a:pPr lvl="2"/>
            <a:r>
              <a:rPr lang="en" dirty="0"/>
              <a:t>-t : tree number</a:t>
            </a:r>
          </a:p>
          <a:p>
            <a:pPr lvl="2"/>
            <a:r>
              <a:rPr lang="en" dirty="0"/>
              <a:t>-</a:t>
            </a:r>
            <a:r>
              <a:rPr lang="en" dirty="0" err="1"/>
              <a:t>ms</a:t>
            </a:r>
            <a:r>
              <a:rPr lang="en" dirty="0"/>
              <a:t> : manual select</a:t>
            </a:r>
            <a:endParaRPr lang="en-US" dirty="0"/>
          </a:p>
          <a:p>
            <a:pPr lvl="1"/>
            <a:r>
              <a:rPr lang="en-US" dirty="0"/>
              <a:t>Usage: autotune [–f filename] [–t </a:t>
            </a:r>
            <a:r>
              <a:rPr lang="en-US" dirty="0" err="1"/>
              <a:t>tree_num</a:t>
            </a:r>
            <a:r>
              <a:rPr lang="en-US" dirty="0"/>
              <a:t>] [-</a:t>
            </a:r>
            <a:r>
              <a:rPr lang="en-US" dirty="0" err="1"/>
              <a:t>ms</a:t>
            </a:r>
            <a:r>
              <a:rPr lang="en-US" dirty="0"/>
              <a:t>]</a:t>
            </a:r>
          </a:p>
          <a:p>
            <a:pPr lvl="1"/>
            <a:r>
              <a:rPr lang="en-US" dirty="0"/>
              <a:t>If filename = auto : </a:t>
            </a:r>
            <a:r>
              <a:rPr lang="en-US" dirty="0" err="1"/>
              <a:t>輸出的檔名就是</a:t>
            </a:r>
            <a:r>
              <a:rPr lang="en" altLang="zh-TW" dirty="0"/>
              <a:t> </a:t>
            </a:r>
            <a:r>
              <a:rPr lang="en" altLang="zh-TW" dirty="0" err="1"/>
              <a:t>case_file_name</a:t>
            </a:r>
            <a:endParaRPr lang="en" altLang="zh-TW" dirty="0"/>
          </a:p>
          <a:p>
            <a:pPr lvl="1"/>
            <a:r>
              <a:rPr lang="en" dirty="0"/>
              <a:t>If no –f : </a:t>
            </a:r>
            <a:r>
              <a:rPr lang="en" dirty="0" err="1"/>
              <a:t>輸出就是result.csv</a:t>
            </a:r>
            <a:endParaRPr lang="en" dirty="0"/>
          </a:p>
        </p:txBody>
      </p:sp>
      <p:sp>
        <p:nvSpPr>
          <p:cNvPr id="2" name="標題 1">
            <a:extLst>
              <a:ext uri="{FF2B5EF4-FFF2-40B4-BE49-F238E27FC236}">
                <a16:creationId xmlns:a16="http://schemas.microsoft.com/office/drawing/2014/main" id="{124880B2-766B-1449-8F7A-6F16F95674FE}"/>
              </a:ext>
            </a:extLst>
          </p:cNvPr>
          <p:cNvSpPr>
            <a:spLocks noGrp="1"/>
          </p:cNvSpPr>
          <p:nvPr>
            <p:ph type="title"/>
          </p:nvPr>
        </p:nvSpPr>
        <p:spPr>
          <a:xfrm>
            <a:off x="457200" y="0"/>
            <a:ext cx="11277922" cy="1005840"/>
          </a:xfrm>
        </p:spPr>
        <p:txBody>
          <a:bodyPr anchor="b">
            <a:normAutofit/>
          </a:bodyPr>
          <a:lstStyle/>
          <a:p>
            <a:r>
              <a:rPr kumimoji="1" lang="en-US" altLang="zh-TW" dirty="0" err="1"/>
              <a:t>QACmdLine</a:t>
            </a:r>
            <a:endParaRPr kumimoji="1" lang="zh-TW" altLang="en-US" dirty="0"/>
          </a:p>
        </p:txBody>
      </p:sp>
    </p:spTree>
    <p:extLst>
      <p:ext uri="{BB962C8B-B14F-4D97-AF65-F5344CB8AC3E}">
        <p14:creationId xmlns:p14="http://schemas.microsoft.com/office/powerpoint/2010/main" val="167979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13702A8E-1A2E-4ECB-B9A8-6C4A2E3C962D}"/>
              </a:ext>
            </a:extLst>
          </p:cNvPr>
          <p:cNvSpPr>
            <a:spLocks noGrp="1"/>
          </p:cNvSpPr>
          <p:nvPr>
            <p:ph idx="1"/>
          </p:nvPr>
        </p:nvSpPr>
        <p:spPr>
          <a:xfrm>
            <a:off x="456555" y="1554480"/>
            <a:ext cx="11278244" cy="4846320"/>
          </a:xfrm>
        </p:spPr>
        <p:txBody>
          <a:bodyPr/>
          <a:lstStyle/>
          <a:p>
            <a:r>
              <a:rPr lang="en-US" dirty="0" err="1"/>
              <a:t>do_readcal</a:t>
            </a:r>
            <a:r>
              <a:rPr lang="en-US" dirty="0"/>
              <a:t> </a:t>
            </a:r>
          </a:p>
          <a:p>
            <a:pPr lvl="1"/>
            <a:r>
              <a:rPr lang="en-US" dirty="0"/>
              <a:t>Usage: </a:t>
            </a:r>
            <a:r>
              <a:rPr lang="en-US" dirty="0" err="1"/>
              <a:t>readcal</a:t>
            </a:r>
            <a:r>
              <a:rPr lang="en-US" dirty="0"/>
              <a:t> CD1 CD2 SP1 SP2</a:t>
            </a:r>
          </a:p>
          <a:p>
            <a:pPr lvl="1"/>
            <a:r>
              <a:rPr lang="en" dirty="0" err="1"/>
              <a:t>讀取在給定的區間內部的</a:t>
            </a:r>
            <a:r>
              <a:rPr lang="zh-TW" altLang="en-US" dirty="0"/>
              <a:t> </a:t>
            </a:r>
            <a:r>
              <a:rPr lang="en" dirty="0" err="1"/>
              <a:t>cal</a:t>
            </a:r>
            <a:r>
              <a:rPr lang="en" dirty="0"/>
              <a:t> rule</a:t>
            </a:r>
          </a:p>
          <a:p>
            <a:r>
              <a:rPr lang="en" dirty="0" err="1"/>
              <a:t>do_regioncal</a:t>
            </a:r>
            <a:endParaRPr lang="en" dirty="0"/>
          </a:p>
          <a:p>
            <a:pPr lvl="1"/>
            <a:r>
              <a:rPr lang="en" altLang="zh-TW" dirty="0"/>
              <a:t>usage: </a:t>
            </a:r>
            <a:r>
              <a:rPr lang="en" altLang="zh-TW" dirty="0" err="1"/>
              <a:t>regioncal</a:t>
            </a:r>
            <a:r>
              <a:rPr lang="en" altLang="zh-TW" dirty="0"/>
              <a:t> [-print] region</a:t>
            </a:r>
          </a:p>
          <a:p>
            <a:pPr lvl="1"/>
            <a:r>
              <a:rPr lang="en" dirty="0"/>
              <a:t>-print: print </a:t>
            </a:r>
            <a:r>
              <a:rPr lang="en" dirty="0" err="1"/>
              <a:t>ct</a:t>
            </a:r>
            <a:r>
              <a:rPr lang="en" dirty="0"/>
              <a:t> err</a:t>
            </a:r>
          </a:p>
          <a:p>
            <a:pPr lvl="1"/>
            <a:r>
              <a:rPr lang="en" dirty="0" err="1"/>
              <a:t>讀取給定區間的誤差</a:t>
            </a:r>
            <a:endParaRPr lang="en" dirty="0"/>
          </a:p>
          <a:p>
            <a:r>
              <a:rPr lang="en" altLang="zh-TW" dirty="0" err="1"/>
              <a:t>do_regionsel</a:t>
            </a:r>
            <a:endParaRPr lang="en" altLang="zh-TW" dirty="0"/>
          </a:p>
          <a:p>
            <a:pPr lvl="1"/>
            <a:r>
              <a:rPr lang="en" altLang="zh-TW" dirty="0" err="1"/>
              <a:t>usage:regionsel</a:t>
            </a:r>
            <a:r>
              <a:rPr lang="en" altLang="zh-TW" dirty="0"/>
              <a:t> -</a:t>
            </a:r>
            <a:r>
              <a:rPr lang="en" altLang="zh-TW" dirty="0" err="1"/>
              <a:t>os</a:t>
            </a:r>
            <a:r>
              <a:rPr lang="en" altLang="zh-TW" dirty="0"/>
              <a:t> [select from origin] -or [select read stat from origin ] -ls [select form last </a:t>
            </a:r>
            <a:r>
              <a:rPr lang="en" altLang="zh-TW" dirty="0" err="1"/>
              <a:t>cal</a:t>
            </a:r>
            <a:r>
              <a:rPr lang="en" altLang="zh-TW" dirty="0"/>
              <a:t>]-</a:t>
            </a:r>
            <a:r>
              <a:rPr lang="en" altLang="zh-TW" dirty="0" err="1"/>
              <a:t>lr</a:t>
            </a:r>
            <a:r>
              <a:rPr lang="en" altLang="zh-TW" dirty="0"/>
              <a:t> [select read stat from last </a:t>
            </a:r>
            <a:r>
              <a:rPr lang="en" altLang="zh-TW" dirty="0" err="1"/>
              <a:t>cal</a:t>
            </a:r>
            <a:r>
              <a:rPr lang="en" altLang="zh-TW" dirty="0"/>
              <a:t> read] </a:t>
            </a:r>
          </a:p>
          <a:p>
            <a:pPr lvl="1"/>
            <a:r>
              <a:rPr lang="zh-TW" altLang="en-US" dirty="0"/>
              <a:t>讀取手動圈選的區域座標／誤差等等</a:t>
            </a:r>
            <a:endParaRPr lang="en" altLang="zh-TW" dirty="0"/>
          </a:p>
        </p:txBody>
      </p:sp>
      <p:sp>
        <p:nvSpPr>
          <p:cNvPr id="2" name="標題 1">
            <a:extLst>
              <a:ext uri="{FF2B5EF4-FFF2-40B4-BE49-F238E27FC236}">
                <a16:creationId xmlns:a16="http://schemas.microsoft.com/office/drawing/2014/main" id="{124880B2-766B-1449-8F7A-6F16F95674FE}"/>
              </a:ext>
            </a:extLst>
          </p:cNvPr>
          <p:cNvSpPr>
            <a:spLocks noGrp="1"/>
          </p:cNvSpPr>
          <p:nvPr>
            <p:ph type="title"/>
          </p:nvPr>
        </p:nvSpPr>
        <p:spPr>
          <a:xfrm>
            <a:off x="457200" y="0"/>
            <a:ext cx="11277922" cy="1005840"/>
          </a:xfrm>
        </p:spPr>
        <p:txBody>
          <a:bodyPr anchor="b">
            <a:normAutofit/>
          </a:bodyPr>
          <a:lstStyle/>
          <a:p>
            <a:r>
              <a:rPr kumimoji="1" lang="en-US" altLang="zh-TW" dirty="0" err="1"/>
              <a:t>QACmdLine</a:t>
            </a:r>
            <a:br>
              <a:rPr kumimoji="1" lang="en-US" altLang="zh-TW" dirty="0"/>
            </a:br>
            <a:r>
              <a:rPr kumimoji="1" lang="en-US" altLang="zh-TW" sz="2400" dirty="0">
                <a:solidFill>
                  <a:srgbClr val="FF0000"/>
                </a:solidFill>
              </a:rPr>
              <a:t>Functions in this pages should apply g 0 to initial data</a:t>
            </a:r>
            <a:endParaRPr kumimoji="1" lang="zh-TW" altLang="en-US" dirty="0">
              <a:solidFill>
                <a:srgbClr val="FF0000"/>
              </a:solidFill>
            </a:endParaRPr>
          </a:p>
        </p:txBody>
      </p:sp>
    </p:spTree>
    <p:extLst>
      <p:ext uri="{BB962C8B-B14F-4D97-AF65-F5344CB8AC3E}">
        <p14:creationId xmlns:p14="http://schemas.microsoft.com/office/powerpoint/2010/main" val="146301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757423D-D8CE-3F47-9B79-90FF95260DB9}"/>
              </a:ext>
            </a:extLst>
          </p:cNvPr>
          <p:cNvSpPr>
            <a:spLocks noGrp="1"/>
          </p:cNvSpPr>
          <p:nvPr>
            <p:ph idx="1"/>
          </p:nvPr>
        </p:nvSpPr>
        <p:spPr/>
        <p:txBody>
          <a:bodyPr/>
          <a:lstStyle/>
          <a:p>
            <a:r>
              <a:rPr kumimoji="1" lang="en-US" altLang="zh-TW" dirty="0" err="1"/>
              <a:t>regionselector</a:t>
            </a:r>
            <a:endParaRPr kumimoji="1" lang="en-US" altLang="zh-TW" dirty="0"/>
          </a:p>
          <a:p>
            <a:pPr lvl="1"/>
            <a:r>
              <a:rPr kumimoji="1" lang="en-US" altLang="zh-TW" dirty="0"/>
              <a:t>return [[CD1, SP1], [CD2, SP2]]</a:t>
            </a:r>
          </a:p>
          <a:p>
            <a:r>
              <a:rPr kumimoji="1" lang="en-US" altLang="zh-TW" dirty="0" err="1"/>
              <a:t>Region_extraction</a:t>
            </a:r>
            <a:endParaRPr kumimoji="1" lang="en-US" altLang="zh-TW" dirty="0"/>
          </a:p>
          <a:p>
            <a:pPr lvl="1"/>
            <a:r>
              <a:rPr kumimoji="1" lang="zh-TW" altLang="en-US" dirty="0"/>
              <a:t>利用</a:t>
            </a:r>
            <a:r>
              <a:rPr kumimoji="1" lang="en-US" altLang="zh-TW" dirty="0"/>
              <a:t>random forest</a:t>
            </a:r>
            <a:r>
              <a:rPr kumimoji="1" lang="zh-TW" altLang="en-US" dirty="0"/>
              <a:t>去提取修正的規則</a:t>
            </a:r>
            <a:endParaRPr kumimoji="1" lang="en-US" altLang="zh-TW" dirty="0"/>
          </a:p>
          <a:p>
            <a:pPr marL="292608" lvl="1" indent="0">
              <a:buNone/>
            </a:pPr>
            <a:endParaRPr kumimoji="1" lang="en-US" altLang="zh-TW" dirty="0"/>
          </a:p>
        </p:txBody>
      </p:sp>
      <p:sp>
        <p:nvSpPr>
          <p:cNvPr id="3" name="標題 2">
            <a:extLst>
              <a:ext uri="{FF2B5EF4-FFF2-40B4-BE49-F238E27FC236}">
                <a16:creationId xmlns:a16="http://schemas.microsoft.com/office/drawing/2014/main" id="{AF8877E9-5331-3241-8074-64FDE22A0165}"/>
              </a:ext>
            </a:extLst>
          </p:cNvPr>
          <p:cNvSpPr>
            <a:spLocks noGrp="1"/>
          </p:cNvSpPr>
          <p:nvPr>
            <p:ph type="title"/>
          </p:nvPr>
        </p:nvSpPr>
        <p:spPr/>
        <p:txBody>
          <a:bodyPr/>
          <a:lstStyle/>
          <a:p>
            <a:r>
              <a:rPr kumimoji="1" lang="en-US" altLang="zh-TW" dirty="0"/>
              <a:t>Extra functions</a:t>
            </a:r>
            <a:endParaRPr kumimoji="1" lang="zh-TW" altLang="en-US" dirty="0"/>
          </a:p>
        </p:txBody>
      </p:sp>
    </p:spTree>
    <p:extLst>
      <p:ext uri="{BB962C8B-B14F-4D97-AF65-F5344CB8AC3E}">
        <p14:creationId xmlns:p14="http://schemas.microsoft.com/office/powerpoint/2010/main" val="29386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8D2DC6A-7D44-574F-B058-119724D9C1F2}"/>
              </a:ext>
            </a:extLst>
          </p:cNvPr>
          <p:cNvSpPr>
            <a:spLocks noGrp="1"/>
          </p:cNvSpPr>
          <p:nvPr>
            <p:ph type="title"/>
          </p:nvPr>
        </p:nvSpPr>
        <p:spPr/>
        <p:txBody>
          <a:bodyPr/>
          <a:lstStyle/>
          <a:p>
            <a:r>
              <a:rPr kumimoji="1" lang="en-US" altLang="zh-TW" dirty="0"/>
              <a:t>Usage (automatic)</a:t>
            </a:r>
            <a:endParaRPr kumimoji="1" lang="zh-TW" altLang="en-US" dirty="0"/>
          </a:p>
        </p:txBody>
      </p:sp>
      <p:sp>
        <p:nvSpPr>
          <p:cNvPr id="6" name="內容版面配置區 5">
            <a:extLst>
              <a:ext uri="{FF2B5EF4-FFF2-40B4-BE49-F238E27FC236}">
                <a16:creationId xmlns:a16="http://schemas.microsoft.com/office/drawing/2014/main" id="{3359EF52-1737-3E47-A40D-0D4E9550F002}"/>
              </a:ext>
            </a:extLst>
          </p:cNvPr>
          <p:cNvSpPr>
            <a:spLocks noGrp="1"/>
          </p:cNvSpPr>
          <p:nvPr>
            <p:ph idx="1"/>
          </p:nvPr>
        </p:nvSpPr>
        <p:spPr>
          <a:xfrm>
            <a:off x="456555" y="1484784"/>
            <a:ext cx="11278244" cy="4846320"/>
          </a:xfrm>
        </p:spPr>
        <p:txBody>
          <a:bodyPr/>
          <a:lstStyle/>
          <a:p>
            <a:r>
              <a:rPr lang="en-US" altLang="zh-TW" dirty="0"/>
              <a:t>Recommend</a:t>
            </a:r>
            <a:br>
              <a:rPr lang="en-US" altLang="zh-TW" dirty="0"/>
            </a:br>
            <a:br>
              <a:rPr lang="en-US" altLang="zh-TW" dirty="0"/>
            </a:br>
            <a:br>
              <a:rPr lang="en-US" altLang="zh-TW" dirty="0"/>
            </a:br>
            <a:br>
              <a:rPr lang="en-US" altLang="zh-TW" dirty="0"/>
            </a:br>
            <a:br>
              <a:rPr lang="en-US" altLang="zh-TW" dirty="0"/>
            </a:br>
            <a:endParaRPr lang="en-US" altLang="zh-TW" dirty="0"/>
          </a:p>
          <a:p>
            <a:r>
              <a:rPr lang="en-US" altLang="zh-TW" dirty="0"/>
              <a:t>Calibrate specified regions:</a:t>
            </a:r>
          </a:p>
        </p:txBody>
      </p:sp>
      <p:sp>
        <p:nvSpPr>
          <p:cNvPr id="8" name="文字方塊 7">
            <a:extLst>
              <a:ext uri="{FF2B5EF4-FFF2-40B4-BE49-F238E27FC236}">
                <a16:creationId xmlns:a16="http://schemas.microsoft.com/office/drawing/2014/main" id="{B6284ED0-B1F8-B44A-8EA1-8864BFC65F0E}"/>
              </a:ext>
            </a:extLst>
          </p:cNvPr>
          <p:cNvSpPr txBox="1"/>
          <p:nvPr/>
        </p:nvSpPr>
        <p:spPr>
          <a:xfrm>
            <a:off x="6095677" y="1554480"/>
            <a:ext cx="1872208" cy="400110"/>
          </a:xfrm>
          <a:prstGeom prst="rect">
            <a:avLst/>
          </a:prstGeom>
          <a:noFill/>
          <a:ln>
            <a:solidFill>
              <a:schemeClr val="tx1"/>
            </a:solidFill>
          </a:ln>
        </p:spPr>
        <p:txBody>
          <a:bodyPr wrap="square" rtlCol="0">
            <a:spAutoFit/>
          </a:bodyPr>
          <a:lstStyle/>
          <a:p>
            <a:pPr algn="ctr"/>
            <a:r>
              <a:rPr kumimoji="1" lang="en-US" altLang="zh-TW" sz="2000" dirty="0"/>
              <a:t>autotune</a:t>
            </a:r>
            <a:endParaRPr kumimoji="1" lang="zh-TW" altLang="en-US" sz="2000" dirty="0"/>
          </a:p>
        </p:txBody>
      </p:sp>
      <p:sp>
        <p:nvSpPr>
          <p:cNvPr id="9" name="文字方塊 8">
            <a:extLst>
              <a:ext uri="{FF2B5EF4-FFF2-40B4-BE49-F238E27FC236}">
                <a16:creationId xmlns:a16="http://schemas.microsoft.com/office/drawing/2014/main" id="{8BF3720C-F23A-BB49-B1CA-11563047B6F1}"/>
              </a:ext>
            </a:extLst>
          </p:cNvPr>
          <p:cNvSpPr txBox="1"/>
          <p:nvPr/>
        </p:nvSpPr>
        <p:spPr>
          <a:xfrm>
            <a:off x="6101369" y="2541813"/>
            <a:ext cx="1872208" cy="400110"/>
          </a:xfrm>
          <a:prstGeom prst="rect">
            <a:avLst/>
          </a:prstGeom>
          <a:noFill/>
          <a:ln>
            <a:solidFill>
              <a:schemeClr val="tx1"/>
            </a:solidFill>
          </a:ln>
        </p:spPr>
        <p:txBody>
          <a:bodyPr wrap="square" rtlCol="0">
            <a:spAutoFit/>
          </a:bodyPr>
          <a:lstStyle/>
          <a:p>
            <a:pPr algn="ctr"/>
            <a:r>
              <a:rPr kumimoji="1" lang="en-US" altLang="zh-TW" sz="2000" dirty="0" err="1"/>
              <a:t>autocal</a:t>
            </a:r>
            <a:endParaRPr kumimoji="1" lang="zh-TW" altLang="en-US" sz="2000" dirty="0"/>
          </a:p>
        </p:txBody>
      </p:sp>
      <p:cxnSp>
        <p:nvCxnSpPr>
          <p:cNvPr id="12" name="直線箭頭接點 11">
            <a:extLst>
              <a:ext uri="{FF2B5EF4-FFF2-40B4-BE49-F238E27FC236}">
                <a16:creationId xmlns:a16="http://schemas.microsoft.com/office/drawing/2014/main" id="{CF84CE8A-C9E7-9844-94C1-0D9028B0BA5A}"/>
              </a:ext>
            </a:extLst>
          </p:cNvPr>
          <p:cNvCxnSpPr>
            <a:cxnSpLocks/>
          </p:cNvCxnSpPr>
          <p:nvPr/>
        </p:nvCxnSpPr>
        <p:spPr>
          <a:xfrm>
            <a:off x="7031781" y="2060848"/>
            <a:ext cx="0" cy="3703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接點 24">
            <a:extLst>
              <a:ext uri="{FF2B5EF4-FFF2-40B4-BE49-F238E27FC236}">
                <a16:creationId xmlns:a16="http://schemas.microsoft.com/office/drawing/2014/main" id="{62240707-AE0E-1249-BDAE-A2E3297F7C3F}"/>
              </a:ext>
            </a:extLst>
          </p:cNvPr>
          <p:cNvCxnSpPr>
            <a:cxnSpLocks/>
            <a:stCxn id="9" idx="3"/>
            <a:endCxn id="8" idx="3"/>
          </p:cNvCxnSpPr>
          <p:nvPr/>
        </p:nvCxnSpPr>
        <p:spPr>
          <a:xfrm flipH="1" flipV="1">
            <a:off x="7967885" y="1754535"/>
            <a:ext cx="5692" cy="987333"/>
          </a:xfrm>
          <a:prstGeom prst="bentConnector3">
            <a:avLst>
              <a:gd name="adj1" fmla="val -1007333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B0BADA27-C188-6B40-8E60-3F78583A9850}"/>
              </a:ext>
            </a:extLst>
          </p:cNvPr>
          <p:cNvSpPr txBox="1"/>
          <p:nvPr/>
        </p:nvSpPr>
        <p:spPr>
          <a:xfrm>
            <a:off x="8874387" y="4255855"/>
            <a:ext cx="1872208" cy="707886"/>
          </a:xfrm>
          <a:prstGeom prst="rect">
            <a:avLst/>
          </a:prstGeom>
          <a:noFill/>
          <a:ln>
            <a:solidFill>
              <a:schemeClr val="tx1"/>
            </a:solidFill>
          </a:ln>
        </p:spPr>
        <p:txBody>
          <a:bodyPr wrap="square" rtlCol="0">
            <a:spAutoFit/>
          </a:bodyPr>
          <a:lstStyle/>
          <a:p>
            <a:pPr algn="ctr"/>
            <a:r>
              <a:rPr kumimoji="1" lang="en-US" altLang="zh-TW" sz="2000" dirty="0"/>
              <a:t>not in golden</a:t>
            </a:r>
          </a:p>
          <a:p>
            <a:pPr algn="ctr"/>
            <a:r>
              <a:rPr kumimoji="1" lang="en-US" altLang="zh-TW" sz="2000" dirty="0"/>
              <a:t>-t [tree number]</a:t>
            </a:r>
            <a:endParaRPr kumimoji="1" lang="zh-TW" altLang="en-US" sz="2000" dirty="0"/>
          </a:p>
        </p:txBody>
      </p:sp>
      <p:sp>
        <p:nvSpPr>
          <p:cNvPr id="32" name="文字方塊 31">
            <a:extLst>
              <a:ext uri="{FF2B5EF4-FFF2-40B4-BE49-F238E27FC236}">
                <a16:creationId xmlns:a16="http://schemas.microsoft.com/office/drawing/2014/main" id="{8A05A97D-237B-7643-858D-90784D5AD82E}"/>
              </a:ext>
            </a:extLst>
          </p:cNvPr>
          <p:cNvSpPr txBox="1"/>
          <p:nvPr/>
        </p:nvSpPr>
        <p:spPr>
          <a:xfrm>
            <a:off x="6089985" y="3916077"/>
            <a:ext cx="1872208" cy="400110"/>
          </a:xfrm>
          <a:prstGeom prst="rect">
            <a:avLst/>
          </a:prstGeom>
          <a:noFill/>
          <a:ln>
            <a:solidFill>
              <a:schemeClr val="tx1"/>
            </a:solidFill>
          </a:ln>
        </p:spPr>
        <p:txBody>
          <a:bodyPr wrap="square" rtlCol="0">
            <a:spAutoFit/>
          </a:bodyPr>
          <a:lstStyle/>
          <a:p>
            <a:pPr algn="ctr"/>
            <a:r>
              <a:rPr kumimoji="1" lang="en-US" altLang="zh-TW" sz="2000" dirty="0"/>
              <a:t>autotune -</a:t>
            </a:r>
            <a:r>
              <a:rPr kumimoji="1" lang="en-US" altLang="zh-TW" sz="2000" dirty="0" err="1"/>
              <a:t>ms</a:t>
            </a:r>
            <a:endParaRPr kumimoji="1" lang="zh-TW" altLang="en-US" sz="2000" dirty="0"/>
          </a:p>
        </p:txBody>
      </p:sp>
      <p:sp>
        <p:nvSpPr>
          <p:cNvPr id="33" name="文字方塊 32">
            <a:extLst>
              <a:ext uri="{FF2B5EF4-FFF2-40B4-BE49-F238E27FC236}">
                <a16:creationId xmlns:a16="http://schemas.microsoft.com/office/drawing/2014/main" id="{4C92A2CC-25AF-2743-A92D-E73EC37D4588}"/>
              </a:ext>
            </a:extLst>
          </p:cNvPr>
          <p:cNvSpPr txBox="1"/>
          <p:nvPr/>
        </p:nvSpPr>
        <p:spPr>
          <a:xfrm>
            <a:off x="6095677" y="4903410"/>
            <a:ext cx="1872208" cy="400110"/>
          </a:xfrm>
          <a:prstGeom prst="rect">
            <a:avLst/>
          </a:prstGeom>
          <a:noFill/>
          <a:ln>
            <a:solidFill>
              <a:schemeClr val="tx1"/>
            </a:solidFill>
          </a:ln>
        </p:spPr>
        <p:txBody>
          <a:bodyPr wrap="square" rtlCol="0">
            <a:spAutoFit/>
          </a:bodyPr>
          <a:lstStyle/>
          <a:p>
            <a:pPr algn="ctr"/>
            <a:r>
              <a:rPr kumimoji="1" lang="en-US" altLang="zh-TW" sz="2000" dirty="0" err="1"/>
              <a:t>autocal</a:t>
            </a:r>
            <a:endParaRPr kumimoji="1" lang="zh-TW" altLang="en-US" sz="2000" dirty="0"/>
          </a:p>
        </p:txBody>
      </p:sp>
      <p:cxnSp>
        <p:nvCxnSpPr>
          <p:cNvPr id="34" name="肘形接點 33">
            <a:extLst>
              <a:ext uri="{FF2B5EF4-FFF2-40B4-BE49-F238E27FC236}">
                <a16:creationId xmlns:a16="http://schemas.microsoft.com/office/drawing/2014/main" id="{B5380CF0-2035-2F40-A66E-73C2CA6CB300}"/>
              </a:ext>
            </a:extLst>
          </p:cNvPr>
          <p:cNvCxnSpPr>
            <a:cxnSpLocks/>
            <a:stCxn id="33" idx="3"/>
            <a:endCxn id="32" idx="3"/>
          </p:cNvCxnSpPr>
          <p:nvPr/>
        </p:nvCxnSpPr>
        <p:spPr>
          <a:xfrm flipH="1" flipV="1">
            <a:off x="7962193" y="4116132"/>
            <a:ext cx="5692" cy="987333"/>
          </a:xfrm>
          <a:prstGeom prst="bentConnector3">
            <a:avLst>
              <a:gd name="adj1" fmla="val -1007333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8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8D2DC6A-7D44-574F-B058-119724D9C1F2}"/>
              </a:ext>
            </a:extLst>
          </p:cNvPr>
          <p:cNvSpPr>
            <a:spLocks noGrp="1"/>
          </p:cNvSpPr>
          <p:nvPr>
            <p:ph type="title"/>
          </p:nvPr>
        </p:nvSpPr>
        <p:spPr/>
        <p:txBody>
          <a:bodyPr/>
          <a:lstStyle/>
          <a:p>
            <a:r>
              <a:rPr kumimoji="1" lang="en-US" altLang="zh-TW" dirty="0"/>
              <a:t>Usage (automatic with manual select)</a:t>
            </a:r>
            <a:endParaRPr kumimoji="1" lang="zh-TW" altLang="en-US" dirty="0"/>
          </a:p>
        </p:txBody>
      </p:sp>
      <p:sp>
        <p:nvSpPr>
          <p:cNvPr id="6" name="內容版面配置區 5">
            <a:extLst>
              <a:ext uri="{FF2B5EF4-FFF2-40B4-BE49-F238E27FC236}">
                <a16:creationId xmlns:a16="http://schemas.microsoft.com/office/drawing/2014/main" id="{3359EF52-1737-3E47-A40D-0D4E9550F002}"/>
              </a:ext>
            </a:extLst>
          </p:cNvPr>
          <p:cNvSpPr>
            <a:spLocks noGrp="1"/>
          </p:cNvSpPr>
          <p:nvPr>
            <p:ph idx="1"/>
          </p:nvPr>
        </p:nvSpPr>
        <p:spPr>
          <a:xfrm>
            <a:off x="456555" y="1484784"/>
            <a:ext cx="11278244" cy="4846320"/>
          </a:xfrm>
        </p:spPr>
        <p:txBody>
          <a:bodyPr/>
          <a:lstStyle/>
          <a:p>
            <a:r>
              <a:rPr lang="en-US" altLang="zh-TW" dirty="0"/>
              <a:t>Initial is necessary g 0</a:t>
            </a:r>
          </a:p>
          <a:p>
            <a:r>
              <a:rPr lang="en-US" altLang="zh-TW" dirty="0"/>
              <a:t>Using </a:t>
            </a:r>
            <a:r>
              <a:rPr lang="en-US" altLang="zh-TW" dirty="0" err="1"/>
              <a:t>mansel</a:t>
            </a:r>
            <a:r>
              <a:rPr lang="en-US" altLang="zh-TW" dirty="0"/>
              <a:t> to select your region of interest</a:t>
            </a:r>
          </a:p>
          <a:p>
            <a:r>
              <a:rPr lang="en-US" altLang="zh-TW" dirty="0"/>
              <a:t>Using autotune –</a:t>
            </a:r>
            <a:r>
              <a:rPr lang="en-US" altLang="zh-TW" dirty="0" err="1"/>
              <a:t>ms</a:t>
            </a:r>
            <a:r>
              <a:rPr lang="en-US" altLang="zh-TW" dirty="0"/>
              <a:t> to tune the calibration rules in the region selected </a:t>
            </a:r>
            <a:r>
              <a:rPr lang="en-US" altLang="zh-TW" dirty="0" err="1"/>
              <a:t>bt</a:t>
            </a:r>
            <a:r>
              <a:rPr lang="en-US" altLang="zh-TW" dirty="0"/>
              <a:t> </a:t>
            </a:r>
            <a:r>
              <a:rPr lang="en-US" altLang="zh-TW" dirty="0" err="1"/>
              <a:t>mansel</a:t>
            </a:r>
            <a:br>
              <a:rPr lang="en-US" altLang="zh-TW" dirty="0"/>
            </a:br>
            <a:br>
              <a:rPr lang="en-US" altLang="zh-TW" dirty="0"/>
            </a:br>
            <a:br>
              <a:rPr lang="en-US" altLang="zh-TW" dirty="0"/>
            </a:br>
            <a:endParaRPr lang="en-US" altLang="zh-TW" dirty="0"/>
          </a:p>
        </p:txBody>
      </p:sp>
    </p:spTree>
    <p:extLst>
      <p:ext uri="{BB962C8B-B14F-4D97-AF65-F5344CB8AC3E}">
        <p14:creationId xmlns:p14="http://schemas.microsoft.com/office/powerpoint/2010/main" val="19290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F2DA66B5-7D5B-4B21-AF8B-34CE711C8F15}"/>
              </a:ext>
            </a:extLst>
          </p:cNvPr>
          <p:cNvSpPr>
            <a:spLocks noGrp="1"/>
          </p:cNvSpPr>
          <p:nvPr>
            <p:ph idx="1"/>
          </p:nvPr>
        </p:nvSpPr>
        <p:spPr>
          <a:xfrm>
            <a:off x="456555" y="1554480"/>
            <a:ext cx="11278244" cy="4846320"/>
          </a:xfrm>
        </p:spPr>
        <p:txBody>
          <a:bodyPr/>
          <a:lstStyle/>
          <a:p>
            <a:r>
              <a:rPr lang="en-US" dirty="0"/>
              <a:t>Initial is necessary : g 0</a:t>
            </a:r>
          </a:p>
          <a:p>
            <a:r>
              <a:rPr lang="en-US" dirty="0"/>
              <a:t>The followings are functions that read the stat with manual select:</a:t>
            </a:r>
          </a:p>
          <a:p>
            <a:pPr lvl="1"/>
            <a:r>
              <a:rPr lang="en-US" dirty="0"/>
              <a:t>Read from original:</a:t>
            </a:r>
          </a:p>
          <a:p>
            <a:pPr lvl="2"/>
            <a:r>
              <a:rPr lang="en-US" dirty="0" err="1"/>
              <a:t>regionsel</a:t>
            </a:r>
            <a:r>
              <a:rPr lang="en-US" dirty="0"/>
              <a:t> –or</a:t>
            </a:r>
          </a:p>
          <a:p>
            <a:pPr lvl="1"/>
            <a:r>
              <a:rPr lang="en-US" dirty="0"/>
              <a:t>If </a:t>
            </a:r>
            <a:r>
              <a:rPr lang="en-US" dirty="0" err="1"/>
              <a:t>cal</a:t>
            </a:r>
            <a:r>
              <a:rPr lang="en-US" dirty="0"/>
              <a:t> rules are applied:</a:t>
            </a:r>
          </a:p>
          <a:p>
            <a:pPr lvl="2"/>
            <a:r>
              <a:rPr lang="en-US" dirty="0" err="1"/>
              <a:t>Regionsel</a:t>
            </a:r>
            <a:r>
              <a:rPr lang="en-US" dirty="0"/>
              <a:t> –</a:t>
            </a:r>
            <a:r>
              <a:rPr lang="en-US" dirty="0" err="1"/>
              <a:t>lr</a:t>
            </a:r>
            <a:endParaRPr lang="en-US" dirty="0"/>
          </a:p>
          <a:p>
            <a:r>
              <a:rPr lang="en-US" dirty="0"/>
              <a:t>Select from original or result:</a:t>
            </a:r>
          </a:p>
          <a:p>
            <a:pPr lvl="1"/>
            <a:r>
              <a:rPr lang="en-US" dirty="0"/>
              <a:t>region –</a:t>
            </a:r>
            <a:r>
              <a:rPr lang="en-US" dirty="0" err="1"/>
              <a:t>os</a:t>
            </a:r>
            <a:r>
              <a:rPr lang="en-US" dirty="0"/>
              <a:t>/-ls</a:t>
            </a:r>
          </a:p>
        </p:txBody>
      </p:sp>
      <p:sp>
        <p:nvSpPr>
          <p:cNvPr id="10" name="Text Placeholder 2">
            <a:extLst>
              <a:ext uri="{FF2B5EF4-FFF2-40B4-BE49-F238E27FC236}">
                <a16:creationId xmlns:a16="http://schemas.microsoft.com/office/drawing/2014/main" id="{8D67C6CB-64FB-4FB6-AC4D-3555987241A9}"/>
              </a:ext>
            </a:extLst>
          </p:cNvPr>
          <p:cNvSpPr>
            <a:spLocks noGrp="1"/>
          </p:cNvSpPr>
          <p:nvPr>
            <p:ph type="body" sz="quarter" idx="12"/>
          </p:nvPr>
        </p:nvSpPr>
        <p:spPr>
          <a:xfrm>
            <a:off x="456555" y="1005839"/>
            <a:ext cx="11278244" cy="365760"/>
          </a:xfrm>
        </p:spPr>
        <p:txBody>
          <a:bodyPr/>
          <a:lstStyle/>
          <a:p>
            <a:endParaRPr lang="en-US"/>
          </a:p>
        </p:txBody>
      </p:sp>
      <p:sp>
        <p:nvSpPr>
          <p:cNvPr id="3" name="標題 2">
            <a:extLst>
              <a:ext uri="{FF2B5EF4-FFF2-40B4-BE49-F238E27FC236}">
                <a16:creationId xmlns:a16="http://schemas.microsoft.com/office/drawing/2014/main" id="{48D2DC6A-7D44-574F-B058-119724D9C1F2}"/>
              </a:ext>
            </a:extLst>
          </p:cNvPr>
          <p:cNvSpPr>
            <a:spLocks noGrp="1"/>
          </p:cNvSpPr>
          <p:nvPr>
            <p:ph type="title"/>
          </p:nvPr>
        </p:nvSpPr>
        <p:spPr>
          <a:xfrm>
            <a:off x="457200" y="0"/>
            <a:ext cx="11277922" cy="1005840"/>
          </a:xfrm>
        </p:spPr>
        <p:txBody>
          <a:bodyPr anchor="b">
            <a:normAutofit/>
          </a:bodyPr>
          <a:lstStyle/>
          <a:p>
            <a:r>
              <a:rPr kumimoji="1" lang="en-US" altLang="zh-TW" dirty="0"/>
              <a:t>Usage (read results)</a:t>
            </a:r>
            <a:endParaRPr kumimoji="1" lang="zh-TW" altLang="en-US" dirty="0"/>
          </a:p>
        </p:txBody>
      </p:sp>
    </p:spTree>
    <p:extLst>
      <p:ext uri="{BB962C8B-B14F-4D97-AF65-F5344CB8AC3E}">
        <p14:creationId xmlns:p14="http://schemas.microsoft.com/office/powerpoint/2010/main" val="26811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39AC80B-F4F4-544B-8FD5-769E502FCDE1}"/>
              </a:ext>
            </a:extLst>
          </p:cNvPr>
          <p:cNvSpPr>
            <a:spLocks noGrp="1"/>
          </p:cNvSpPr>
          <p:nvPr>
            <p:ph idx="1"/>
          </p:nvPr>
        </p:nvSpPr>
        <p:spPr/>
        <p:txBody>
          <a:bodyPr/>
          <a:lstStyle/>
          <a:p>
            <a:r>
              <a:rPr kumimoji="1" lang="en-US" altLang="zh-TW" dirty="0"/>
              <a:t>/</a:t>
            </a:r>
            <a:r>
              <a:rPr kumimoji="1" lang="en-US" altLang="zh-TW" dirty="0" err="1"/>
              <a:t>bingzelu</a:t>
            </a:r>
            <a:r>
              <a:rPr kumimoji="1" lang="en-US" altLang="zh-TW" dirty="0"/>
              <a:t>/intern</a:t>
            </a:r>
          </a:p>
          <a:p>
            <a:endParaRPr kumimoji="1" lang="en-US" altLang="zh-TW" dirty="0"/>
          </a:p>
          <a:p>
            <a:r>
              <a:rPr kumimoji="1" lang="en-US" altLang="zh-TW" dirty="0"/>
              <a:t>In </a:t>
            </a:r>
            <a:r>
              <a:rPr kumimoji="1" lang="en-US" altLang="zh-TW" dirty="0" err="1"/>
              <a:t>github</a:t>
            </a:r>
            <a:r>
              <a:rPr kumimoji="1" lang="en-US" altLang="zh-TW" dirty="0"/>
              <a:t>: </a:t>
            </a:r>
            <a:r>
              <a:rPr lang="en" altLang="zh-TW" dirty="0">
                <a:hlinkClick r:id="rId2"/>
              </a:rPr>
              <a:t>putintostyle/intern (github.com)</a:t>
            </a:r>
            <a:endParaRPr kumimoji="1" lang="zh-TW" altLang="en-US" dirty="0"/>
          </a:p>
        </p:txBody>
      </p:sp>
      <p:sp>
        <p:nvSpPr>
          <p:cNvPr id="3" name="文字版面配置區 2">
            <a:extLst>
              <a:ext uri="{FF2B5EF4-FFF2-40B4-BE49-F238E27FC236}">
                <a16:creationId xmlns:a16="http://schemas.microsoft.com/office/drawing/2014/main" id="{F41EEEAE-F7BC-354C-B2CA-ED4FA6DBFC6A}"/>
              </a:ext>
            </a:extLst>
          </p:cNvPr>
          <p:cNvSpPr>
            <a:spLocks noGrp="1"/>
          </p:cNvSpPr>
          <p:nvPr>
            <p:ph type="body" sz="quarter" idx="12"/>
          </p:nvPr>
        </p:nvSpPr>
        <p:spPr/>
        <p:txBody>
          <a:bodyPr/>
          <a:lstStyle/>
          <a:p>
            <a:endParaRPr kumimoji="1" lang="zh-TW" altLang="en-US"/>
          </a:p>
        </p:txBody>
      </p:sp>
      <p:sp>
        <p:nvSpPr>
          <p:cNvPr id="4" name="標題 3">
            <a:extLst>
              <a:ext uri="{FF2B5EF4-FFF2-40B4-BE49-F238E27FC236}">
                <a16:creationId xmlns:a16="http://schemas.microsoft.com/office/drawing/2014/main" id="{22B1D934-33D0-0A48-8409-C3F587BB7850}"/>
              </a:ext>
            </a:extLst>
          </p:cNvPr>
          <p:cNvSpPr>
            <a:spLocks noGrp="1"/>
          </p:cNvSpPr>
          <p:nvPr>
            <p:ph type="title"/>
          </p:nvPr>
        </p:nvSpPr>
        <p:spPr/>
        <p:txBody>
          <a:bodyPr/>
          <a:lstStyle/>
          <a:p>
            <a:r>
              <a:rPr kumimoji="1" lang="en-US" altLang="zh-TW" dirty="0"/>
              <a:t>Path</a:t>
            </a:r>
            <a:endParaRPr kumimoji="1" lang="zh-TW" altLang="en-US" dirty="0"/>
          </a:p>
        </p:txBody>
      </p:sp>
    </p:spTree>
    <p:extLst>
      <p:ext uri="{BB962C8B-B14F-4D97-AF65-F5344CB8AC3E}">
        <p14:creationId xmlns:p14="http://schemas.microsoft.com/office/powerpoint/2010/main" val="196361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FF5FA62-1765-C343-BEF7-6F9556F9B3E1}"/>
              </a:ext>
            </a:extLst>
          </p:cNvPr>
          <p:cNvSpPr>
            <a:spLocks noGrp="1"/>
          </p:cNvSpPr>
          <p:nvPr>
            <p:ph idx="1"/>
          </p:nvPr>
        </p:nvSpPr>
        <p:spPr/>
        <p:txBody>
          <a:bodyPr/>
          <a:lstStyle/>
          <a:p>
            <a:endParaRPr kumimoji="1" lang="zh-TW" altLang="en-US"/>
          </a:p>
        </p:txBody>
      </p:sp>
      <p:sp>
        <p:nvSpPr>
          <p:cNvPr id="3" name="文字版面配置區 2">
            <a:extLst>
              <a:ext uri="{FF2B5EF4-FFF2-40B4-BE49-F238E27FC236}">
                <a16:creationId xmlns:a16="http://schemas.microsoft.com/office/drawing/2014/main" id="{EB501D16-8EDD-C042-B152-DA29CC0296D6}"/>
              </a:ext>
            </a:extLst>
          </p:cNvPr>
          <p:cNvSpPr>
            <a:spLocks noGrp="1"/>
          </p:cNvSpPr>
          <p:nvPr>
            <p:ph type="body" sz="quarter" idx="12"/>
          </p:nvPr>
        </p:nvSpPr>
        <p:spPr/>
        <p:txBody>
          <a:bodyPr/>
          <a:lstStyle/>
          <a:p>
            <a:endParaRPr kumimoji="1" lang="zh-TW" altLang="en-US"/>
          </a:p>
        </p:txBody>
      </p:sp>
      <p:sp>
        <p:nvSpPr>
          <p:cNvPr id="4" name="標題 3">
            <a:extLst>
              <a:ext uri="{FF2B5EF4-FFF2-40B4-BE49-F238E27FC236}">
                <a16:creationId xmlns:a16="http://schemas.microsoft.com/office/drawing/2014/main" id="{29D8AE90-D88A-904E-89E3-4AAD4063023E}"/>
              </a:ext>
            </a:extLst>
          </p:cNvPr>
          <p:cNvSpPr>
            <a:spLocks noGrp="1"/>
          </p:cNvSpPr>
          <p:nvPr>
            <p:ph type="title"/>
          </p:nvPr>
        </p:nvSpPr>
        <p:spPr/>
        <p:txBody>
          <a:bodyPr/>
          <a:lstStyle/>
          <a:p>
            <a:endParaRPr kumimoji="1" lang="zh-TW" altLang="en-US"/>
          </a:p>
        </p:txBody>
      </p:sp>
    </p:spTree>
    <p:extLst>
      <p:ext uri="{BB962C8B-B14F-4D97-AF65-F5344CB8AC3E}">
        <p14:creationId xmlns:p14="http://schemas.microsoft.com/office/powerpoint/2010/main" val="23353929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5FEEABC98D941B3FB4992607559AE" ma:contentTypeVersion="0" ma:contentTypeDescription="Create a new document." ma:contentTypeScope="" ma:versionID="9fc4f38a93abede44f4d37f3f90363d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D805B-712F-4484-BAA5-32C431EDB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F23C2AA-6DA9-4A99-A099-FCC5FF76EB23}">
  <ds:schemaRefs>
    <ds:schemaRef ds:uri="http://schemas.microsoft.com/sharepoint/v3/contenttype/forms"/>
  </ds:schemaRefs>
</ds:datastoreItem>
</file>

<file path=customXml/itemProps3.xml><?xml version="1.0" encoding="utf-8"?>
<ds:datastoreItem xmlns:ds="http://schemas.openxmlformats.org/officeDocument/2006/customXml" ds:itemID="{1720E203-8FA0-4E2C-A416-E629BEEC10F6}">
  <ds:schemaRefs>
    <ds:schemaRef ds:uri="http://www.w3.org/XML/1998/namespace"/>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2648</TotalTime>
  <Words>382</Words>
  <Application>Microsoft Macintosh PowerPoint</Application>
  <PresentationFormat>寬螢幕</PresentationFormat>
  <Paragraphs>59</Paragraphs>
  <Slides>10</Slides>
  <Notes>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10</vt:i4>
      </vt:variant>
    </vt:vector>
  </HeadingPairs>
  <TitlesOfParts>
    <vt:vector size="12" baseType="lpstr">
      <vt:lpstr>Arial</vt:lpstr>
      <vt:lpstr>Synopsys_2019</vt:lpstr>
      <vt:lpstr>Internship fs_autotune Usage Functions</vt:lpstr>
      <vt:lpstr>QACmdLine</vt:lpstr>
      <vt:lpstr>QACmdLine Functions in this pages should apply g 0 to initial data</vt:lpstr>
      <vt:lpstr>Extra functions</vt:lpstr>
      <vt:lpstr>Usage (automatic)</vt:lpstr>
      <vt:lpstr>Usage (automatic with manual select)</vt:lpstr>
      <vt:lpstr>Usage (read results)</vt:lpstr>
      <vt:lpstr>Path</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StarR3D Qualification N5P v1.0 C4 icv Cc issue</dc:title>
  <dc:creator>Justin Liang</dc:creator>
  <cp:lastModifiedBy>呂秉澤</cp:lastModifiedBy>
  <cp:revision>13</cp:revision>
  <dcterms:created xsi:type="dcterms:W3CDTF">2020-11-19T06:33:22Z</dcterms:created>
  <dcterms:modified xsi:type="dcterms:W3CDTF">2021-08-30T07:01:50Z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0x010100CDE5FEEABC98D941B3FB4992607559AE</vt:lpwstr>
  </property>
</Properties>
</file>