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5680"/>
  </p:normalViewPr>
  <p:slideViewPr>
    <p:cSldViewPr snapToGrid="0" snapToObjects="1">
      <p:cViewPr varScale="1">
        <p:scale>
          <a:sx n="108" d="100"/>
          <a:sy n="108" d="100"/>
        </p:scale>
        <p:origin x="7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>
            <a:extLst>
              <a:ext uri="{FF2B5EF4-FFF2-40B4-BE49-F238E27FC236}">
                <a16:creationId xmlns:a16="http://schemas.microsoft.com/office/drawing/2014/main" id="{F11A9CDD-90F8-D84A-B660-85948EAD4232}"/>
              </a:ext>
            </a:extLst>
          </p:cNvPr>
          <p:cNvGrpSpPr/>
          <p:nvPr userDrawn="1"/>
        </p:nvGrpSpPr>
        <p:grpSpPr>
          <a:xfrm>
            <a:off x="0" y="0"/>
            <a:ext cx="9144000" cy="6858000"/>
            <a:chOff x="0" y="0"/>
            <a:chExt cx="4610100" cy="3277060"/>
          </a:xfrm>
        </p:grpSpPr>
        <p:sp>
          <p:nvSpPr>
            <p:cNvPr id="8" name="object 2">
              <a:extLst>
                <a:ext uri="{FF2B5EF4-FFF2-40B4-BE49-F238E27FC236}">
                  <a16:creationId xmlns:a16="http://schemas.microsoft.com/office/drawing/2014/main" id="{F3E55227-6E86-324D-A0BB-2C4B90D28214}"/>
                </a:ext>
              </a:extLst>
            </p:cNvPr>
            <p:cNvSpPr/>
            <p:nvPr/>
          </p:nvSpPr>
          <p:spPr>
            <a:xfrm>
              <a:off x="0" y="0"/>
              <a:ext cx="4610100" cy="875594"/>
            </a:xfrm>
            <a:custGeom>
              <a:avLst/>
              <a:gdLst/>
              <a:ahLst/>
              <a:cxnLst/>
              <a:rect l="l" t="t" r="r" b="b"/>
              <a:pathLst>
                <a:path w="4608195" h="1362075">
                  <a:moveTo>
                    <a:pt x="0" y="1362011"/>
                  </a:moveTo>
                  <a:lnTo>
                    <a:pt x="4608004" y="1362011"/>
                  </a:lnTo>
                  <a:lnTo>
                    <a:pt x="4608004" y="0"/>
                  </a:lnTo>
                  <a:lnTo>
                    <a:pt x="0" y="0"/>
                  </a:lnTo>
                  <a:lnTo>
                    <a:pt x="0" y="1362011"/>
                  </a:lnTo>
                </a:path>
              </a:pathLst>
            </a:custGeom>
            <a:solidFill>
              <a:srgbClr val="A31F33"/>
            </a:solidFill>
          </p:spPr>
          <p:txBody>
            <a:bodyPr wrap="square" lIns="0" tIns="0" rIns="0" bIns="0" rtlCol="0"/>
            <a:lstStyle/>
            <a:p>
              <a:endParaRPr sz="1350" dirty="0"/>
            </a:p>
          </p:txBody>
        </p:sp>
        <p:sp>
          <p:nvSpPr>
            <p:cNvPr id="9" name="object 4">
              <a:extLst>
                <a:ext uri="{FF2B5EF4-FFF2-40B4-BE49-F238E27FC236}">
                  <a16:creationId xmlns:a16="http://schemas.microsoft.com/office/drawing/2014/main" id="{C52B181A-BD2E-4746-A28D-924C46FEEFFC}"/>
                </a:ext>
              </a:extLst>
            </p:cNvPr>
            <p:cNvSpPr/>
            <p:nvPr/>
          </p:nvSpPr>
          <p:spPr>
            <a:xfrm>
              <a:off x="923290" y="877671"/>
              <a:ext cx="3686810" cy="86360"/>
            </a:xfrm>
            <a:custGeom>
              <a:avLst/>
              <a:gdLst/>
              <a:ahLst/>
              <a:cxnLst/>
              <a:rect l="l" t="t" r="r" b="b"/>
              <a:pathLst>
                <a:path w="3686810" h="86359">
                  <a:moveTo>
                    <a:pt x="0" y="86372"/>
                  </a:moveTo>
                  <a:lnTo>
                    <a:pt x="3686416" y="86372"/>
                  </a:lnTo>
                  <a:lnTo>
                    <a:pt x="3686416" y="0"/>
                  </a:lnTo>
                  <a:lnTo>
                    <a:pt x="0" y="0"/>
                  </a:lnTo>
                  <a:lnTo>
                    <a:pt x="0" y="86372"/>
                  </a:lnTo>
                </a:path>
              </a:pathLst>
            </a:custGeom>
            <a:solidFill>
              <a:srgbClr val="545459"/>
            </a:solidFill>
          </p:spPr>
          <p:txBody>
            <a:bodyPr wrap="square" lIns="0" tIns="0" rIns="0" bIns="0" rtlCol="0"/>
            <a:lstStyle/>
            <a:p>
              <a:endParaRPr sz="1350" dirty="0"/>
            </a:p>
          </p:txBody>
        </p:sp>
        <p:sp>
          <p:nvSpPr>
            <p:cNvPr id="10" name="object 5">
              <a:extLst>
                <a:ext uri="{FF2B5EF4-FFF2-40B4-BE49-F238E27FC236}">
                  <a16:creationId xmlns:a16="http://schemas.microsoft.com/office/drawing/2014/main" id="{27C95FC6-069E-3D42-82DB-6A63237C5D93}"/>
                </a:ext>
              </a:extLst>
            </p:cNvPr>
            <p:cNvSpPr/>
            <p:nvPr/>
          </p:nvSpPr>
          <p:spPr>
            <a:xfrm>
              <a:off x="537845" y="953737"/>
              <a:ext cx="4072255" cy="86360"/>
            </a:xfrm>
            <a:custGeom>
              <a:avLst/>
              <a:gdLst/>
              <a:ahLst/>
              <a:cxnLst/>
              <a:rect l="l" t="t" r="r" b="b"/>
              <a:pathLst>
                <a:path w="4147185">
                  <a:moveTo>
                    <a:pt x="0" y="0"/>
                  </a:moveTo>
                  <a:lnTo>
                    <a:pt x="4147172" y="0"/>
                  </a:lnTo>
                </a:path>
              </a:pathLst>
            </a:custGeom>
            <a:ln w="104775">
              <a:solidFill>
                <a:srgbClr val="8C6D4A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1" name="object 6">
              <a:extLst>
                <a:ext uri="{FF2B5EF4-FFF2-40B4-BE49-F238E27FC236}">
                  <a16:creationId xmlns:a16="http://schemas.microsoft.com/office/drawing/2014/main" id="{7ABDD4F6-3201-7B4E-BF23-621E37CAD540}"/>
                </a:ext>
              </a:extLst>
            </p:cNvPr>
            <p:cNvSpPr/>
            <p:nvPr/>
          </p:nvSpPr>
          <p:spPr>
            <a:xfrm>
              <a:off x="2305050" y="1000063"/>
              <a:ext cx="2305050" cy="56162"/>
            </a:xfrm>
            <a:custGeom>
              <a:avLst/>
              <a:gdLst/>
              <a:ahLst/>
              <a:cxnLst/>
              <a:rect l="l" t="t" r="r" b="b"/>
              <a:pathLst>
                <a:path w="2304415">
                  <a:moveTo>
                    <a:pt x="0" y="0"/>
                  </a:moveTo>
                  <a:lnTo>
                    <a:pt x="2303995" y="0"/>
                  </a:lnTo>
                </a:path>
              </a:pathLst>
            </a:custGeom>
            <a:ln w="111125">
              <a:solidFill>
                <a:srgbClr val="A31F33"/>
              </a:solidFill>
            </a:ln>
          </p:spPr>
          <p:txBody>
            <a:bodyPr wrap="square" lIns="0" tIns="0" rIns="0" bIns="0" rtlCol="0"/>
            <a:lstStyle/>
            <a:p>
              <a:endParaRPr sz="1350" dirty="0"/>
            </a:p>
          </p:txBody>
        </p:sp>
        <p:sp>
          <p:nvSpPr>
            <p:cNvPr id="12" name="object 7">
              <a:extLst>
                <a:ext uri="{FF2B5EF4-FFF2-40B4-BE49-F238E27FC236}">
                  <a16:creationId xmlns:a16="http://schemas.microsoft.com/office/drawing/2014/main" id="{479C5427-0566-6D4D-9177-D71BC7B77E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76650" y="2585872"/>
              <a:ext cx="687289" cy="6911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7945" y="2468087"/>
            <a:ext cx="6183923" cy="19097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0606" y="4728015"/>
            <a:ext cx="4038600" cy="85518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F4CC4-003F-234B-B788-5E8ED1D5F180}" type="datetimeFigureOut">
              <a:rPr kumimoji="1" lang="zh-TW" altLang="en-US" smtClean="0"/>
              <a:t>2021/9/1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85973" y="6356350"/>
            <a:ext cx="3086100" cy="365125"/>
          </a:xfrm>
        </p:spPr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62033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F4CC4-003F-234B-B788-5E8ED1D5F180}" type="datetimeFigureOut">
              <a:rPr kumimoji="1" lang="zh-TW" altLang="en-US" smtClean="0"/>
              <a:t>2021/9/1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DA02A-9A23-5F49-B010-256533DC6829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7" name="bk object 16">
            <a:extLst>
              <a:ext uri="{FF2B5EF4-FFF2-40B4-BE49-F238E27FC236}">
                <a16:creationId xmlns:a16="http://schemas.microsoft.com/office/drawing/2014/main" id="{FBFA3537-6FD9-8749-9A20-91D9A0C8866D}"/>
              </a:ext>
            </a:extLst>
          </p:cNvPr>
          <p:cNvSpPr/>
          <p:nvPr userDrawn="1"/>
        </p:nvSpPr>
        <p:spPr>
          <a:xfrm>
            <a:off x="0" y="1"/>
            <a:ext cx="9143999" cy="365125"/>
          </a:xfrm>
          <a:custGeom>
            <a:avLst/>
            <a:gdLst/>
            <a:ahLst/>
            <a:cxnLst/>
            <a:rect l="l" t="t" r="r" b="b"/>
            <a:pathLst>
              <a:path w="4608195" h="155575">
                <a:moveTo>
                  <a:pt x="0" y="155511"/>
                </a:moveTo>
                <a:lnTo>
                  <a:pt x="4608004" y="155511"/>
                </a:lnTo>
                <a:lnTo>
                  <a:pt x="4608004" y="0"/>
                </a:lnTo>
                <a:lnTo>
                  <a:pt x="0" y="0"/>
                </a:lnTo>
                <a:lnTo>
                  <a:pt x="0" y="155511"/>
                </a:lnTo>
              </a:path>
            </a:pathLst>
          </a:custGeom>
          <a:solidFill>
            <a:srgbClr val="8C6D4A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</p:spTree>
    <p:extLst>
      <p:ext uri="{BB962C8B-B14F-4D97-AF65-F5344CB8AC3E}">
        <p14:creationId xmlns:p14="http://schemas.microsoft.com/office/powerpoint/2010/main" val="97038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F4CC4-003F-234B-B788-5E8ED1D5F180}" type="datetimeFigureOut">
              <a:rPr kumimoji="1" lang="zh-TW" altLang="en-US" smtClean="0"/>
              <a:t>2021/9/1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DA02A-9A23-5F49-B010-256533DC6829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7" name="bk object 16">
            <a:extLst>
              <a:ext uri="{FF2B5EF4-FFF2-40B4-BE49-F238E27FC236}">
                <a16:creationId xmlns:a16="http://schemas.microsoft.com/office/drawing/2014/main" id="{AB30263A-2397-D748-9164-B73B6AB77688}"/>
              </a:ext>
            </a:extLst>
          </p:cNvPr>
          <p:cNvSpPr/>
          <p:nvPr userDrawn="1"/>
        </p:nvSpPr>
        <p:spPr>
          <a:xfrm>
            <a:off x="0" y="1"/>
            <a:ext cx="9143999" cy="365125"/>
          </a:xfrm>
          <a:custGeom>
            <a:avLst/>
            <a:gdLst/>
            <a:ahLst/>
            <a:cxnLst/>
            <a:rect l="l" t="t" r="r" b="b"/>
            <a:pathLst>
              <a:path w="4608195" h="155575">
                <a:moveTo>
                  <a:pt x="0" y="155511"/>
                </a:moveTo>
                <a:lnTo>
                  <a:pt x="4608004" y="155511"/>
                </a:lnTo>
                <a:lnTo>
                  <a:pt x="4608004" y="0"/>
                </a:lnTo>
                <a:lnTo>
                  <a:pt x="0" y="0"/>
                </a:lnTo>
                <a:lnTo>
                  <a:pt x="0" y="155511"/>
                </a:lnTo>
              </a:path>
            </a:pathLst>
          </a:custGeom>
          <a:solidFill>
            <a:srgbClr val="8C6D4A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</p:spTree>
    <p:extLst>
      <p:ext uri="{BB962C8B-B14F-4D97-AF65-F5344CB8AC3E}">
        <p14:creationId xmlns:p14="http://schemas.microsoft.com/office/powerpoint/2010/main" val="2600955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44514"/>
            <a:ext cx="7886700" cy="76028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84191"/>
            <a:ext cx="7886700" cy="4692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F4CC4-003F-234B-B788-5E8ED1D5F180}" type="datetimeFigureOut">
              <a:rPr kumimoji="1" lang="zh-TW" altLang="en-US" smtClean="0"/>
              <a:t>2021/9/1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DA02A-9A23-5F49-B010-256533DC6829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7" name="bk object 16">
            <a:extLst>
              <a:ext uri="{FF2B5EF4-FFF2-40B4-BE49-F238E27FC236}">
                <a16:creationId xmlns:a16="http://schemas.microsoft.com/office/drawing/2014/main" id="{07548552-0759-3B4F-BD9C-8AAF4719C8D1}"/>
              </a:ext>
            </a:extLst>
          </p:cNvPr>
          <p:cNvSpPr/>
          <p:nvPr userDrawn="1"/>
        </p:nvSpPr>
        <p:spPr>
          <a:xfrm>
            <a:off x="0" y="1"/>
            <a:ext cx="9143999" cy="365125"/>
          </a:xfrm>
          <a:custGeom>
            <a:avLst/>
            <a:gdLst/>
            <a:ahLst/>
            <a:cxnLst/>
            <a:rect l="l" t="t" r="r" b="b"/>
            <a:pathLst>
              <a:path w="4608195" h="155575">
                <a:moveTo>
                  <a:pt x="0" y="155511"/>
                </a:moveTo>
                <a:lnTo>
                  <a:pt x="4608004" y="155511"/>
                </a:lnTo>
                <a:lnTo>
                  <a:pt x="4608004" y="0"/>
                </a:lnTo>
                <a:lnTo>
                  <a:pt x="0" y="0"/>
                </a:lnTo>
                <a:lnTo>
                  <a:pt x="0" y="155511"/>
                </a:lnTo>
              </a:path>
            </a:pathLst>
          </a:custGeom>
          <a:solidFill>
            <a:srgbClr val="8C6D4A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</p:spTree>
    <p:extLst>
      <p:ext uri="{BB962C8B-B14F-4D97-AF65-F5344CB8AC3E}">
        <p14:creationId xmlns:p14="http://schemas.microsoft.com/office/powerpoint/2010/main" val="3993963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F4CC4-003F-234B-B788-5E8ED1D5F180}" type="datetimeFigureOut">
              <a:rPr kumimoji="1" lang="zh-TW" altLang="en-US" smtClean="0"/>
              <a:t>2021/9/1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DA02A-9A23-5F49-B010-256533DC6829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7" name="bk object 16">
            <a:extLst>
              <a:ext uri="{FF2B5EF4-FFF2-40B4-BE49-F238E27FC236}">
                <a16:creationId xmlns:a16="http://schemas.microsoft.com/office/drawing/2014/main" id="{74A6B83C-3BCD-E343-B3C8-ECA0D2E66777}"/>
              </a:ext>
            </a:extLst>
          </p:cNvPr>
          <p:cNvSpPr/>
          <p:nvPr userDrawn="1"/>
        </p:nvSpPr>
        <p:spPr>
          <a:xfrm>
            <a:off x="0" y="1"/>
            <a:ext cx="9143999" cy="365125"/>
          </a:xfrm>
          <a:custGeom>
            <a:avLst/>
            <a:gdLst/>
            <a:ahLst/>
            <a:cxnLst/>
            <a:rect l="l" t="t" r="r" b="b"/>
            <a:pathLst>
              <a:path w="4608195" h="155575">
                <a:moveTo>
                  <a:pt x="0" y="155511"/>
                </a:moveTo>
                <a:lnTo>
                  <a:pt x="4608004" y="155511"/>
                </a:lnTo>
                <a:lnTo>
                  <a:pt x="4608004" y="0"/>
                </a:lnTo>
                <a:lnTo>
                  <a:pt x="0" y="0"/>
                </a:lnTo>
                <a:lnTo>
                  <a:pt x="0" y="155511"/>
                </a:lnTo>
              </a:path>
            </a:pathLst>
          </a:custGeom>
          <a:solidFill>
            <a:srgbClr val="8C6D4A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</p:spTree>
    <p:extLst>
      <p:ext uri="{BB962C8B-B14F-4D97-AF65-F5344CB8AC3E}">
        <p14:creationId xmlns:p14="http://schemas.microsoft.com/office/powerpoint/2010/main" val="3710894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F4CC4-003F-234B-B788-5E8ED1D5F180}" type="datetimeFigureOut">
              <a:rPr kumimoji="1" lang="zh-TW" altLang="en-US" smtClean="0"/>
              <a:t>2021/9/1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DA02A-9A23-5F49-B010-256533DC6829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8" name="bk object 16">
            <a:extLst>
              <a:ext uri="{FF2B5EF4-FFF2-40B4-BE49-F238E27FC236}">
                <a16:creationId xmlns:a16="http://schemas.microsoft.com/office/drawing/2014/main" id="{B49B0AB3-35DC-D04F-82CE-923C7DCD3C86}"/>
              </a:ext>
            </a:extLst>
          </p:cNvPr>
          <p:cNvSpPr/>
          <p:nvPr userDrawn="1"/>
        </p:nvSpPr>
        <p:spPr>
          <a:xfrm>
            <a:off x="0" y="1"/>
            <a:ext cx="9143999" cy="365125"/>
          </a:xfrm>
          <a:custGeom>
            <a:avLst/>
            <a:gdLst/>
            <a:ahLst/>
            <a:cxnLst/>
            <a:rect l="l" t="t" r="r" b="b"/>
            <a:pathLst>
              <a:path w="4608195" h="155575">
                <a:moveTo>
                  <a:pt x="0" y="155511"/>
                </a:moveTo>
                <a:lnTo>
                  <a:pt x="4608004" y="155511"/>
                </a:lnTo>
                <a:lnTo>
                  <a:pt x="4608004" y="0"/>
                </a:lnTo>
                <a:lnTo>
                  <a:pt x="0" y="0"/>
                </a:lnTo>
                <a:lnTo>
                  <a:pt x="0" y="155511"/>
                </a:lnTo>
              </a:path>
            </a:pathLst>
          </a:custGeom>
          <a:solidFill>
            <a:srgbClr val="8C6D4A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</p:spTree>
    <p:extLst>
      <p:ext uri="{BB962C8B-B14F-4D97-AF65-F5344CB8AC3E}">
        <p14:creationId xmlns:p14="http://schemas.microsoft.com/office/powerpoint/2010/main" val="3275668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F4CC4-003F-234B-B788-5E8ED1D5F180}" type="datetimeFigureOut">
              <a:rPr kumimoji="1" lang="zh-TW" altLang="en-US" smtClean="0"/>
              <a:t>2021/9/1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DA02A-9A23-5F49-B010-256533DC6829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10" name="bk object 16">
            <a:extLst>
              <a:ext uri="{FF2B5EF4-FFF2-40B4-BE49-F238E27FC236}">
                <a16:creationId xmlns:a16="http://schemas.microsoft.com/office/drawing/2014/main" id="{5933FF5C-CEA7-0C4D-8D4D-113F58637BD0}"/>
              </a:ext>
            </a:extLst>
          </p:cNvPr>
          <p:cNvSpPr/>
          <p:nvPr userDrawn="1"/>
        </p:nvSpPr>
        <p:spPr>
          <a:xfrm>
            <a:off x="0" y="1"/>
            <a:ext cx="9143999" cy="365125"/>
          </a:xfrm>
          <a:custGeom>
            <a:avLst/>
            <a:gdLst/>
            <a:ahLst/>
            <a:cxnLst/>
            <a:rect l="l" t="t" r="r" b="b"/>
            <a:pathLst>
              <a:path w="4608195" h="155575">
                <a:moveTo>
                  <a:pt x="0" y="155511"/>
                </a:moveTo>
                <a:lnTo>
                  <a:pt x="4608004" y="155511"/>
                </a:lnTo>
                <a:lnTo>
                  <a:pt x="4608004" y="0"/>
                </a:lnTo>
                <a:lnTo>
                  <a:pt x="0" y="0"/>
                </a:lnTo>
                <a:lnTo>
                  <a:pt x="0" y="155511"/>
                </a:lnTo>
              </a:path>
            </a:pathLst>
          </a:custGeom>
          <a:solidFill>
            <a:srgbClr val="8C6D4A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</p:spTree>
    <p:extLst>
      <p:ext uri="{BB962C8B-B14F-4D97-AF65-F5344CB8AC3E}">
        <p14:creationId xmlns:p14="http://schemas.microsoft.com/office/powerpoint/2010/main" val="410658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F4CC4-003F-234B-B788-5E8ED1D5F180}" type="datetimeFigureOut">
              <a:rPr kumimoji="1" lang="zh-TW" altLang="en-US" smtClean="0"/>
              <a:t>2021/9/1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DA02A-9A23-5F49-B010-256533DC6829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6" name="bk object 16">
            <a:extLst>
              <a:ext uri="{FF2B5EF4-FFF2-40B4-BE49-F238E27FC236}">
                <a16:creationId xmlns:a16="http://schemas.microsoft.com/office/drawing/2014/main" id="{C89F1711-6647-E243-B62A-45BC3624FCAD}"/>
              </a:ext>
            </a:extLst>
          </p:cNvPr>
          <p:cNvSpPr/>
          <p:nvPr userDrawn="1"/>
        </p:nvSpPr>
        <p:spPr>
          <a:xfrm>
            <a:off x="0" y="1"/>
            <a:ext cx="9143999" cy="365125"/>
          </a:xfrm>
          <a:custGeom>
            <a:avLst/>
            <a:gdLst/>
            <a:ahLst/>
            <a:cxnLst/>
            <a:rect l="l" t="t" r="r" b="b"/>
            <a:pathLst>
              <a:path w="4608195" h="155575">
                <a:moveTo>
                  <a:pt x="0" y="155511"/>
                </a:moveTo>
                <a:lnTo>
                  <a:pt x="4608004" y="155511"/>
                </a:lnTo>
                <a:lnTo>
                  <a:pt x="4608004" y="0"/>
                </a:lnTo>
                <a:lnTo>
                  <a:pt x="0" y="0"/>
                </a:lnTo>
                <a:lnTo>
                  <a:pt x="0" y="155511"/>
                </a:lnTo>
              </a:path>
            </a:pathLst>
          </a:custGeom>
          <a:solidFill>
            <a:srgbClr val="8C6D4A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</p:spTree>
    <p:extLst>
      <p:ext uri="{BB962C8B-B14F-4D97-AF65-F5344CB8AC3E}">
        <p14:creationId xmlns:p14="http://schemas.microsoft.com/office/powerpoint/2010/main" val="1497111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F4CC4-003F-234B-B788-5E8ED1D5F180}" type="datetimeFigureOut">
              <a:rPr kumimoji="1" lang="zh-TW" altLang="en-US" smtClean="0"/>
              <a:t>2021/9/1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DA02A-9A23-5F49-B010-256533DC6829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5" name="bk object 16">
            <a:extLst>
              <a:ext uri="{FF2B5EF4-FFF2-40B4-BE49-F238E27FC236}">
                <a16:creationId xmlns:a16="http://schemas.microsoft.com/office/drawing/2014/main" id="{D63F11DF-BAAF-CA4F-891D-1C6D514D950E}"/>
              </a:ext>
            </a:extLst>
          </p:cNvPr>
          <p:cNvSpPr/>
          <p:nvPr userDrawn="1"/>
        </p:nvSpPr>
        <p:spPr>
          <a:xfrm>
            <a:off x="0" y="1"/>
            <a:ext cx="9143999" cy="365125"/>
          </a:xfrm>
          <a:custGeom>
            <a:avLst/>
            <a:gdLst/>
            <a:ahLst/>
            <a:cxnLst/>
            <a:rect l="l" t="t" r="r" b="b"/>
            <a:pathLst>
              <a:path w="4608195" h="155575">
                <a:moveTo>
                  <a:pt x="0" y="155511"/>
                </a:moveTo>
                <a:lnTo>
                  <a:pt x="4608004" y="155511"/>
                </a:lnTo>
                <a:lnTo>
                  <a:pt x="4608004" y="0"/>
                </a:lnTo>
                <a:lnTo>
                  <a:pt x="0" y="0"/>
                </a:lnTo>
                <a:lnTo>
                  <a:pt x="0" y="155511"/>
                </a:lnTo>
              </a:path>
            </a:pathLst>
          </a:custGeom>
          <a:solidFill>
            <a:srgbClr val="8C6D4A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</p:spTree>
    <p:extLst>
      <p:ext uri="{BB962C8B-B14F-4D97-AF65-F5344CB8AC3E}">
        <p14:creationId xmlns:p14="http://schemas.microsoft.com/office/powerpoint/2010/main" val="3626515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F4CC4-003F-234B-B788-5E8ED1D5F180}" type="datetimeFigureOut">
              <a:rPr kumimoji="1" lang="zh-TW" altLang="en-US" smtClean="0"/>
              <a:t>2021/9/1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DA02A-9A23-5F49-B010-256533DC6829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8" name="bk object 16">
            <a:extLst>
              <a:ext uri="{FF2B5EF4-FFF2-40B4-BE49-F238E27FC236}">
                <a16:creationId xmlns:a16="http://schemas.microsoft.com/office/drawing/2014/main" id="{87FF90D7-C243-4C4C-BA88-B84EC8595E4B}"/>
              </a:ext>
            </a:extLst>
          </p:cNvPr>
          <p:cNvSpPr/>
          <p:nvPr userDrawn="1"/>
        </p:nvSpPr>
        <p:spPr>
          <a:xfrm>
            <a:off x="0" y="1"/>
            <a:ext cx="9143999" cy="365125"/>
          </a:xfrm>
          <a:custGeom>
            <a:avLst/>
            <a:gdLst/>
            <a:ahLst/>
            <a:cxnLst/>
            <a:rect l="l" t="t" r="r" b="b"/>
            <a:pathLst>
              <a:path w="4608195" h="155575">
                <a:moveTo>
                  <a:pt x="0" y="155511"/>
                </a:moveTo>
                <a:lnTo>
                  <a:pt x="4608004" y="155511"/>
                </a:lnTo>
                <a:lnTo>
                  <a:pt x="4608004" y="0"/>
                </a:lnTo>
                <a:lnTo>
                  <a:pt x="0" y="0"/>
                </a:lnTo>
                <a:lnTo>
                  <a:pt x="0" y="155511"/>
                </a:lnTo>
              </a:path>
            </a:pathLst>
          </a:custGeom>
          <a:solidFill>
            <a:srgbClr val="8C6D4A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</p:spTree>
    <p:extLst>
      <p:ext uri="{BB962C8B-B14F-4D97-AF65-F5344CB8AC3E}">
        <p14:creationId xmlns:p14="http://schemas.microsoft.com/office/powerpoint/2010/main" val="3975786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F4CC4-003F-234B-B788-5E8ED1D5F180}" type="datetimeFigureOut">
              <a:rPr kumimoji="1" lang="zh-TW" altLang="en-US" smtClean="0"/>
              <a:t>2021/9/1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DA02A-9A23-5F49-B010-256533DC6829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8" name="bk object 16">
            <a:extLst>
              <a:ext uri="{FF2B5EF4-FFF2-40B4-BE49-F238E27FC236}">
                <a16:creationId xmlns:a16="http://schemas.microsoft.com/office/drawing/2014/main" id="{BD3C1504-7069-7E48-BF1C-F194FAB0236A}"/>
              </a:ext>
            </a:extLst>
          </p:cNvPr>
          <p:cNvSpPr/>
          <p:nvPr userDrawn="1"/>
        </p:nvSpPr>
        <p:spPr>
          <a:xfrm>
            <a:off x="0" y="1"/>
            <a:ext cx="9143999" cy="365125"/>
          </a:xfrm>
          <a:custGeom>
            <a:avLst/>
            <a:gdLst/>
            <a:ahLst/>
            <a:cxnLst/>
            <a:rect l="l" t="t" r="r" b="b"/>
            <a:pathLst>
              <a:path w="4608195" h="155575">
                <a:moveTo>
                  <a:pt x="0" y="155511"/>
                </a:moveTo>
                <a:lnTo>
                  <a:pt x="4608004" y="155511"/>
                </a:lnTo>
                <a:lnTo>
                  <a:pt x="4608004" y="0"/>
                </a:lnTo>
                <a:lnTo>
                  <a:pt x="0" y="0"/>
                </a:lnTo>
                <a:lnTo>
                  <a:pt x="0" y="155511"/>
                </a:lnTo>
              </a:path>
            </a:pathLst>
          </a:custGeom>
          <a:solidFill>
            <a:srgbClr val="8C6D4A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</p:spTree>
    <p:extLst>
      <p:ext uri="{BB962C8B-B14F-4D97-AF65-F5344CB8AC3E}">
        <p14:creationId xmlns:p14="http://schemas.microsoft.com/office/powerpoint/2010/main" val="2227061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F4CC4-003F-234B-B788-5E8ED1D5F180}" type="datetimeFigureOut">
              <a:rPr kumimoji="1" lang="zh-TW" altLang="en-US" smtClean="0"/>
              <a:t>2021/9/1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DA02A-9A23-5F49-B010-256533DC682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1674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09926F-9DDB-F84F-A543-7DE92DE9B9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4400" dirty="0"/>
              <a:t>Tutorial Permeability</a:t>
            </a:r>
            <a:endParaRPr kumimoji="1" lang="zh-TW" altLang="en-US" sz="44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C50929C-1538-DF4C-98C8-E16DB06D22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02178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1C1EAC-4F3A-7E49-868F-FA2EF9008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Backend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BCB5BD-83D5-BE4C-B368-011905486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Python 3.6 or higher</a:t>
            </a:r>
          </a:p>
          <a:p>
            <a:r>
              <a:rPr kumimoji="1" lang="en-US" altLang="zh-TW" dirty="0"/>
              <a:t>Packages:</a:t>
            </a:r>
          </a:p>
          <a:p>
            <a:pPr lvl="1"/>
            <a:r>
              <a:rPr kumimoji="1" lang="en-US" altLang="zh-TW" dirty="0" err="1"/>
              <a:t>Pydicom</a:t>
            </a:r>
            <a:endParaRPr kumimoji="1" lang="en-US" altLang="zh-TW" dirty="0"/>
          </a:p>
          <a:p>
            <a:pPr lvl="1"/>
            <a:r>
              <a:rPr kumimoji="1" lang="en-US" altLang="zh-TW" dirty="0" err="1"/>
              <a:t>Numpy</a:t>
            </a:r>
            <a:r>
              <a:rPr kumimoji="1" lang="en-US" altLang="zh-TW" dirty="0"/>
              <a:t> </a:t>
            </a:r>
          </a:p>
          <a:p>
            <a:pPr lvl="1"/>
            <a:r>
              <a:rPr kumimoji="1" lang="en-US" altLang="zh-TW" dirty="0"/>
              <a:t>Matplotlib</a:t>
            </a:r>
          </a:p>
          <a:p>
            <a:pPr lvl="1"/>
            <a:r>
              <a:rPr kumimoji="1" lang="en-US" altLang="zh-TW" dirty="0"/>
              <a:t>Pandas</a:t>
            </a:r>
          </a:p>
          <a:p>
            <a:pPr lvl="1"/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26331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474EDF-3142-5946-B810-F2043A08C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Usage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6ADF47-DED1-3B4D-A147-2F9991569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Open the terminal</a:t>
            </a:r>
          </a:p>
          <a:p>
            <a:r>
              <a:rPr kumimoji="1" lang="en-US" altLang="zh-TW" dirty="0"/>
              <a:t>Make sure the program and the related files are in the same folder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00518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11D842-ED74-ED44-BD35-70D2A848E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Usage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989D17-8BF0-A644-937A-008EE38EC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Type python permeability –wd [file </a:t>
            </a:r>
            <a:r>
              <a:rPr kumimoji="1" lang="en-US" altLang="zh-TW" dirty="0" err="1"/>
              <a:t>dir</a:t>
            </a:r>
            <a:r>
              <a:rPr kumimoji="1" lang="en-US" altLang="zh-TW" dirty="0"/>
              <a:t>]</a:t>
            </a:r>
            <a:endParaRPr kumimoji="1"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D273675-9A6E-B140-B8FB-616BBBC0B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332" y="3044346"/>
            <a:ext cx="7683335" cy="769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732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AD943A-A66C-F945-820A-A7870019B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Usage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7F4AE97-CBB4-C846-BEFC-BFD896BDE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zh-TW" dirty="0"/>
              <a:t>rename</a:t>
            </a:r>
          </a:p>
          <a:p>
            <a:pPr lvl="1"/>
            <a:r>
              <a:rPr kumimoji="1" lang="en-US" altLang="zh-TW" dirty="0"/>
              <a:t>Do every time when execute the program </a:t>
            </a:r>
          </a:p>
          <a:p>
            <a:pPr lvl="1"/>
            <a:r>
              <a:rPr kumimoji="1" lang="en-US" altLang="zh-TW" dirty="0"/>
              <a:t>This will generate a new folder to store renamed file and change the working folder to the new folder</a:t>
            </a:r>
          </a:p>
          <a:p>
            <a:r>
              <a:rPr lang="en" altLang="zh-TW" dirty="0"/>
              <a:t>select [</a:t>
            </a:r>
            <a:r>
              <a:rPr lang="en" altLang="zh-TW" dirty="0">
                <a:solidFill>
                  <a:srgbClr val="FF0000"/>
                </a:solidFill>
              </a:rPr>
              <a:t>slice num</a:t>
            </a:r>
            <a:r>
              <a:rPr lang="en" altLang="zh-TW" dirty="0"/>
              <a:t>] [</a:t>
            </a:r>
            <a:r>
              <a:rPr lang="en" altLang="zh-TW" dirty="0">
                <a:solidFill>
                  <a:srgbClr val="FF0000"/>
                </a:solidFill>
              </a:rPr>
              <a:t>label</a:t>
            </a:r>
            <a:r>
              <a:rPr lang="en" altLang="zh-TW" dirty="0"/>
              <a:t>] [--manual-radius] [--manual-input] </a:t>
            </a:r>
            <a:r>
              <a:rPr lang="en" altLang="zh-TW" dirty="0" err="1"/>
              <a:t>center.x</a:t>
            </a:r>
            <a:r>
              <a:rPr lang="en" altLang="zh-TW" dirty="0"/>
              <a:t>, </a:t>
            </a:r>
            <a:r>
              <a:rPr lang="en" altLang="zh-TW" dirty="0" err="1"/>
              <a:t>center.y</a:t>
            </a:r>
            <a:r>
              <a:rPr lang="en" altLang="zh-TW" dirty="0"/>
              <a:t>, radius</a:t>
            </a:r>
          </a:p>
          <a:p>
            <a:pPr lvl="1"/>
            <a:r>
              <a:rPr lang="en" altLang="zh-TW" dirty="0"/>
              <a:t>Slice num and label is necessary</a:t>
            </a:r>
          </a:p>
          <a:p>
            <a:pPr lvl="1"/>
            <a:r>
              <a:rPr lang="en" altLang="zh-TW" dirty="0"/>
              <a:t>--manual-radius : default 5 or determined by user</a:t>
            </a:r>
          </a:p>
          <a:p>
            <a:pPr lvl="1"/>
            <a:r>
              <a:rPr lang="en" altLang="zh-TW" dirty="0"/>
              <a:t>--manual-input : input given center and radius </a:t>
            </a:r>
            <a:r>
              <a:rPr lang="en" altLang="zh-TW" dirty="0" err="1"/>
              <a:t>manully</a:t>
            </a:r>
            <a:endParaRPr lang="en" altLang="zh-TW" dirty="0"/>
          </a:p>
          <a:p>
            <a:pPr lvl="1"/>
            <a:r>
              <a:rPr lang="en" altLang="zh-TW" dirty="0"/>
              <a:t>Example:</a:t>
            </a:r>
          </a:p>
          <a:p>
            <a:pPr lvl="2"/>
            <a:r>
              <a:rPr lang="en" altLang="zh-TW" dirty="0"/>
              <a:t>select 601 RF –-manual-radius 7 </a:t>
            </a:r>
          </a:p>
          <a:p>
            <a:pPr lvl="2"/>
            <a:r>
              <a:rPr lang="en" altLang="zh-TW" dirty="0"/>
              <a:t>select 601 RF (this will open a new window to select ROI)</a:t>
            </a:r>
          </a:p>
          <a:p>
            <a:pPr lvl="2"/>
            <a:r>
              <a:rPr lang="en" altLang="zh-TW" dirty="0"/>
              <a:t>select 601 RF –manual-input 50 70 3 (centered at 50, 70 radius 3)</a:t>
            </a:r>
          </a:p>
          <a:p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147693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B7614D-E554-5B40-821F-2E6888AEA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Usage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38E8AE-0A99-F244-AF51-DCDC8615C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TW" dirty="0"/>
              <a:t>clean [region label]</a:t>
            </a:r>
          </a:p>
          <a:p>
            <a:pPr lvl="1"/>
            <a:r>
              <a:rPr kumimoji="1" lang="en-US" altLang="zh-TW" dirty="0"/>
              <a:t>If the selection is incorrect, type clean [region label]</a:t>
            </a:r>
          </a:p>
          <a:p>
            <a:pPr lvl="1"/>
            <a:r>
              <a:rPr kumimoji="1" lang="en-US" altLang="zh-TW" dirty="0"/>
              <a:t>For example: clean RF</a:t>
            </a:r>
          </a:p>
          <a:p>
            <a:r>
              <a:rPr kumimoji="1" lang="en-US" altLang="zh-TW" dirty="0" err="1"/>
              <a:t>inputfile</a:t>
            </a:r>
            <a:r>
              <a:rPr kumimoji="1" lang="en-US" altLang="zh-TW" dirty="0"/>
              <a:t> [</a:t>
            </a:r>
            <a:r>
              <a:rPr kumimoji="1" lang="en-US" altLang="zh-TW" dirty="0">
                <a:solidFill>
                  <a:srgbClr val="FF0000"/>
                </a:solidFill>
              </a:rPr>
              <a:t>filename</a:t>
            </a:r>
            <a:r>
              <a:rPr kumimoji="1" lang="en-US" altLang="zh-TW" dirty="0"/>
              <a:t>]</a:t>
            </a:r>
          </a:p>
          <a:p>
            <a:pPr lvl="1"/>
            <a:r>
              <a:rPr kumimoji="1" lang="en-US" altLang="zh-TW" dirty="0"/>
              <a:t>If you have a reference file, please use this function</a:t>
            </a:r>
          </a:p>
          <a:p>
            <a:r>
              <a:rPr kumimoji="1" lang="en-US" altLang="zh-TW" dirty="0"/>
              <a:t>print [region] [result] [fat]</a:t>
            </a:r>
          </a:p>
          <a:p>
            <a:pPr lvl="1"/>
            <a:r>
              <a:rPr kumimoji="1" lang="en-US" altLang="zh-TW" dirty="0"/>
              <a:t>You can show some information by using this function</a:t>
            </a:r>
          </a:p>
          <a:p>
            <a:r>
              <a:rPr kumimoji="1" lang="en-US" altLang="zh-TW" dirty="0"/>
              <a:t>computation –all [series number]</a:t>
            </a:r>
          </a:p>
          <a:p>
            <a:pPr lvl="1"/>
            <a:r>
              <a:rPr kumimoji="1" lang="en-US" altLang="zh-TW" dirty="0"/>
              <a:t>Main function for computation</a:t>
            </a:r>
          </a:p>
          <a:p>
            <a:pPr lvl="1"/>
            <a:r>
              <a:rPr kumimoji="1" lang="en-US" altLang="zh-TW" dirty="0"/>
              <a:t>Series number is necessary, provide the program to know how many images are in a study</a:t>
            </a:r>
          </a:p>
        </p:txBody>
      </p:sp>
    </p:spTree>
    <p:extLst>
      <p:ext uri="{BB962C8B-B14F-4D97-AF65-F5344CB8AC3E}">
        <p14:creationId xmlns:p14="http://schemas.microsoft.com/office/powerpoint/2010/main" val="1361038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3ED11A-EC66-9840-92A3-528984AB4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Usage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422DBE7-8B86-334B-8D8E-0AED2B7CB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stat –all</a:t>
            </a:r>
          </a:p>
          <a:p>
            <a:pPr lvl="1"/>
            <a:r>
              <a:rPr kumimoji="1" lang="en-US" altLang="zh-TW" dirty="0"/>
              <a:t>This function is to show some computation results after the Ki’s are computed in each ROI</a:t>
            </a:r>
          </a:p>
          <a:p>
            <a:pPr lvl="1"/>
            <a:r>
              <a:rPr kumimoji="1" lang="en-US" altLang="zh-TW" dirty="0"/>
              <a:t>It will also store the final result.</a:t>
            </a:r>
          </a:p>
          <a:p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288154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393EB4-4C55-414F-9961-8427B286C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Simple usage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F29F082-5183-1444-9282-033204441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If you don’t have a reference file:</a:t>
            </a:r>
          </a:p>
          <a:p>
            <a:pPr lvl="1"/>
            <a:endParaRPr kumimoji="1"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797ECF4-24C5-FE4E-AC9D-6EA2DE4DEE4E}"/>
              </a:ext>
            </a:extLst>
          </p:cNvPr>
          <p:cNvSpPr txBox="1"/>
          <p:nvPr/>
        </p:nvSpPr>
        <p:spPr>
          <a:xfrm>
            <a:off x="2315604" y="2021254"/>
            <a:ext cx="3744000" cy="369332"/>
          </a:xfrm>
          <a:prstGeom prst="rect">
            <a:avLst/>
          </a:prstGeom>
          <a:noFill/>
          <a:ln>
            <a:solidFill>
              <a:srgbClr val="A31F3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/>
              <a:t>rename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081CE48-3E6A-084B-8C26-E53160FA0630}"/>
              </a:ext>
            </a:extLst>
          </p:cNvPr>
          <p:cNvSpPr txBox="1"/>
          <p:nvPr/>
        </p:nvSpPr>
        <p:spPr>
          <a:xfrm>
            <a:off x="2315604" y="2655792"/>
            <a:ext cx="3744000" cy="369332"/>
          </a:xfrm>
          <a:prstGeom prst="rect">
            <a:avLst/>
          </a:prstGeom>
          <a:noFill/>
          <a:ln>
            <a:solidFill>
              <a:srgbClr val="A31F3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 err="1"/>
              <a:t>pid</a:t>
            </a:r>
            <a:r>
              <a:rPr kumimoji="1" lang="en-US" altLang="zh-TW" dirty="0"/>
              <a:t> </a:t>
            </a:r>
            <a:r>
              <a:rPr kumimoji="1" lang="zh-TW" altLang="en-US" dirty="0"/>
              <a:t> </a:t>
            </a:r>
            <a:r>
              <a:rPr kumimoji="1" lang="en-US" altLang="zh-TW" dirty="0"/>
              <a:t>[</a:t>
            </a:r>
            <a:r>
              <a:rPr kumimoji="1" lang="en-US" altLang="zh-TW" dirty="0" err="1"/>
              <a:t>pid</a:t>
            </a:r>
            <a:r>
              <a:rPr kumimoji="1" lang="en-US" altLang="zh-TW" dirty="0"/>
              <a:t>]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A2546D8-513A-3A40-A703-D9D2D5E289CF}"/>
              </a:ext>
            </a:extLst>
          </p:cNvPr>
          <p:cNvSpPr txBox="1"/>
          <p:nvPr/>
        </p:nvSpPr>
        <p:spPr>
          <a:xfrm>
            <a:off x="2315604" y="3284156"/>
            <a:ext cx="3744000" cy="369332"/>
          </a:xfrm>
          <a:prstGeom prst="rect">
            <a:avLst/>
          </a:prstGeom>
          <a:noFill/>
          <a:ln>
            <a:solidFill>
              <a:srgbClr val="A31F3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>
                <a:solidFill>
                  <a:srgbClr val="FF0000"/>
                </a:solidFill>
              </a:rPr>
              <a:t>select [number] [label]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0435BCA-3D1E-9140-AC9B-BC1D0AC0AA37}"/>
              </a:ext>
            </a:extLst>
          </p:cNvPr>
          <p:cNvSpPr txBox="1"/>
          <p:nvPr/>
        </p:nvSpPr>
        <p:spPr>
          <a:xfrm>
            <a:off x="3653214" y="4003013"/>
            <a:ext cx="1068780" cy="369332"/>
          </a:xfrm>
          <a:prstGeom prst="rect">
            <a:avLst/>
          </a:prstGeom>
          <a:noFill/>
          <a:ln>
            <a:solidFill>
              <a:srgbClr val="A31F3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/>
              <a:t>satisfied?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95D7F53-1294-DE41-922B-F6E7B60D4936}"/>
              </a:ext>
            </a:extLst>
          </p:cNvPr>
          <p:cNvSpPr txBox="1"/>
          <p:nvPr/>
        </p:nvSpPr>
        <p:spPr>
          <a:xfrm>
            <a:off x="2315604" y="5042087"/>
            <a:ext cx="3744000" cy="369332"/>
          </a:xfrm>
          <a:prstGeom prst="rect">
            <a:avLst/>
          </a:prstGeom>
          <a:noFill/>
          <a:ln>
            <a:solidFill>
              <a:srgbClr val="A31F3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/>
              <a:t>computation –all [series number]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FA49011-F8CE-364A-9E4B-D5F393422B13}"/>
              </a:ext>
            </a:extLst>
          </p:cNvPr>
          <p:cNvSpPr txBox="1"/>
          <p:nvPr/>
        </p:nvSpPr>
        <p:spPr>
          <a:xfrm>
            <a:off x="2315604" y="5670451"/>
            <a:ext cx="3744000" cy="369332"/>
          </a:xfrm>
          <a:prstGeom prst="rect">
            <a:avLst/>
          </a:prstGeom>
          <a:noFill/>
          <a:ln>
            <a:solidFill>
              <a:srgbClr val="A31F3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/>
              <a:t>stat –all</a:t>
            </a:r>
          </a:p>
        </p:txBody>
      </p:sp>
      <p:cxnSp>
        <p:nvCxnSpPr>
          <p:cNvPr id="18" name="直線箭頭接點 17">
            <a:extLst>
              <a:ext uri="{FF2B5EF4-FFF2-40B4-BE49-F238E27FC236}">
                <a16:creationId xmlns:a16="http://schemas.microsoft.com/office/drawing/2014/main" id="{C13CD2C3-CAE7-BB43-BC5B-A94DE155151F}"/>
              </a:ext>
            </a:extLst>
          </p:cNvPr>
          <p:cNvCxnSpPr>
            <a:cxnSpLocks/>
          </p:cNvCxnSpPr>
          <p:nvPr/>
        </p:nvCxnSpPr>
        <p:spPr>
          <a:xfrm>
            <a:off x="4187604" y="4500748"/>
            <a:ext cx="0" cy="404159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接點 21">
            <a:extLst>
              <a:ext uri="{FF2B5EF4-FFF2-40B4-BE49-F238E27FC236}">
                <a16:creationId xmlns:a16="http://schemas.microsoft.com/office/drawing/2014/main" id="{A54A85D7-0FED-B046-BCFD-D538BA968498}"/>
              </a:ext>
            </a:extLst>
          </p:cNvPr>
          <p:cNvCxnSpPr>
            <a:cxnSpLocks/>
            <a:endCxn id="6" idx="3"/>
          </p:cNvCxnSpPr>
          <p:nvPr/>
        </p:nvCxnSpPr>
        <p:spPr>
          <a:xfrm flipV="1">
            <a:off x="4868883" y="3468822"/>
            <a:ext cx="1190721" cy="718857"/>
          </a:xfrm>
          <a:prstGeom prst="bentConnector3">
            <a:avLst>
              <a:gd name="adj1" fmla="val 119198"/>
            </a:avLst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1717DC3C-8868-0C4D-BE45-59AAFA942CFA}"/>
              </a:ext>
            </a:extLst>
          </p:cNvPr>
          <p:cNvSpPr txBox="1"/>
          <p:nvPr/>
        </p:nvSpPr>
        <p:spPr>
          <a:xfrm>
            <a:off x="6509474" y="3678267"/>
            <a:ext cx="1611199" cy="369332"/>
          </a:xfrm>
          <a:prstGeom prst="rect">
            <a:avLst/>
          </a:prstGeom>
          <a:noFill/>
          <a:ln>
            <a:solidFill>
              <a:srgbClr val="A31F3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>
                <a:solidFill>
                  <a:srgbClr val="FF0000"/>
                </a:solidFill>
              </a:rPr>
              <a:t>clean [label] </a:t>
            </a: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068F08A8-B70C-4A41-9BAD-95A1544A392D}"/>
              </a:ext>
            </a:extLst>
          </p:cNvPr>
          <p:cNvSpPr txBox="1"/>
          <p:nvPr/>
        </p:nvSpPr>
        <p:spPr>
          <a:xfrm>
            <a:off x="4117094" y="4522550"/>
            <a:ext cx="595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/>
              <a:t>Y</a:t>
            </a:r>
            <a:endParaRPr kumimoji="1" lang="zh-TW" altLang="en-US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232BC1A4-CC5F-7148-88AC-DB897C91B28C}"/>
              </a:ext>
            </a:extLst>
          </p:cNvPr>
          <p:cNvSpPr txBox="1"/>
          <p:nvPr/>
        </p:nvSpPr>
        <p:spPr>
          <a:xfrm>
            <a:off x="5185333" y="3848833"/>
            <a:ext cx="595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/>
              <a:t>N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21920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393EB4-4C55-414F-9961-8427B286C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Simple usage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F29F082-5183-1444-9282-033204441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If you have a reference file:</a:t>
            </a:r>
          </a:p>
          <a:p>
            <a:pPr lvl="1"/>
            <a:endParaRPr kumimoji="1"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797ECF4-24C5-FE4E-AC9D-6EA2DE4DEE4E}"/>
              </a:ext>
            </a:extLst>
          </p:cNvPr>
          <p:cNvSpPr txBox="1"/>
          <p:nvPr/>
        </p:nvSpPr>
        <p:spPr>
          <a:xfrm>
            <a:off x="2315604" y="2021254"/>
            <a:ext cx="3744000" cy="369332"/>
          </a:xfrm>
          <a:prstGeom prst="rect">
            <a:avLst/>
          </a:prstGeom>
          <a:noFill/>
          <a:ln>
            <a:solidFill>
              <a:srgbClr val="A31F3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/>
              <a:t>rename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081CE48-3E6A-084B-8C26-E53160FA0630}"/>
              </a:ext>
            </a:extLst>
          </p:cNvPr>
          <p:cNvSpPr txBox="1"/>
          <p:nvPr/>
        </p:nvSpPr>
        <p:spPr>
          <a:xfrm>
            <a:off x="2315604" y="2655792"/>
            <a:ext cx="3744000" cy="369332"/>
          </a:xfrm>
          <a:prstGeom prst="rect">
            <a:avLst/>
          </a:prstGeom>
          <a:noFill/>
          <a:ln>
            <a:solidFill>
              <a:srgbClr val="A31F3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 err="1"/>
              <a:t>pid</a:t>
            </a:r>
            <a:r>
              <a:rPr kumimoji="1" lang="en-US" altLang="zh-TW" dirty="0"/>
              <a:t> </a:t>
            </a:r>
            <a:r>
              <a:rPr kumimoji="1" lang="zh-TW" altLang="en-US" dirty="0"/>
              <a:t> </a:t>
            </a:r>
            <a:r>
              <a:rPr kumimoji="1" lang="en-US" altLang="zh-TW" dirty="0"/>
              <a:t>[</a:t>
            </a:r>
            <a:r>
              <a:rPr kumimoji="1" lang="en-US" altLang="zh-TW" dirty="0" err="1"/>
              <a:t>pid</a:t>
            </a:r>
            <a:r>
              <a:rPr kumimoji="1" lang="en-US" altLang="zh-TW" dirty="0"/>
              <a:t>]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A2546D8-513A-3A40-A703-D9D2D5E289CF}"/>
              </a:ext>
            </a:extLst>
          </p:cNvPr>
          <p:cNvSpPr txBox="1"/>
          <p:nvPr/>
        </p:nvSpPr>
        <p:spPr>
          <a:xfrm>
            <a:off x="2315604" y="3284156"/>
            <a:ext cx="3744000" cy="369332"/>
          </a:xfrm>
          <a:prstGeom prst="rect">
            <a:avLst/>
          </a:prstGeom>
          <a:noFill/>
          <a:ln>
            <a:solidFill>
              <a:srgbClr val="A31F3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 err="1">
                <a:solidFill>
                  <a:srgbClr val="FF0000"/>
                </a:solidFill>
              </a:rPr>
              <a:t>inputfile</a:t>
            </a:r>
            <a:r>
              <a:rPr kumimoji="1" lang="en-US" altLang="zh-TW" dirty="0">
                <a:solidFill>
                  <a:srgbClr val="FF0000"/>
                </a:solidFill>
              </a:rPr>
              <a:t> [filename]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95D7F53-1294-DE41-922B-F6E7B60D4936}"/>
              </a:ext>
            </a:extLst>
          </p:cNvPr>
          <p:cNvSpPr txBox="1"/>
          <p:nvPr/>
        </p:nvSpPr>
        <p:spPr>
          <a:xfrm>
            <a:off x="2315604" y="3912520"/>
            <a:ext cx="3744000" cy="369332"/>
          </a:xfrm>
          <a:prstGeom prst="rect">
            <a:avLst/>
          </a:prstGeom>
          <a:noFill/>
          <a:ln>
            <a:solidFill>
              <a:srgbClr val="A31F3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/>
              <a:t>computation –all [series number]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FA49011-F8CE-364A-9E4B-D5F393422B13}"/>
              </a:ext>
            </a:extLst>
          </p:cNvPr>
          <p:cNvSpPr txBox="1"/>
          <p:nvPr/>
        </p:nvSpPr>
        <p:spPr>
          <a:xfrm>
            <a:off x="2315604" y="4540884"/>
            <a:ext cx="3744000" cy="369332"/>
          </a:xfrm>
          <a:prstGeom prst="rect">
            <a:avLst/>
          </a:prstGeom>
          <a:noFill/>
          <a:ln>
            <a:solidFill>
              <a:srgbClr val="A31F3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/>
              <a:t>stat –all</a:t>
            </a:r>
          </a:p>
        </p:txBody>
      </p:sp>
    </p:spTree>
    <p:extLst>
      <p:ext uri="{BB962C8B-B14F-4D97-AF65-F5344CB8AC3E}">
        <p14:creationId xmlns:p14="http://schemas.microsoft.com/office/powerpoint/2010/main" val="2119521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355</TotalTime>
  <Words>335</Words>
  <Application>Microsoft Macintosh PowerPoint</Application>
  <PresentationFormat>如螢幕大小 (4:3)</PresentationFormat>
  <Paragraphs>58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佈景主題</vt:lpstr>
      <vt:lpstr>Tutorial Permeability</vt:lpstr>
      <vt:lpstr>Backend</vt:lpstr>
      <vt:lpstr>Usage</vt:lpstr>
      <vt:lpstr>Usage</vt:lpstr>
      <vt:lpstr>Usage</vt:lpstr>
      <vt:lpstr>Usage</vt:lpstr>
      <vt:lpstr>Usage</vt:lpstr>
      <vt:lpstr>Simple usage</vt:lpstr>
      <vt:lpstr>Simple usage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呂秉澤</dc:creator>
  <cp:lastModifiedBy>呂秉澤</cp:lastModifiedBy>
  <cp:revision>3</cp:revision>
  <dcterms:created xsi:type="dcterms:W3CDTF">2021-09-01T09:28:35Z</dcterms:created>
  <dcterms:modified xsi:type="dcterms:W3CDTF">2021-09-01T15:24:29Z</dcterms:modified>
</cp:coreProperties>
</file>