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271" r:id="rId3"/>
    <p:sldId id="319" r:id="rId4"/>
    <p:sldId id="313" r:id="rId5"/>
    <p:sldId id="316" r:id="rId6"/>
    <p:sldId id="318" r:id="rId7"/>
    <p:sldId id="286" r:id="rId8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DEE1FE"/>
    <a:srgbClr val="DDDDDD"/>
    <a:srgbClr val="C0C0C0"/>
    <a:srgbClr val="CC99FF"/>
    <a:srgbClr val="E2C5FF"/>
    <a:srgbClr val="CC0099"/>
    <a:srgbClr val="CCC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400" autoAdjust="0"/>
  </p:normalViewPr>
  <p:slideViewPr>
    <p:cSldViewPr>
      <p:cViewPr varScale="1">
        <p:scale>
          <a:sx n="102" d="100"/>
          <a:sy n="102" d="100"/>
        </p:scale>
        <p:origin x="11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772816"/>
            <a:ext cx="8389812" cy="1656184"/>
          </a:xfrm>
        </p:spPr>
        <p:txBody>
          <a:bodyPr/>
          <a:lstStyle/>
          <a:p>
            <a:r>
              <a:rPr lang="en-US" altLang="zh-TW" sz="3600" dirty="0"/>
              <a:t>Lab1</a:t>
            </a:r>
            <a:br>
              <a:rPr lang="en-US" altLang="zh-TW" sz="3600" dirty="0"/>
            </a:br>
            <a:r>
              <a:rPr lang="en-US" altLang="zh-TW" sz="3600" dirty="0"/>
              <a:t>Flash LED</a:t>
            </a:r>
            <a:br>
              <a:rPr lang="en-US" altLang="zh-TW" sz="3600" dirty="0"/>
            </a:br>
            <a:r>
              <a:rPr lang="en-US" altLang="zh-TW" sz="2000" dirty="0"/>
              <a:t>2023.03.22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主講人：林軒宇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此次實驗使用到的</a:t>
            </a:r>
            <a:r>
              <a:rPr lang="en-US" altLang="zh-TW" dirty="0"/>
              <a:t>I/O</a:t>
            </a:r>
          </a:p>
          <a:p>
            <a:pPr lvl="1" algn="just"/>
            <a:r>
              <a:rPr lang="zh-TW" altLang="en-US" dirty="0"/>
              <a:t>中間</a:t>
            </a:r>
            <a:r>
              <a:rPr lang="en-US" altLang="zh-TW" dirty="0"/>
              <a:t>Butten(S2)</a:t>
            </a:r>
            <a:r>
              <a:rPr lang="zh-TW" altLang="en-US" dirty="0"/>
              <a:t>作為輸入</a:t>
            </a:r>
            <a:endParaRPr lang="en-US" altLang="zh-TW" dirty="0"/>
          </a:p>
          <a:p>
            <a:pPr lvl="1" algn="just"/>
            <a:r>
              <a:rPr lang="en-US" altLang="zh-TW" dirty="0"/>
              <a:t>16</a:t>
            </a:r>
            <a:r>
              <a:rPr lang="zh-TW" altLang="en-US" dirty="0"/>
              <a:t>顆</a:t>
            </a:r>
            <a:r>
              <a:rPr lang="en-US" altLang="zh-TW" dirty="0"/>
              <a:t>LED</a:t>
            </a:r>
            <a:r>
              <a:rPr lang="zh-TW" altLang="en-US" dirty="0"/>
              <a:t>燈做為輸出</a:t>
            </a:r>
            <a:endParaRPr lang="en-US" altLang="zh-TW" dirty="0"/>
          </a:p>
          <a:p>
            <a:pPr algn="just"/>
            <a:r>
              <a:rPr lang="zh-TW" altLang="en-US" dirty="0"/>
              <a:t>功能</a:t>
            </a:r>
            <a:endParaRPr lang="en-US" altLang="zh-TW" dirty="0"/>
          </a:p>
          <a:p>
            <a:pPr lvl="1" algn="just"/>
            <a:r>
              <a:rPr lang="zh-TW" altLang="en-US" dirty="0"/>
              <a:t>學會「</a:t>
            </a:r>
            <a:r>
              <a:rPr lang="zh-TW" altLang="en-US" dirty="0">
                <a:solidFill>
                  <a:srgbClr val="FF0000"/>
                </a:solidFill>
              </a:rPr>
              <a:t>除頻</a:t>
            </a:r>
            <a:r>
              <a:rPr lang="zh-TW" altLang="en-US" dirty="0"/>
              <a:t>」技術，降低頻率，</a:t>
            </a:r>
            <a:r>
              <a:rPr lang="zh-TW" altLang="en-US" dirty="0">
                <a:solidFill>
                  <a:srgbClr val="FF0000"/>
                </a:solidFill>
              </a:rPr>
              <a:t>控制</a:t>
            </a:r>
            <a:r>
              <a:rPr lang="en-US" altLang="zh-TW" dirty="0">
                <a:solidFill>
                  <a:srgbClr val="FF0000"/>
                </a:solidFill>
              </a:rPr>
              <a:t>LED</a:t>
            </a:r>
            <a:r>
              <a:rPr lang="zh-TW" altLang="en-US" dirty="0">
                <a:solidFill>
                  <a:srgbClr val="FF0000"/>
                </a:solidFill>
              </a:rPr>
              <a:t>燈</a:t>
            </a:r>
            <a:r>
              <a:rPr lang="zh-TW" altLang="en-US" dirty="0"/>
              <a:t>依序閃爍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6D404-6D48-4295-B1E6-4195B6F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r>
              <a:rPr lang="zh-TW" altLang="en-US" dirty="0"/>
              <a:t> </a:t>
            </a:r>
            <a:r>
              <a:rPr lang="en-US" altLang="zh-TW" dirty="0"/>
              <a:t>constraint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D3ABF14-64BC-4099-9634-4E7ECAEDF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86" y="1700808"/>
            <a:ext cx="6074715" cy="46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除頻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透過計數器累加，讀取計數器某一位元，做為新的時脈。</a:t>
            </a:r>
            <a:endParaRPr lang="en-US" altLang="zh-TW" dirty="0"/>
          </a:p>
          <a:p>
            <a:pPr algn="just"/>
            <a:r>
              <a:rPr lang="en-US" altLang="zh-TW" dirty="0"/>
              <a:t>3 bit </a:t>
            </a:r>
            <a:r>
              <a:rPr lang="zh-TW" altLang="en-US" dirty="0"/>
              <a:t>計數器 </a:t>
            </a:r>
            <a:r>
              <a:rPr lang="en-US" altLang="zh-TW" dirty="0"/>
              <a:t>counter (</a:t>
            </a:r>
            <a:r>
              <a:rPr lang="en-US" altLang="zh-TW" dirty="0" err="1"/>
              <a:t>cnt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75221"/>
              </p:ext>
            </p:extLst>
          </p:nvPr>
        </p:nvGraphicFramePr>
        <p:xfrm>
          <a:off x="457200" y="2845417"/>
          <a:ext cx="2646132" cy="2852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33">
                  <a:extLst>
                    <a:ext uri="{9D8B030D-6E8A-4147-A177-3AD203B41FA5}">
                      <a16:colId xmlns:a16="http://schemas.microsoft.com/office/drawing/2014/main" val="1069020107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719377713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2143020506"/>
                    </a:ext>
                  </a:extLst>
                </a:gridCol>
                <a:gridCol w="661533">
                  <a:extLst>
                    <a:ext uri="{9D8B030D-6E8A-4147-A177-3AD203B41FA5}">
                      <a16:colId xmlns:a16="http://schemas.microsoft.com/office/drawing/2014/main" val="521639069"/>
                    </a:ext>
                  </a:extLst>
                </a:gridCol>
              </a:tblGrid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cycle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[2]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[1]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cnt</a:t>
                      </a:r>
                      <a:r>
                        <a:rPr lang="en-US" altLang="zh-TW" sz="1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[0]</a:t>
                      </a:r>
                      <a:endParaRPr lang="zh-TW" alt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4043030146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497020817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246084823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1365936673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3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39165755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4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2309886700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5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4049557990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2224344789"/>
                  </a:ext>
                </a:extLst>
              </a:tr>
              <a:tr h="31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8144" marR="78144" marT="39072" marB="39072" anchor="ctr"/>
                </a:tc>
                <a:extLst>
                  <a:ext uri="{0D108BD9-81ED-4DB2-BD59-A6C34878D82A}">
                    <a16:rowId xmlns:a16="http://schemas.microsoft.com/office/drawing/2014/main" val="180458635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88617"/>
              </p:ext>
            </p:extLst>
          </p:nvPr>
        </p:nvGraphicFramePr>
        <p:xfrm>
          <a:off x="3360492" y="3108353"/>
          <a:ext cx="5514873" cy="232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4427">
                  <a:extLst>
                    <a:ext uri="{9D8B030D-6E8A-4147-A177-3AD203B41FA5}">
                      <a16:colId xmlns:a16="http://schemas.microsoft.com/office/drawing/2014/main" val="271429957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1613873418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190754919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111785625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270488213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51466553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80271095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30535731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95284938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73197737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99669784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711628485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364018802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3041859384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443842972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4024512521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507462897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2186796880"/>
                    </a:ext>
                  </a:extLst>
                </a:gridCol>
                <a:gridCol w="262247">
                  <a:extLst>
                    <a:ext uri="{9D8B030D-6E8A-4147-A177-3AD203B41FA5}">
                      <a16:colId xmlns:a16="http://schemas.microsoft.com/office/drawing/2014/main" val="51114647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cycle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845151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clk</a:t>
                      </a:r>
                      <a:endParaRPr lang="zh-TW" altLang="en-US" sz="16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1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414163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[0]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65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2657500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[1]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333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3765582"/>
                  </a:ext>
                </a:extLst>
              </a:tr>
              <a:tr h="3614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cnt</a:t>
                      </a:r>
                      <a:r>
                        <a:rPr lang="en-US" altLang="zh-TW" sz="1600" dirty="0"/>
                        <a:t>[2]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609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768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/>
          <a:p>
            <a:pPr algn="just"/>
            <a:r>
              <a:rPr lang="zh-TW" altLang="en-US" dirty="0"/>
              <a:t>下午班</a:t>
            </a:r>
            <a:r>
              <a:rPr lang="en-US" altLang="zh-TW" dirty="0"/>
              <a:t>:</a:t>
            </a:r>
          </a:p>
          <a:p>
            <a:pPr algn="just"/>
            <a:r>
              <a:rPr lang="zh-TW" altLang="en-US" dirty="0"/>
              <a:t>將</a:t>
            </a:r>
            <a:r>
              <a:rPr lang="en-US" altLang="zh-TW" dirty="0" err="1"/>
              <a:t>example_code</a:t>
            </a:r>
            <a:r>
              <a:rPr lang="zh-TW" altLang="en-US" dirty="0"/>
              <a:t>稍作修改，設計功能如下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1.</a:t>
            </a:r>
            <a:r>
              <a:rPr lang="zh-TW" altLang="en-US" dirty="0">
                <a:solidFill>
                  <a:srgbClr val="FF0000"/>
                </a:solidFill>
              </a:rPr>
              <a:t>降低</a:t>
            </a:r>
            <a:r>
              <a:rPr lang="zh-TW" altLang="en-US" dirty="0"/>
              <a:t>跑馬燈的速度</a:t>
            </a:r>
            <a:endParaRPr lang="en-US" altLang="zh-TW" dirty="0"/>
          </a:p>
          <a:p>
            <a:pPr lvl="1" algn="just"/>
            <a:r>
              <a:rPr lang="en-US" altLang="zh-TW" dirty="0"/>
              <a:t>2.</a:t>
            </a:r>
            <a:r>
              <a:rPr lang="zh-TW" altLang="en-US" dirty="0"/>
              <a:t>改為從兩側到中間</a:t>
            </a:r>
            <a:endParaRPr lang="en-US" altLang="zh-TW" dirty="0"/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1.(</a:t>
            </a:r>
            <a:r>
              <a:rPr lang="zh-TW" altLang="en-US" dirty="0"/>
              <a:t>○ ● ● ● ● ● ● ● ● ● ● ● ● ● ● ○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2.(</a:t>
            </a:r>
            <a:r>
              <a:rPr lang="zh-TW" altLang="en-US" dirty="0"/>
              <a:t>● ○ ● ● ● ● ● ● ● ● ● ● ● ● ○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3.(</a:t>
            </a:r>
            <a:r>
              <a:rPr lang="zh-TW" altLang="en-US" dirty="0"/>
              <a:t>● ● ○ ● ● ● ● ● ● ● ● ● ● ○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4.(</a:t>
            </a:r>
            <a:r>
              <a:rPr lang="zh-TW" altLang="en-US" dirty="0"/>
              <a:t>● ● ● ○ ● ● ● ● ● ● ● ● ○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5.(</a:t>
            </a:r>
            <a:r>
              <a:rPr lang="zh-TW" altLang="en-US" dirty="0"/>
              <a:t>● ● ● ● ○ ● ● ● ● ● ● ○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6.(</a:t>
            </a:r>
            <a:r>
              <a:rPr lang="zh-TW" altLang="en-US" dirty="0"/>
              <a:t>● ● ● ● ● ○ ● ● ● ● ○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7.(</a:t>
            </a:r>
            <a:r>
              <a:rPr lang="zh-TW" altLang="en-US" dirty="0"/>
              <a:t>● ● ● ● ● ● ○ ● ● ○ ● ● ● ● ● ●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8.(</a:t>
            </a:r>
            <a:r>
              <a:rPr lang="zh-TW" altLang="en-US" dirty="0"/>
              <a:t>● ● ● ● ● ● ● ○ ○ ● ● ● ● ● ● ●</a:t>
            </a:r>
            <a:r>
              <a:rPr lang="en-US" altLang="zh-TW" dirty="0"/>
              <a:t>)</a:t>
            </a:r>
          </a:p>
          <a:p>
            <a:pPr lvl="1" algn="just"/>
            <a:r>
              <a:rPr lang="en-US" altLang="zh-TW" dirty="0"/>
              <a:t>3.</a:t>
            </a:r>
            <a:r>
              <a:rPr lang="zh-TW" altLang="en-US" dirty="0"/>
              <a:t>上述</a:t>
            </a:r>
            <a:r>
              <a:rPr lang="en-US" altLang="zh-TW" dirty="0"/>
              <a:t>1.</a:t>
            </a:r>
            <a:r>
              <a:rPr lang="zh-TW" altLang="en-US" dirty="0"/>
              <a:t>為</a:t>
            </a:r>
            <a:r>
              <a:rPr lang="en-US" altLang="zh-TW" dirty="0"/>
              <a:t>reset</a:t>
            </a:r>
            <a:r>
              <a:rPr lang="zh-TW" altLang="en-US" dirty="0"/>
              <a:t>後狀態</a:t>
            </a:r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317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1D787-332A-4607-AED5-620795A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Lab1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E057E-BE8E-42EC-A8EC-01A71E29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/>
          <a:p>
            <a:pPr algn="just"/>
            <a:r>
              <a:rPr lang="zh-TW" altLang="en-US" dirty="0"/>
              <a:t>下午班</a:t>
            </a:r>
            <a:r>
              <a:rPr lang="en-US" altLang="zh-TW" dirty="0"/>
              <a:t>:</a:t>
            </a:r>
          </a:p>
          <a:p>
            <a:pPr algn="just"/>
            <a:r>
              <a:rPr lang="zh-TW" altLang="en-US" dirty="0"/>
              <a:t>將</a:t>
            </a:r>
            <a:r>
              <a:rPr lang="en-US" altLang="zh-TW" dirty="0" err="1"/>
              <a:t>example_code</a:t>
            </a:r>
            <a:r>
              <a:rPr lang="zh-TW" altLang="en-US" dirty="0"/>
              <a:t>稍作修改，設計功能如下</a:t>
            </a:r>
            <a:r>
              <a:rPr lang="en-US" altLang="zh-TW" dirty="0"/>
              <a:t>:</a:t>
            </a:r>
          </a:p>
          <a:p>
            <a:pPr lvl="1" algn="just"/>
            <a:r>
              <a:rPr lang="en-US" altLang="zh-TW" dirty="0"/>
              <a:t>1.</a:t>
            </a:r>
            <a:r>
              <a:rPr lang="zh-TW" altLang="en-US" dirty="0">
                <a:solidFill>
                  <a:srgbClr val="FF0000"/>
                </a:solidFill>
              </a:rPr>
              <a:t>降低</a:t>
            </a:r>
            <a:r>
              <a:rPr lang="zh-TW" altLang="en-US" dirty="0"/>
              <a:t>跑馬燈的速度</a:t>
            </a:r>
            <a:endParaRPr lang="en-US" altLang="zh-TW" dirty="0"/>
          </a:p>
          <a:p>
            <a:pPr lvl="1" algn="just"/>
            <a:r>
              <a:rPr lang="en-US" altLang="zh-TW" dirty="0"/>
              <a:t>2.</a:t>
            </a:r>
            <a:r>
              <a:rPr lang="zh-TW" altLang="en-US" dirty="0"/>
              <a:t>到中間後返回兩側</a:t>
            </a:r>
            <a:r>
              <a:rPr lang="en-US" altLang="zh-TW" dirty="0"/>
              <a:t>(</a:t>
            </a:r>
            <a:r>
              <a:rPr lang="zh-TW" altLang="en-US" dirty="0"/>
              <a:t>到兩側後再返回中間</a:t>
            </a:r>
            <a:r>
              <a:rPr lang="en-US" altLang="zh-TW" dirty="0"/>
              <a:t>)</a:t>
            </a:r>
          </a:p>
          <a:p>
            <a:pPr lvl="2" algn="just"/>
            <a:r>
              <a:rPr lang="zh-TW" altLang="en-US" dirty="0"/>
              <a:t>  </a:t>
            </a:r>
            <a:r>
              <a:rPr lang="en-US" altLang="zh-TW" dirty="0"/>
              <a:t>9.(</a:t>
            </a:r>
            <a:r>
              <a:rPr lang="zh-TW" altLang="en-US" dirty="0"/>
              <a:t>● ● ● ● ● ● ○ ● ● ○ ●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10.(</a:t>
            </a:r>
            <a:r>
              <a:rPr lang="zh-TW" altLang="en-US" dirty="0"/>
              <a:t>● ● ● ● ● ○ ● ● ● ● ○ ●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11.(</a:t>
            </a:r>
            <a:r>
              <a:rPr lang="zh-TW" altLang="en-US" dirty="0"/>
              <a:t>● ● ● ● ○ ● ● ● ● ● ● ○ ●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12.(</a:t>
            </a:r>
            <a:r>
              <a:rPr lang="zh-TW" altLang="en-US" dirty="0"/>
              <a:t>● ● ● ○ ● ● ● ● ● ● ● ● ○ ●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13.(</a:t>
            </a:r>
            <a:r>
              <a:rPr lang="zh-TW" altLang="en-US" dirty="0"/>
              <a:t>● ● ○ ● ● ● ● ● ● ● ● ● ● ○ ●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14.(</a:t>
            </a:r>
            <a:r>
              <a:rPr lang="zh-TW" altLang="en-US" dirty="0"/>
              <a:t>● ○ ● ● ● ● ● ● ● ● ● ● ● ● ○ ●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15.(</a:t>
            </a:r>
            <a:r>
              <a:rPr lang="zh-TW" altLang="en-US" dirty="0"/>
              <a:t>○ ● ● ● ● ● ● ● ● ● ● ● ● ● ● ○</a:t>
            </a:r>
            <a:r>
              <a:rPr lang="en-US" altLang="zh-TW" dirty="0"/>
              <a:t>)</a:t>
            </a:r>
          </a:p>
          <a:p>
            <a:pPr lvl="2" algn="just"/>
            <a:r>
              <a:rPr lang="en-US" altLang="zh-TW" dirty="0"/>
              <a:t>16.(</a:t>
            </a:r>
            <a:r>
              <a:rPr lang="zh-TW" altLang="en-US" dirty="0"/>
              <a:t>● ● ● ● ● ● ● ○ ○ ● ● ● ● ● ● ●</a:t>
            </a:r>
            <a:r>
              <a:rPr lang="en-US" altLang="zh-TW" dirty="0"/>
              <a:t>)</a:t>
            </a:r>
          </a:p>
          <a:p>
            <a:pPr lvl="1" algn="just"/>
            <a:r>
              <a:rPr lang="en-US" altLang="zh-TW" dirty="0"/>
              <a:t>3.</a:t>
            </a:r>
            <a:r>
              <a:rPr lang="zh-TW" altLang="en-US" dirty="0"/>
              <a:t>當按</a:t>
            </a:r>
            <a:r>
              <a:rPr lang="en-US" altLang="zh-TW" dirty="0" err="1"/>
              <a:t>btn</a:t>
            </a:r>
            <a:r>
              <a:rPr lang="zh-TW" altLang="en-US" dirty="0"/>
              <a:t>按鍵時</a:t>
            </a:r>
            <a:r>
              <a:rPr lang="zh-TW" altLang="en-US" dirty="0">
                <a:solidFill>
                  <a:srgbClr val="FF0000"/>
                </a:solidFill>
              </a:rPr>
              <a:t>會反向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可參考示範影片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		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07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799236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20286</TotalTime>
  <Words>535</Words>
  <Application>Microsoft Office PowerPoint</Application>
  <PresentationFormat>如螢幕大小 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Lab1 Flash LED 2023.03.22</vt:lpstr>
      <vt:lpstr>Lab1</vt:lpstr>
      <vt:lpstr>Lab1 constraint</vt:lpstr>
      <vt:lpstr> 除頻 </vt:lpstr>
      <vt:lpstr> Lab1 作業(下午班) </vt:lpstr>
      <vt:lpstr> Lab1 作業(下午班)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林仕杰</dc:creator>
  <cp:lastModifiedBy>User</cp:lastModifiedBy>
  <cp:revision>656</cp:revision>
  <dcterms:created xsi:type="dcterms:W3CDTF">2017-09-25T15:53:53Z</dcterms:created>
  <dcterms:modified xsi:type="dcterms:W3CDTF">2023-03-23T01:50:06Z</dcterms:modified>
</cp:coreProperties>
</file>