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89" r:id="rId4"/>
    <p:sldId id="287" r:id="rId5"/>
    <p:sldId id="288" r:id="rId6"/>
    <p:sldId id="297" r:id="rId7"/>
    <p:sldId id="291" r:id="rId8"/>
    <p:sldId id="292" r:id="rId9"/>
    <p:sldId id="299" r:id="rId10"/>
    <p:sldId id="296" r:id="rId11"/>
    <p:sldId id="286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FF00FF"/>
    <a:srgbClr val="DEE1FE"/>
    <a:srgbClr val="DDDDDD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5401" autoAdjust="0"/>
  </p:normalViewPr>
  <p:slideViewPr>
    <p:cSldViewPr>
      <p:cViewPr varScale="1">
        <p:scale>
          <a:sx n="90" d="100"/>
          <a:sy n="90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8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3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Lab2</a:t>
            </a:r>
            <a:br>
              <a:rPr lang="en-US" altLang="zh-TW" sz="3600" dirty="0"/>
            </a:br>
            <a:r>
              <a:rPr lang="en-US" altLang="zh-TW" sz="3600" dirty="0"/>
              <a:t>7-Seg_Display </a:t>
            </a:r>
            <a:r>
              <a:rPr lang="en-US" altLang="zh-TW" sz="3600" dirty="0">
                <a:solidFill>
                  <a:srgbClr val="92D050"/>
                </a:solidFill>
              </a:rPr>
              <a:t>x</a:t>
            </a:r>
            <a:r>
              <a:rPr lang="en-US" altLang="zh-TW" sz="3600" dirty="0"/>
              <a:t> Switch</a:t>
            </a:r>
            <a:br>
              <a:rPr lang="en-US" altLang="zh-TW" sz="3600" dirty="0"/>
            </a:br>
            <a:r>
              <a:rPr lang="en-US" altLang="zh-TW" sz="2000" dirty="0"/>
              <a:t>2023.04.13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主講人：施承良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輸入為</a:t>
            </a:r>
            <a:r>
              <a:rPr lang="en-US" altLang="zh-TW" sz="2000" dirty="0"/>
              <a:t>8bit</a:t>
            </a:r>
            <a:r>
              <a:rPr lang="zh-TW" altLang="en-US" sz="2000" dirty="0"/>
              <a:t>二進制無號數，輸出為十進制科學記號。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1111_1111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255=</a:t>
            </a:r>
            <a:r>
              <a:rPr lang="en-US" altLang="zh-TW" sz="1600" dirty="0">
                <a:solidFill>
                  <a:srgbClr val="FF0000"/>
                </a:solidFill>
              </a:rPr>
              <a:t>2.55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15=</a:t>
            </a:r>
            <a:r>
              <a:rPr lang="en-US" altLang="zh-TW" sz="1600" dirty="0">
                <a:solidFill>
                  <a:srgbClr val="FF0000"/>
                </a:solidFill>
              </a:rPr>
              <a:t>1.5</a:t>
            </a:r>
            <a:r>
              <a:rPr lang="en-US" altLang="zh-TW" sz="1600" dirty="0"/>
              <a:t>*10^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0000_0001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1=</a:t>
            </a:r>
            <a:r>
              <a:rPr lang="en-US" altLang="zh-TW" sz="1600" dirty="0">
                <a:solidFill>
                  <a:srgbClr val="FF0000"/>
                </a:solidFill>
              </a:rPr>
              <a:t>1.00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小數點以片段 </a:t>
            </a:r>
            <a:r>
              <a:rPr lang="en-US" altLang="zh-TW" sz="2000" dirty="0"/>
              <a:t>“</a:t>
            </a:r>
            <a:r>
              <a:rPr lang="en-US" altLang="zh-TW" sz="2000" dirty="0" err="1"/>
              <a:t>dp</a:t>
            </a:r>
            <a:r>
              <a:rPr lang="en-US" altLang="zh-TW" sz="2000" dirty="0"/>
              <a:t>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119281-6D5D-4FC8-B5CF-A7D3C988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345852"/>
            <a:ext cx="1190625" cy="143827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D74C9BB-ADE9-4672-8005-97278145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9475"/>
              </p:ext>
            </p:extLst>
          </p:nvPr>
        </p:nvGraphicFramePr>
        <p:xfrm>
          <a:off x="5076056" y="2906511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37837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766676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104198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65850793"/>
                    </a:ext>
                  </a:extLst>
                </a:gridCol>
              </a:tblGrid>
              <a:tr h="308161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83916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41369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7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zh-TW" altLang="en-US" dirty="0"/>
              <a:t>七段顯示器介紹</a:t>
            </a:r>
            <a:endParaRPr lang="en-US" altLang="zh-TW" dirty="0"/>
          </a:p>
          <a:p>
            <a:pPr algn="just"/>
            <a:r>
              <a:rPr lang="en-US" altLang="zh-TW" dirty="0"/>
              <a:t>Lab2 </a:t>
            </a:r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作為</a:t>
            </a:r>
            <a:r>
              <a:rPr lang="zh-TW" altLang="en-US" sz="2000" dirty="0">
                <a:solidFill>
                  <a:srgbClr val="FF0000"/>
                </a:solidFill>
              </a:rPr>
              <a:t>輸入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以四顆七段顯示器作為</a:t>
            </a:r>
            <a:r>
              <a:rPr lang="zh-TW" altLang="en-US" sz="2000" dirty="0">
                <a:solidFill>
                  <a:srgbClr val="FF0000"/>
                </a:solidFill>
              </a:rPr>
              <a:t>輸出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學會同時顯示</a:t>
            </a:r>
            <a:r>
              <a:rPr lang="zh-TW" altLang="en-US" sz="2000" dirty="0">
                <a:solidFill>
                  <a:srgbClr val="FF0000"/>
                </a:solidFill>
              </a:rPr>
              <a:t>多個</a:t>
            </a:r>
            <a:r>
              <a:rPr lang="zh-TW" altLang="en-US" sz="2000" dirty="0"/>
              <a:t>「七段顯示器」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表示的二進位數字，轉為十進位數字，並顯示在七段顯示器上。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089ACE-78B8-44CC-BE21-CC3E758B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/>
          <a:stretch/>
        </p:blipFill>
        <p:spPr>
          <a:xfrm>
            <a:off x="509248" y="2281912"/>
            <a:ext cx="2105319" cy="3466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83" y="2060848"/>
            <a:ext cx="2337943" cy="4091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32" y="1607089"/>
            <a:ext cx="2241123" cy="51094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4119" y="194690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7" name="矩形 6"/>
          <p:cNvSpPr/>
          <p:nvPr/>
        </p:nvSpPr>
        <p:spPr>
          <a:xfrm>
            <a:off x="514460" y="2281912"/>
            <a:ext cx="2105319" cy="20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0139" y="2060848"/>
            <a:ext cx="2369633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0138" y="17382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2" name="矩形 11"/>
          <p:cNvSpPr/>
          <p:nvPr/>
        </p:nvSpPr>
        <p:spPr>
          <a:xfrm>
            <a:off x="6210132" y="2924943"/>
            <a:ext cx="2241123" cy="379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32240" y="26261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230139" y="3717031"/>
            <a:ext cx="2369633" cy="23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90237" y="4046108"/>
            <a:ext cx="95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Binary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Decimal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除頻 </a:t>
            </a:r>
            <a:r>
              <a:rPr lang="en-US" altLang="zh-TW" dirty="0"/>
              <a:t>ver.2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9" cy="4497388"/>
          </a:xfrm>
        </p:spPr>
        <p:txBody>
          <a:bodyPr/>
          <a:lstStyle/>
          <a:p>
            <a:pPr algn="just"/>
            <a:r>
              <a:rPr lang="zh-TW" altLang="en-US" sz="2400" dirty="0"/>
              <a:t>設定一計數器，並觀察計數器是否超過 </a:t>
            </a:r>
            <a:r>
              <a:rPr lang="en-US" altLang="zh-TW" sz="2400" dirty="0"/>
              <a:t>CYCLE</a:t>
            </a:r>
            <a:r>
              <a:rPr lang="zh-TW" altLang="en-US" sz="2400" dirty="0"/>
              <a:t>一半，若超過，則除頻訊號為</a:t>
            </a:r>
            <a:r>
              <a:rPr lang="en-US" altLang="zh-TW" sz="2400" dirty="0"/>
              <a:t>(1)</a:t>
            </a:r>
            <a:r>
              <a:rPr lang="zh-TW" altLang="en-US" sz="2400" dirty="0"/>
              <a:t>，反之則為</a:t>
            </a:r>
            <a:r>
              <a:rPr lang="en-US" altLang="zh-TW" sz="2400" dirty="0"/>
              <a:t>(0)</a:t>
            </a:r>
          </a:p>
          <a:p>
            <a:pPr algn="just"/>
            <a:r>
              <a:rPr lang="en-US" altLang="zh-TW" sz="2400" dirty="0"/>
              <a:t>EX:</a:t>
            </a:r>
          </a:p>
          <a:p>
            <a:pPr lvl="1" algn="just"/>
            <a:r>
              <a:rPr lang="en-US" altLang="zh-TW" sz="2000" dirty="0"/>
              <a:t>`define CYCLE 100</a:t>
            </a:r>
          </a:p>
          <a:p>
            <a:pPr lvl="1" algn="just"/>
            <a:r>
              <a:rPr lang="en-US" altLang="zh-TW" sz="1600" dirty="0"/>
              <a:t>assign </a:t>
            </a:r>
            <a:r>
              <a:rPr lang="en-US" altLang="zh-TW" sz="1600" dirty="0" err="1"/>
              <a:t>d_clk</a:t>
            </a:r>
            <a:r>
              <a:rPr lang="en-US" altLang="zh-TW" sz="1600" dirty="0"/>
              <a:t> = count &gt; (</a:t>
            </a:r>
            <a:r>
              <a:rPr lang="en-US" altLang="zh-TW" sz="1600" dirty="0">
                <a:solidFill>
                  <a:srgbClr val="FF00FF"/>
                </a:solidFill>
              </a:rPr>
              <a:t>`CYCLE</a:t>
            </a:r>
            <a:r>
              <a:rPr lang="en-US" altLang="zh-TW" sz="1600" dirty="0"/>
              <a:t>/2) 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r>
              <a:rPr lang="en-US" altLang="zh-TW" sz="1600" dirty="0"/>
              <a:t> 0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en-US" altLang="zh-TW" sz="1600" dirty="0"/>
              <a:t> 1 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1715"/>
              </p:ext>
            </p:extLst>
          </p:nvPr>
        </p:nvGraphicFramePr>
        <p:xfrm>
          <a:off x="251520" y="4678388"/>
          <a:ext cx="8619888" cy="153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1561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3026066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22821268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735632407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6791086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d_clk</a:t>
                      </a:r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20888"/>
            <a:ext cx="2648320" cy="187668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12885" y="3646661"/>
            <a:ext cx="470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三元運算子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? :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」使用方法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符合條件的值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不符合條件的值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Decimal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040559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將二進位數字轉為十進位數字</a:t>
            </a:r>
            <a:endParaRPr lang="en-US" altLang="zh-TW" sz="2400" dirty="0"/>
          </a:p>
          <a:p>
            <a:pPr lvl="1" algn="just"/>
            <a:r>
              <a:rPr lang="en-US" altLang="zh-TW" sz="1800" dirty="0"/>
              <a:t>seg7_temp[3]</a:t>
            </a:r>
            <a:r>
              <a:rPr lang="zh-TW" altLang="en-US" sz="1800" dirty="0"/>
              <a:t>：千位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seg7_temp[2]</a:t>
            </a:r>
            <a:r>
              <a:rPr lang="zh-TW" altLang="en-US" sz="1800" dirty="0"/>
              <a:t>：百位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seg7_temp[1]</a:t>
            </a:r>
            <a:r>
              <a:rPr lang="zh-TW" altLang="en-US" sz="1800" dirty="0"/>
              <a:t>：十位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seg7_temp[0]</a:t>
            </a:r>
            <a:r>
              <a:rPr lang="zh-TW" altLang="en-US" sz="1800" dirty="0"/>
              <a:t>：個位</a:t>
            </a:r>
            <a:endParaRPr lang="en-US" altLang="zh-TW" sz="1800" dirty="0"/>
          </a:p>
          <a:p>
            <a:pPr algn="just"/>
            <a:r>
              <a:rPr lang="zh-TW" altLang="en-US" sz="2400" dirty="0"/>
              <a:t>藉由</a:t>
            </a:r>
            <a:r>
              <a:rPr lang="en-US" altLang="zh-TW" sz="2400" dirty="0"/>
              <a:t>switch</a:t>
            </a:r>
            <a:r>
              <a:rPr lang="zh-TW" altLang="en-US" sz="2400" dirty="0"/>
              <a:t>輸入一個</a:t>
            </a:r>
            <a:r>
              <a:rPr lang="en-US" altLang="zh-TW" sz="2400" dirty="0"/>
              <a:t>8bits</a:t>
            </a:r>
            <a:r>
              <a:rPr lang="zh-TW" altLang="en-US" sz="2400" dirty="0"/>
              <a:t>二進位數字，並經過取餘數及除法，取得每一位數</a:t>
            </a:r>
            <a:endParaRPr lang="en-US" altLang="zh-TW" sz="2400" dirty="0"/>
          </a:p>
          <a:p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73455"/>
            <a:ext cx="2791215" cy="2743583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71804" r="44740" b="9126"/>
          <a:stretch/>
        </p:blipFill>
        <p:spPr>
          <a:xfrm>
            <a:off x="704529" y="5373216"/>
            <a:ext cx="3672408" cy="109179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236935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6497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switch[7]</a:t>
            </a:r>
            <a:r>
              <a:rPr lang="zh-TW" altLang="en-US" sz="1200" dirty="0"/>
              <a:t> </a:t>
            </a:r>
            <a:r>
              <a:rPr lang="en-US" altLang="zh-TW" sz="1200" dirty="0"/>
              <a:t>(P5)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1231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80793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switch[0]</a:t>
            </a:r>
            <a:r>
              <a:rPr lang="zh-TW" altLang="en-US" sz="1200" dirty="0"/>
              <a:t> </a:t>
            </a:r>
            <a:r>
              <a:rPr lang="en-US" altLang="zh-TW" sz="1200" dirty="0"/>
              <a:t>(R1)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7D0A-5FF4-45A3-9B5A-38ACDC7AB3E0}"/>
              </a:ext>
            </a:extLst>
          </p:cNvPr>
          <p:cNvSpPr/>
          <p:nvPr/>
        </p:nvSpPr>
        <p:spPr>
          <a:xfrm>
            <a:off x="4932040" y="5695436"/>
            <a:ext cx="337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9B31B0-D255-48EC-BD29-E75E86A8EB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4" t="73320" b="20602"/>
          <a:stretch/>
        </p:blipFill>
        <p:spPr>
          <a:xfrm>
            <a:off x="5717406" y="2130255"/>
            <a:ext cx="2105319" cy="210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7-Seg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5688632" cy="4497388"/>
          </a:xfrm>
        </p:spPr>
        <p:txBody>
          <a:bodyPr/>
          <a:lstStyle/>
          <a:p>
            <a:pPr algn="just"/>
            <a:r>
              <a:rPr lang="zh-TW" altLang="en-US" sz="2400" dirty="0"/>
              <a:t>透過「掃描」實現多七段顯示器顯示</a:t>
            </a:r>
            <a:endParaRPr lang="en-US" altLang="zh-TW" sz="2400" dirty="0"/>
          </a:p>
          <a:p>
            <a:pPr algn="just"/>
            <a:r>
              <a:rPr lang="zh-TW" altLang="en-US" sz="2400" dirty="0"/>
              <a:t>設定 </a:t>
            </a:r>
            <a:r>
              <a:rPr lang="en-US" altLang="zh-TW" sz="2400" dirty="0"/>
              <a:t>2bits seg7_count</a:t>
            </a:r>
            <a:r>
              <a:rPr lang="zh-TW" altLang="en-US" sz="2400" dirty="0"/>
              <a:t>計數器，</a:t>
            </a:r>
            <a:r>
              <a:rPr lang="en-US" altLang="zh-TW" sz="2400" dirty="0"/>
              <a:t>0~3</a:t>
            </a:r>
            <a:r>
              <a:rPr lang="zh-TW" altLang="en-US" sz="2400" dirty="0"/>
              <a:t>不停計數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一方面，輪流顯示每一個七段顯示器</a:t>
            </a:r>
            <a:endParaRPr lang="en-US" altLang="zh-TW" sz="2400" dirty="0"/>
          </a:p>
          <a:p>
            <a:pPr algn="just"/>
            <a:r>
              <a:rPr lang="zh-TW" altLang="en-US" sz="2400" dirty="0"/>
              <a:t>另一方面，將對應的段選訊號輸出至</a:t>
            </a:r>
            <a:r>
              <a:rPr lang="en-US" altLang="zh-TW" sz="2400" dirty="0"/>
              <a:t>[seg7]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637928"/>
            <a:ext cx="2153049" cy="511256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660232" y="3933056"/>
            <a:ext cx="144016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6636" y="4725144"/>
            <a:ext cx="1440160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30387" r="42900" b="53801"/>
          <a:stretch/>
        </p:blipFill>
        <p:spPr>
          <a:xfrm>
            <a:off x="1403648" y="5340672"/>
            <a:ext cx="4032450" cy="10081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4246" y="5157192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43808" y="4849415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seg7_sel[3]</a:t>
            </a:r>
            <a:r>
              <a:rPr lang="zh-TW" altLang="en-US" sz="1200" dirty="0"/>
              <a:t> </a:t>
            </a:r>
            <a:r>
              <a:rPr lang="en-US" altLang="zh-TW" sz="1200" dirty="0"/>
              <a:t>(G1)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88382" y="5141211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833434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seg7_sel[0]</a:t>
            </a:r>
            <a:r>
              <a:rPr lang="zh-TW" altLang="en-US" sz="1200" dirty="0"/>
              <a:t> </a:t>
            </a:r>
            <a:r>
              <a:rPr lang="en-US" altLang="zh-TW" sz="1200" dirty="0"/>
              <a:t>(G6)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1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32060"/>
          <a:stretch/>
        </p:blipFill>
        <p:spPr>
          <a:xfrm>
            <a:off x="650849" y="3126747"/>
            <a:ext cx="4004703" cy="345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4" name="矩形 3"/>
          <p:cNvSpPr/>
          <p:nvPr/>
        </p:nvSpPr>
        <p:spPr>
          <a:xfrm>
            <a:off x="650849" y="4941168"/>
            <a:ext cx="4004703" cy="1641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236" y="5021596"/>
            <a:ext cx="3951380" cy="164776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650806" y="4670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前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>
                <a:solidFill>
                  <a:srgbClr val="FF0000"/>
                </a:solidFill>
              </a:rPr>
              <a:t>2’s</a:t>
            </a:r>
            <a:r>
              <a:rPr lang="zh-TW" altLang="en-US" sz="2000" dirty="0">
                <a:solidFill>
                  <a:srgbClr val="FF0000"/>
                </a:solidFill>
              </a:rPr>
              <a:t>補數</a:t>
            </a:r>
            <a:r>
              <a:rPr lang="zh-TW" altLang="en-US" sz="2000" dirty="0"/>
              <a:t>的輸入，輸出為</a:t>
            </a:r>
            <a:r>
              <a:rPr lang="zh-TW" altLang="en-US" sz="2000" dirty="0">
                <a:solidFill>
                  <a:srgbClr val="FF0000"/>
                </a:solidFill>
              </a:rPr>
              <a:t>有號十進制</a:t>
            </a:r>
            <a:r>
              <a:rPr lang="zh-TW" altLang="en-US" sz="2000" dirty="0"/>
              <a:t>數字</a:t>
            </a:r>
            <a:endParaRPr lang="en-US" altLang="zh-TW" sz="1600" dirty="0"/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後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/>
              <a:t>2</a:t>
            </a:r>
            <a:r>
              <a:rPr lang="zh-TW" altLang="en-US" sz="2000" dirty="0"/>
              <a:t>進制無號數，顯示十進制數字</a:t>
            </a:r>
            <a:endParaRPr lang="en-US" altLang="zh-TW" sz="2000" dirty="0"/>
          </a:p>
          <a:p>
            <a:pPr lvl="2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0011_1001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1000_1111</a:t>
            </a:r>
            <a:r>
              <a:rPr lang="zh-TW" altLang="en-US" sz="1600" dirty="0"/>
              <a:t>，顯示  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1111_0001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負號以片段 </a:t>
            </a:r>
            <a:r>
              <a:rPr lang="en-US" altLang="zh-TW" sz="2000" dirty="0"/>
              <a:t>“g”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A71524-5442-466C-B62C-6A3761BEB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0152" y="1700808"/>
          <a:ext cx="2235240" cy="490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1251">
                  <a:extLst>
                    <a:ext uri="{9D8B030D-6E8A-4147-A177-3AD203B41FA5}">
                      <a16:colId xmlns:a16="http://schemas.microsoft.com/office/drawing/2014/main" val="3171361723"/>
                    </a:ext>
                  </a:extLst>
                </a:gridCol>
                <a:gridCol w="893989">
                  <a:extLst>
                    <a:ext uri="{9D8B030D-6E8A-4147-A177-3AD203B41FA5}">
                      <a16:colId xmlns:a16="http://schemas.microsoft.com/office/drawing/2014/main" val="3452652879"/>
                    </a:ext>
                  </a:extLst>
                </a:gridCol>
              </a:tblGrid>
              <a:tr h="296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2’s complement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Signed</a:t>
                      </a:r>
                      <a:r>
                        <a:rPr lang="en-US" altLang="zh-TW" sz="1400" baseline="0" dirty="0"/>
                        <a:t> Decimal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329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586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201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471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61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9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62711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987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4176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-8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7353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414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151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6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1353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0498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559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90120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EDD5BCE-809B-4FBB-B348-57740A82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87" y="4365104"/>
            <a:ext cx="1190625" cy="1438275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B5EDEF6-4D93-430E-849B-7B7098D8A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77161"/>
              </p:ext>
            </p:extLst>
          </p:nvPr>
        </p:nvGraphicFramePr>
        <p:xfrm>
          <a:off x="3059832" y="3573016"/>
          <a:ext cx="1008112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">
                  <a:extLst>
                    <a:ext uri="{9D8B030D-6E8A-4147-A177-3AD203B41FA5}">
                      <a16:colId xmlns:a16="http://schemas.microsoft.com/office/drawing/2014/main" val="1506984814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22103388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48236173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1212833483"/>
                    </a:ext>
                  </a:extLst>
                </a:gridCol>
              </a:tblGrid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206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20178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7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309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28153</TotalTime>
  <Words>622</Words>
  <Application>Microsoft Office PowerPoint</Application>
  <PresentationFormat>如螢幕大小 (4:3)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Lab2 7-Seg_Display x Switch 2023.04.13</vt:lpstr>
      <vt:lpstr>Outline</vt:lpstr>
      <vt:lpstr>Lab2</vt:lpstr>
      <vt:lpstr>Verilog</vt:lpstr>
      <vt:lpstr>除頻 ver.2</vt:lpstr>
      <vt:lpstr>Binary to Decimal</vt:lpstr>
      <vt:lpstr>Multiple 7-Seg Display</vt:lpstr>
      <vt:lpstr>Lab2 constraint file</vt:lpstr>
      <vt:lpstr>Lab2 作業(下午班)</vt:lpstr>
      <vt:lpstr>Lab2 作業(晚上班)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692</cp:revision>
  <dcterms:created xsi:type="dcterms:W3CDTF">2017-09-25T15:53:53Z</dcterms:created>
  <dcterms:modified xsi:type="dcterms:W3CDTF">2023-03-30T08:37:14Z</dcterms:modified>
</cp:coreProperties>
</file>