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0" r:id="rId2"/>
    <p:sldId id="271" r:id="rId3"/>
    <p:sldId id="289" r:id="rId4"/>
    <p:sldId id="287" r:id="rId5"/>
    <p:sldId id="288" r:id="rId6"/>
    <p:sldId id="297" r:id="rId7"/>
    <p:sldId id="291" r:id="rId8"/>
    <p:sldId id="292" r:id="rId9"/>
    <p:sldId id="296" r:id="rId10"/>
    <p:sldId id="286" r:id="rId11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tsai" initials="c" lastIdx="5" clrIdx="0">
    <p:extLst>
      <p:ext uri="{19B8F6BF-5375-455C-9EA6-DF929625EA0E}">
        <p15:presenceInfo xmlns:p15="http://schemas.microsoft.com/office/powerpoint/2012/main" userId="chtsai" providerId="None"/>
      </p:ext>
    </p:extLst>
  </p:cmAuthor>
  <p:cmAuthor id="2" name="CH TSAI" initials="CT" lastIdx="2" clrIdx="1">
    <p:extLst>
      <p:ext uri="{19B8F6BF-5375-455C-9EA6-DF929625EA0E}">
        <p15:presenceInfo xmlns:p15="http://schemas.microsoft.com/office/powerpoint/2012/main" userId="CH TS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F9900"/>
    <a:srgbClr val="FF00FF"/>
    <a:srgbClr val="DEE1FE"/>
    <a:srgbClr val="DDDDDD"/>
    <a:srgbClr val="CC99FF"/>
    <a:srgbClr val="E2C5FF"/>
    <a:srgbClr val="CC0099"/>
    <a:srgbClr val="CCCC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36" autoAdjust="0"/>
    <p:restoredTop sz="95401" autoAdjust="0"/>
  </p:normalViewPr>
  <p:slideViewPr>
    <p:cSldViewPr>
      <p:cViewPr varScale="1">
        <p:scale>
          <a:sx n="90" d="100"/>
          <a:sy n="90" d="100"/>
        </p:scale>
        <p:origin x="9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16032-49B4-40F0-8022-398539ABC750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AF267-2044-4A49-A39D-BB45995F9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527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DEA774-D125-4F86-A435-A22FC81E7502}" type="datetimeFigureOut">
              <a:rPr lang="zh-TW" altLang="en-US"/>
              <a:pPr>
                <a:defRPr/>
              </a:pPr>
              <a:t>2023/4/10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877459-3F96-4EAF-B7CF-D016419C44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59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356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828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36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769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881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330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288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496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679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98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 rot="162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2" name="群組 75"/>
          <p:cNvGrpSpPr>
            <a:grpSpLocks/>
          </p:cNvGrpSpPr>
          <p:nvPr userDrawn="1"/>
        </p:nvGrpSpPr>
        <p:grpSpPr bwMode="auto">
          <a:xfrm>
            <a:off x="4789488" y="5734050"/>
            <a:ext cx="4319587" cy="188913"/>
            <a:chOff x="4788793" y="5734050"/>
            <a:chExt cx="4320282" cy="188913"/>
          </a:xfrm>
        </p:grpSpPr>
        <p:grpSp>
          <p:nvGrpSpPr>
            <p:cNvPr id="13" name="群組 85"/>
            <p:cNvGrpSpPr>
              <a:grpSpLocks/>
            </p:cNvGrpSpPr>
            <p:nvPr userDrawn="1"/>
          </p:nvGrpSpPr>
          <p:grpSpPr bwMode="auto">
            <a:xfrm>
              <a:off x="4788793" y="5734050"/>
              <a:ext cx="4103687" cy="188913"/>
              <a:chOff x="4787900" y="5734050"/>
              <a:chExt cx="4103688" cy="188913"/>
            </a:xfrm>
          </p:grpSpPr>
          <p:sp>
            <p:nvSpPr>
              <p:cNvPr id="15" name="AutoShape 15"/>
              <p:cNvSpPr>
                <a:spLocks noChangeArrowheads="1"/>
              </p:cNvSpPr>
              <p:nvPr/>
            </p:nvSpPr>
            <p:spPr bwMode="auto">
              <a:xfrm>
                <a:off x="5651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6" name="AutoShape 16"/>
              <p:cNvSpPr>
                <a:spLocks noChangeArrowheads="1"/>
              </p:cNvSpPr>
              <p:nvPr/>
            </p:nvSpPr>
            <p:spPr bwMode="auto">
              <a:xfrm>
                <a:off x="5867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7" name="AutoShape 17"/>
              <p:cNvSpPr>
                <a:spLocks noChangeArrowheads="1"/>
              </p:cNvSpPr>
              <p:nvPr/>
            </p:nvSpPr>
            <p:spPr bwMode="auto">
              <a:xfrm>
                <a:off x="6083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8" name="AutoShape 18"/>
              <p:cNvSpPr>
                <a:spLocks noChangeArrowheads="1"/>
              </p:cNvSpPr>
              <p:nvPr/>
            </p:nvSpPr>
            <p:spPr bwMode="auto">
              <a:xfrm>
                <a:off x="629944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9" name="AutoShape 19"/>
              <p:cNvSpPr>
                <a:spLocks noChangeArrowheads="1"/>
              </p:cNvSpPr>
              <p:nvPr/>
            </p:nvSpPr>
            <p:spPr bwMode="auto">
              <a:xfrm>
                <a:off x="6515378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0" name="AutoShape 20"/>
              <p:cNvSpPr>
                <a:spLocks noChangeArrowheads="1"/>
              </p:cNvSpPr>
              <p:nvPr/>
            </p:nvSpPr>
            <p:spPr bwMode="auto">
              <a:xfrm>
                <a:off x="6731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1" name="AutoShape 21"/>
              <p:cNvSpPr>
                <a:spLocks noChangeArrowheads="1"/>
              </p:cNvSpPr>
              <p:nvPr/>
            </p:nvSpPr>
            <p:spPr bwMode="auto">
              <a:xfrm>
                <a:off x="6948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2" name="AutoShape 22"/>
              <p:cNvSpPr>
                <a:spLocks noChangeArrowheads="1"/>
              </p:cNvSpPr>
              <p:nvPr/>
            </p:nvSpPr>
            <p:spPr bwMode="auto">
              <a:xfrm>
                <a:off x="7164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3" name="AutoShape 23"/>
              <p:cNvSpPr>
                <a:spLocks noChangeArrowheads="1"/>
              </p:cNvSpPr>
              <p:nvPr/>
            </p:nvSpPr>
            <p:spPr bwMode="auto">
              <a:xfrm>
                <a:off x="738070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4" name="AutoShape 24"/>
              <p:cNvSpPr>
                <a:spLocks noChangeArrowheads="1"/>
              </p:cNvSpPr>
              <p:nvPr/>
            </p:nvSpPr>
            <p:spPr bwMode="auto">
              <a:xfrm>
                <a:off x="7596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5" name="AutoShape 25"/>
              <p:cNvSpPr>
                <a:spLocks noChangeArrowheads="1"/>
              </p:cNvSpPr>
              <p:nvPr/>
            </p:nvSpPr>
            <p:spPr bwMode="auto">
              <a:xfrm>
                <a:off x="7812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6" name="AutoShape 26"/>
              <p:cNvSpPr>
                <a:spLocks noChangeArrowheads="1"/>
              </p:cNvSpPr>
              <p:nvPr/>
            </p:nvSpPr>
            <p:spPr bwMode="auto">
              <a:xfrm>
                <a:off x="8028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7" name="AutoShape 27"/>
              <p:cNvSpPr>
                <a:spLocks noChangeArrowheads="1"/>
              </p:cNvSpPr>
              <p:nvPr/>
            </p:nvSpPr>
            <p:spPr bwMode="auto">
              <a:xfrm>
                <a:off x="824444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8" name="AutoShape 28"/>
              <p:cNvSpPr>
                <a:spLocks noChangeArrowheads="1"/>
              </p:cNvSpPr>
              <p:nvPr/>
            </p:nvSpPr>
            <p:spPr bwMode="auto">
              <a:xfrm>
                <a:off x="846037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9" name="AutoShape 29"/>
              <p:cNvSpPr>
                <a:spLocks noChangeArrowheads="1"/>
              </p:cNvSpPr>
              <p:nvPr/>
            </p:nvSpPr>
            <p:spPr bwMode="auto">
              <a:xfrm>
                <a:off x="8676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0" name="AutoShape 32"/>
              <p:cNvSpPr>
                <a:spLocks noChangeArrowheads="1"/>
              </p:cNvSpPr>
              <p:nvPr/>
            </p:nvSpPr>
            <p:spPr bwMode="auto">
              <a:xfrm>
                <a:off x="478790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1" name="AutoShape 33"/>
              <p:cNvSpPr>
                <a:spLocks noChangeArrowheads="1"/>
              </p:cNvSpPr>
              <p:nvPr/>
            </p:nvSpPr>
            <p:spPr bwMode="auto">
              <a:xfrm>
                <a:off x="5003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2" name="AutoShape 34"/>
              <p:cNvSpPr>
                <a:spLocks noChangeArrowheads="1"/>
              </p:cNvSpPr>
              <p:nvPr/>
            </p:nvSpPr>
            <p:spPr bwMode="auto">
              <a:xfrm>
                <a:off x="5219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3" name="AutoShape 35"/>
              <p:cNvSpPr>
                <a:spLocks noChangeArrowheads="1"/>
              </p:cNvSpPr>
              <p:nvPr/>
            </p:nvSpPr>
            <p:spPr bwMode="auto">
              <a:xfrm>
                <a:off x="543570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14" name="AutoShape 29"/>
            <p:cNvSpPr>
              <a:spLocks noChangeArrowheads="1"/>
            </p:cNvSpPr>
            <p:nvPr userDrawn="1"/>
          </p:nvSpPr>
          <p:spPr bwMode="auto">
            <a:xfrm>
              <a:off x="8893140" y="5734050"/>
              <a:ext cx="215935" cy="188913"/>
            </a:xfrm>
            <a:prstGeom prst="parallelogram">
              <a:avLst>
                <a:gd name="adj" fmla="val 28571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ja-JP" altLang="en-US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7744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ja-JP" altLang="en-US" noProof="0" dirty="0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B4DD625-EB38-4B63-B9D3-C9A9AD53D0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37" name="群組 6"/>
          <p:cNvGrpSpPr>
            <a:grpSpLocks/>
          </p:cNvGrpSpPr>
          <p:nvPr userDrawn="1"/>
        </p:nvGrpSpPr>
        <p:grpSpPr bwMode="auto">
          <a:xfrm>
            <a:off x="684213" y="6381750"/>
            <a:ext cx="2592387" cy="188913"/>
            <a:chOff x="1546225" y="6091238"/>
            <a:chExt cx="2592388" cy="188912"/>
          </a:xfrm>
        </p:grpSpPr>
        <p:sp>
          <p:nvSpPr>
            <p:cNvPr id="38" name="AutoShape 30"/>
            <p:cNvSpPr>
              <a:spLocks noChangeArrowheads="1"/>
            </p:cNvSpPr>
            <p:nvPr userDrawn="1"/>
          </p:nvSpPr>
          <p:spPr bwMode="auto">
            <a:xfrm>
              <a:off x="15462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9" name="AutoShape 31"/>
            <p:cNvSpPr>
              <a:spLocks noChangeArrowheads="1"/>
            </p:cNvSpPr>
            <p:nvPr userDrawn="1"/>
          </p:nvSpPr>
          <p:spPr bwMode="auto">
            <a:xfrm>
              <a:off x="17621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0" name="AutoShape 32"/>
            <p:cNvSpPr>
              <a:spLocks noChangeArrowheads="1"/>
            </p:cNvSpPr>
            <p:nvPr userDrawn="1"/>
          </p:nvSpPr>
          <p:spPr bwMode="auto">
            <a:xfrm>
              <a:off x="19780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" name="AutoShape 33"/>
            <p:cNvSpPr>
              <a:spLocks noChangeArrowheads="1"/>
            </p:cNvSpPr>
            <p:nvPr userDrawn="1"/>
          </p:nvSpPr>
          <p:spPr bwMode="auto">
            <a:xfrm>
              <a:off x="21939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auto">
            <a:xfrm>
              <a:off x="24098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3" name="AutoShape 35"/>
            <p:cNvSpPr>
              <a:spLocks noChangeArrowheads="1"/>
            </p:cNvSpPr>
            <p:nvPr userDrawn="1"/>
          </p:nvSpPr>
          <p:spPr bwMode="auto">
            <a:xfrm>
              <a:off x="26257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4" name="AutoShape 36"/>
            <p:cNvSpPr>
              <a:spLocks noChangeArrowheads="1"/>
            </p:cNvSpPr>
            <p:nvPr userDrawn="1"/>
          </p:nvSpPr>
          <p:spPr bwMode="auto">
            <a:xfrm>
              <a:off x="28432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5" name="AutoShape 37"/>
            <p:cNvSpPr>
              <a:spLocks noChangeArrowheads="1"/>
            </p:cNvSpPr>
            <p:nvPr userDrawn="1"/>
          </p:nvSpPr>
          <p:spPr bwMode="auto">
            <a:xfrm>
              <a:off x="30591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6" name="AutoShape 38"/>
            <p:cNvSpPr>
              <a:spLocks noChangeArrowheads="1"/>
            </p:cNvSpPr>
            <p:nvPr userDrawn="1"/>
          </p:nvSpPr>
          <p:spPr bwMode="auto">
            <a:xfrm>
              <a:off x="32750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7" name="AutoShape 39"/>
            <p:cNvSpPr>
              <a:spLocks noChangeArrowheads="1"/>
            </p:cNvSpPr>
            <p:nvPr userDrawn="1"/>
          </p:nvSpPr>
          <p:spPr bwMode="auto">
            <a:xfrm>
              <a:off x="34909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8" name="AutoShape 40"/>
            <p:cNvSpPr>
              <a:spLocks noChangeArrowheads="1"/>
            </p:cNvSpPr>
            <p:nvPr userDrawn="1"/>
          </p:nvSpPr>
          <p:spPr bwMode="auto">
            <a:xfrm>
              <a:off x="37068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9" name="AutoShape 41"/>
            <p:cNvSpPr>
              <a:spLocks noChangeArrowheads="1"/>
            </p:cNvSpPr>
            <p:nvPr userDrawn="1"/>
          </p:nvSpPr>
          <p:spPr bwMode="auto">
            <a:xfrm>
              <a:off x="39227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15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775"/>
            <a:ext cx="8712969" cy="4497388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w"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8C610-EEC7-4648-8BC7-E3D16E587B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72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A7B84-AFD4-4E93-BB36-6D71902A15F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43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099D-42D3-48A5-818A-061D0C9F8F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9670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135D7-AC64-445F-99F3-6722499913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23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6A2C4-EC30-4A1A-B73D-32098C6C59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698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549A5-AF2C-41CA-BC4A-685A3A7D9D8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430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7866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628775"/>
            <a:ext cx="8712969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FC945DAE-CF0E-4E7B-81BC-5FF1ACCCA09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" name="Rectangle 6"/>
          <p:cNvSpPr txBox="1">
            <a:spLocks noChangeArrowheads="1"/>
          </p:cNvSpPr>
          <p:nvPr userDrawn="1"/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ja-JP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/>
              <a:t>P</a:t>
            </a:r>
            <a:fld id="{8BA0A769-0EAA-4950-B6F9-97FD6B9E656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1" name="Text Box 5"/>
          <p:cNvSpPr txBox="1">
            <a:spLocks noChangeArrowheads="1"/>
          </p:cNvSpPr>
          <p:nvPr userDrawn="1"/>
        </p:nvSpPr>
        <p:spPr bwMode="auto">
          <a:xfrm>
            <a:off x="124543" y="6538913"/>
            <a:ext cx="7543801" cy="30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400" i="1" dirty="0">
                <a:solidFill>
                  <a:schemeClr val="accent5">
                    <a:lumMod val="50000"/>
                    <a:alpha val="85000"/>
                  </a:schemeClr>
                </a:solidFill>
                <a:latin typeface="Arial Black" pitchFamily="34" charset="0"/>
              </a:rPr>
              <a:t>Communication IC &amp; Signal Processing lab 716 </a:t>
            </a:r>
            <a:endParaRPr kumimoji="0" lang="en-US" altLang="zh-TW" sz="1100" b="1" i="1" dirty="0">
              <a:solidFill>
                <a:schemeClr val="accent5">
                  <a:lumMod val="50000"/>
                  <a:alpha val="8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 descr="http://logo.nchu.edu.tw/renovation/logo/logo1.gi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131" y="394401"/>
            <a:ext cx="1239414" cy="102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28" r:id="rId3"/>
    <p:sldLayoutId id="2147483831" r:id="rId4"/>
    <p:sldLayoutId id="2147483832" r:id="rId5"/>
    <p:sldLayoutId id="2147483833" r:id="rId6"/>
    <p:sldLayoutId id="2147483834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"/>
        <a:defRPr kumimoji="1"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"/>
        <a:defRPr kumimoji="1"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Font typeface="Wingdings" panose="05000000000000000000" pitchFamily="2" charset="2"/>
        <a:buChar char="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©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26" y="1549785"/>
            <a:ext cx="8389812" cy="1879215"/>
          </a:xfrm>
        </p:spPr>
        <p:txBody>
          <a:bodyPr/>
          <a:lstStyle/>
          <a:p>
            <a:br>
              <a:rPr lang="en-US" altLang="zh-TW" sz="3600" dirty="0"/>
            </a:br>
            <a:r>
              <a:rPr lang="en-US" altLang="zh-TW" sz="3600" dirty="0"/>
              <a:t>Lab2</a:t>
            </a:r>
            <a:br>
              <a:rPr lang="en-US" altLang="zh-TW" sz="3600" dirty="0"/>
            </a:br>
            <a:r>
              <a:rPr lang="en-US" altLang="zh-TW" sz="3600" dirty="0"/>
              <a:t>7-Seg_Display </a:t>
            </a:r>
            <a:r>
              <a:rPr lang="en-US" altLang="zh-TW" sz="3600" dirty="0">
                <a:solidFill>
                  <a:srgbClr val="92D050"/>
                </a:solidFill>
              </a:rPr>
              <a:t>x</a:t>
            </a:r>
            <a:r>
              <a:rPr lang="en-US" altLang="zh-TW" sz="3600" dirty="0"/>
              <a:t> Switch</a:t>
            </a:r>
            <a:br>
              <a:rPr lang="en-US" altLang="zh-TW" sz="3600" dirty="0"/>
            </a:br>
            <a:r>
              <a:rPr lang="en-US" altLang="zh-TW" sz="2000" dirty="0"/>
              <a:t>2023.04.13</a:t>
            </a:r>
            <a:endParaRPr lang="en-US" altLang="zh-TW" sz="3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3608" y="3573463"/>
            <a:ext cx="6400800" cy="2089150"/>
          </a:xfrm>
        </p:spPr>
        <p:txBody>
          <a:bodyPr/>
          <a:lstStyle/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60032" y="4941168"/>
            <a:ext cx="3736504" cy="7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Tx/>
              <a:buNone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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指導教授：范志鵬</a:t>
            </a:r>
            <a:endParaRPr lang="en-US" altLang="zh-TW" sz="2000" dirty="0">
              <a:latin typeface="標楷體" panose="03000509000000000000" pitchFamily="65" charset="-120"/>
            </a:endParaRPr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主講人：施承良</a:t>
            </a:r>
            <a:endParaRPr lang="en-US" altLang="zh-TW" sz="2000" dirty="0">
              <a:latin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2"/>
          <p:cNvSpPr>
            <a:spLocks noChangeArrowheads="1"/>
          </p:cNvSpPr>
          <p:nvPr/>
        </p:nvSpPr>
        <p:spPr bwMode="auto">
          <a:xfrm>
            <a:off x="900113" y="3573463"/>
            <a:ext cx="84963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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w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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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5400" b="1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8294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實驗介紹</a:t>
            </a:r>
            <a:endParaRPr lang="en-US" altLang="zh-TW" dirty="0"/>
          </a:p>
          <a:p>
            <a:pPr algn="just"/>
            <a:r>
              <a:rPr lang="zh-TW" altLang="en-US" dirty="0"/>
              <a:t>七段顯示器介紹</a:t>
            </a:r>
            <a:endParaRPr lang="en-US" altLang="zh-TW" dirty="0"/>
          </a:p>
          <a:p>
            <a:pPr algn="just"/>
            <a:r>
              <a:rPr lang="en-US" altLang="zh-TW" dirty="0"/>
              <a:t>Lab2 </a:t>
            </a:r>
            <a:r>
              <a:rPr lang="zh-TW" altLang="en-US" dirty="0"/>
              <a:t>作業</a:t>
            </a:r>
          </a:p>
        </p:txBody>
      </p:sp>
    </p:spTree>
    <p:extLst>
      <p:ext uri="{BB962C8B-B14F-4D97-AF65-F5344CB8AC3E}">
        <p14:creationId xmlns:p14="http://schemas.microsoft.com/office/powerpoint/2010/main" val="299722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Lab2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sz="2400" dirty="0"/>
              <a:t>此次實驗使用到的 </a:t>
            </a:r>
            <a:r>
              <a:rPr lang="en-US" altLang="zh-TW" sz="2400" dirty="0"/>
              <a:t>I/O</a:t>
            </a:r>
          </a:p>
          <a:p>
            <a:pPr lvl="1" algn="just"/>
            <a:r>
              <a:rPr lang="zh-TW" altLang="en-US" sz="2000" dirty="0"/>
              <a:t>以八個</a:t>
            </a:r>
            <a:r>
              <a:rPr lang="en-US" altLang="zh-TW" sz="2000" dirty="0"/>
              <a:t>switch</a:t>
            </a:r>
            <a:r>
              <a:rPr lang="zh-TW" altLang="en-US" sz="2000" dirty="0"/>
              <a:t>作為</a:t>
            </a:r>
            <a:r>
              <a:rPr lang="zh-TW" altLang="en-US" sz="2000" dirty="0">
                <a:solidFill>
                  <a:srgbClr val="FF0000"/>
                </a:solidFill>
              </a:rPr>
              <a:t>輸入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sz="2000" dirty="0"/>
              <a:t>以四顆七段顯示器作為</a:t>
            </a:r>
            <a:r>
              <a:rPr lang="zh-TW" altLang="en-US" sz="2000" dirty="0">
                <a:solidFill>
                  <a:srgbClr val="FF0000"/>
                </a:solidFill>
              </a:rPr>
              <a:t>輸出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algn="just"/>
            <a:r>
              <a:rPr lang="zh-TW" altLang="en-US" sz="2400" dirty="0"/>
              <a:t>功能</a:t>
            </a:r>
            <a:endParaRPr lang="en-US" altLang="zh-TW" sz="2400" dirty="0"/>
          </a:p>
          <a:p>
            <a:pPr lvl="1" algn="just"/>
            <a:r>
              <a:rPr lang="zh-TW" altLang="en-US" sz="2000" dirty="0"/>
              <a:t>學會同時顯示</a:t>
            </a:r>
            <a:r>
              <a:rPr lang="zh-TW" altLang="en-US" sz="2000" dirty="0">
                <a:solidFill>
                  <a:srgbClr val="FF0000"/>
                </a:solidFill>
              </a:rPr>
              <a:t>多個</a:t>
            </a:r>
            <a:r>
              <a:rPr lang="zh-TW" altLang="en-US" sz="2000" dirty="0"/>
              <a:t>「七段顯示器」</a:t>
            </a:r>
            <a:endParaRPr lang="en-US" altLang="zh-TW" sz="2000" dirty="0"/>
          </a:p>
          <a:p>
            <a:pPr lvl="1" algn="just"/>
            <a:r>
              <a:rPr lang="zh-TW" altLang="en-US" sz="2000" dirty="0"/>
              <a:t>將八個</a:t>
            </a:r>
            <a:r>
              <a:rPr lang="en-US" altLang="zh-TW" sz="2000" dirty="0"/>
              <a:t>switch</a:t>
            </a:r>
            <a:r>
              <a:rPr lang="zh-TW" altLang="en-US" sz="2000" dirty="0"/>
              <a:t>表示的二進位數字，轉為十進位數字，並顯示在七段顯示器上。</a:t>
            </a:r>
            <a:endParaRPr lang="en-US" altLang="zh-TW" sz="2000" dirty="0"/>
          </a:p>
          <a:p>
            <a:pPr lvl="1" algn="just"/>
            <a:r>
              <a:rPr lang="en-US" altLang="zh-TW" sz="2000" dirty="0"/>
              <a:t>Ex: 8’b0001_0011 </a:t>
            </a:r>
            <a:r>
              <a:rPr lang="zh-TW" altLang="en-US" sz="2000" dirty="0"/>
              <a:t>→ </a:t>
            </a:r>
            <a:r>
              <a:rPr lang="en-US" altLang="zh-TW" sz="20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00536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1089ACE-78B8-44CC-BE21-CC3E758B3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4"/>
          <a:stretch/>
        </p:blipFill>
        <p:spPr>
          <a:xfrm>
            <a:off x="509248" y="2281912"/>
            <a:ext cx="2105319" cy="34666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983" y="2060848"/>
            <a:ext cx="2337943" cy="40914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132" y="1607089"/>
            <a:ext cx="2241123" cy="5109478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4119" y="1946908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設定單一</a:t>
            </a:r>
            <a:r>
              <a:rPr lang="en-US" altLang="zh-TW" sz="1600" dirty="0">
                <a:solidFill>
                  <a:srgbClr val="FF0000"/>
                </a:solidFill>
              </a:rPr>
              <a:t>cycle</a:t>
            </a:r>
            <a:r>
              <a:rPr lang="zh-TW" altLang="en-US" sz="1600" dirty="0">
                <a:solidFill>
                  <a:srgbClr val="FF0000"/>
                </a:solidFill>
              </a:rPr>
              <a:t>長度</a:t>
            </a:r>
          </a:p>
        </p:txBody>
      </p:sp>
      <p:sp>
        <p:nvSpPr>
          <p:cNvPr id="7" name="矩形 6"/>
          <p:cNvSpPr/>
          <p:nvPr/>
        </p:nvSpPr>
        <p:spPr>
          <a:xfrm>
            <a:off x="514460" y="2281912"/>
            <a:ext cx="2105319" cy="202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230139" y="2060848"/>
            <a:ext cx="2369633" cy="1584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230138" y="173823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除頻</a:t>
            </a:r>
          </a:p>
        </p:txBody>
      </p:sp>
      <p:sp>
        <p:nvSpPr>
          <p:cNvPr id="12" name="矩形 11"/>
          <p:cNvSpPr/>
          <p:nvPr/>
        </p:nvSpPr>
        <p:spPr>
          <a:xfrm>
            <a:off x="6210132" y="2924943"/>
            <a:ext cx="2241123" cy="3791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732240" y="262616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七段顯示器顯示</a:t>
            </a:r>
          </a:p>
        </p:txBody>
      </p:sp>
      <p:sp>
        <p:nvSpPr>
          <p:cNvPr id="15" name="矩形 14"/>
          <p:cNvSpPr/>
          <p:nvPr/>
        </p:nvSpPr>
        <p:spPr>
          <a:xfrm>
            <a:off x="3230139" y="3717031"/>
            <a:ext cx="2369633" cy="2314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590237" y="4046108"/>
            <a:ext cx="95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Binary</a:t>
            </a:r>
          </a:p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To </a:t>
            </a:r>
          </a:p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Decimal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35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除頻 </a:t>
            </a:r>
            <a:r>
              <a:rPr lang="en-US" altLang="zh-TW" dirty="0"/>
              <a:t>ver.2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800"/>
            <a:ext cx="8712969" cy="4497388"/>
          </a:xfrm>
        </p:spPr>
        <p:txBody>
          <a:bodyPr/>
          <a:lstStyle/>
          <a:p>
            <a:pPr algn="just"/>
            <a:r>
              <a:rPr lang="zh-TW" altLang="en-US" sz="2400" dirty="0"/>
              <a:t>設定一計數器，並觀察計數器是否超過 </a:t>
            </a:r>
            <a:r>
              <a:rPr lang="en-US" altLang="zh-TW" sz="2400" dirty="0"/>
              <a:t>CYCLE</a:t>
            </a:r>
            <a:r>
              <a:rPr lang="zh-TW" altLang="en-US" sz="2400" dirty="0"/>
              <a:t>一半，若超過，則除頻訊號為</a:t>
            </a:r>
            <a:r>
              <a:rPr lang="en-US" altLang="zh-TW" sz="2400" dirty="0"/>
              <a:t>(1)</a:t>
            </a:r>
            <a:r>
              <a:rPr lang="zh-TW" altLang="en-US" sz="2400" dirty="0"/>
              <a:t>，反之則為</a:t>
            </a:r>
            <a:r>
              <a:rPr lang="en-US" altLang="zh-TW" sz="2400" dirty="0"/>
              <a:t>(0)</a:t>
            </a:r>
          </a:p>
          <a:p>
            <a:pPr algn="just"/>
            <a:r>
              <a:rPr lang="en-US" altLang="zh-TW" sz="2400" dirty="0"/>
              <a:t>EX:</a:t>
            </a:r>
          </a:p>
          <a:p>
            <a:pPr lvl="1" algn="just"/>
            <a:r>
              <a:rPr lang="en-US" altLang="zh-TW" sz="2000" dirty="0"/>
              <a:t>`define CYCLE 100</a:t>
            </a:r>
          </a:p>
          <a:p>
            <a:pPr lvl="1" algn="just"/>
            <a:r>
              <a:rPr lang="en-US" altLang="zh-TW" sz="1600" dirty="0"/>
              <a:t>assign </a:t>
            </a:r>
            <a:r>
              <a:rPr lang="en-US" altLang="zh-TW" sz="1600" dirty="0" err="1"/>
              <a:t>d_clk</a:t>
            </a:r>
            <a:r>
              <a:rPr lang="en-US" altLang="zh-TW" sz="1600" dirty="0"/>
              <a:t> = count &gt; (</a:t>
            </a:r>
            <a:r>
              <a:rPr lang="en-US" altLang="zh-TW" sz="1600" dirty="0">
                <a:solidFill>
                  <a:srgbClr val="FF00FF"/>
                </a:solidFill>
              </a:rPr>
              <a:t>`CYCLE</a:t>
            </a:r>
            <a:r>
              <a:rPr lang="en-US" altLang="zh-TW" sz="1600" dirty="0"/>
              <a:t>/2) </a:t>
            </a:r>
            <a:r>
              <a:rPr lang="en-US" altLang="zh-TW" sz="1600" dirty="0">
                <a:solidFill>
                  <a:srgbClr val="FF0000"/>
                </a:solidFill>
              </a:rPr>
              <a:t>?</a:t>
            </a:r>
            <a:r>
              <a:rPr lang="en-US" altLang="zh-TW" sz="1600" dirty="0"/>
              <a:t> 0 </a:t>
            </a:r>
            <a:r>
              <a:rPr lang="en-US" altLang="zh-TW" sz="1600" dirty="0">
                <a:solidFill>
                  <a:srgbClr val="FF0000"/>
                </a:solidFill>
              </a:rPr>
              <a:t>:</a:t>
            </a:r>
            <a:r>
              <a:rPr lang="en-US" altLang="zh-TW" sz="1600" dirty="0"/>
              <a:t> 1 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41715"/>
              </p:ext>
            </p:extLst>
          </p:nvPr>
        </p:nvGraphicFramePr>
        <p:xfrm>
          <a:off x="251520" y="4678388"/>
          <a:ext cx="8619888" cy="1538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1561">
                  <a:extLst>
                    <a:ext uri="{9D8B030D-6E8A-4147-A177-3AD203B41FA5}">
                      <a16:colId xmlns:a16="http://schemas.microsoft.com/office/drawing/2014/main" val="171076362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24503004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45395261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721818832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473378425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1190139495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4107464579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3525667673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776120655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73026066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2282126825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1735632407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167910862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Cycle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725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1420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count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823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37329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d_clk</a:t>
                      </a:r>
                      <a:endParaRPr lang="zh-TW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389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52116645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2420888"/>
            <a:ext cx="2648320" cy="1876687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字方塊 7"/>
          <p:cNvSpPr txBox="1"/>
          <p:nvPr/>
        </p:nvSpPr>
        <p:spPr>
          <a:xfrm>
            <a:off x="712885" y="3646661"/>
            <a:ext cx="4707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NOTE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三元運算子 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? :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」使用方法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assign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= (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條件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符合條件的值 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不符合條件的值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109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to Decimal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1" y="1628800"/>
            <a:ext cx="5040559" cy="4497388"/>
          </a:xfrm>
        </p:spPr>
        <p:txBody>
          <a:bodyPr/>
          <a:lstStyle/>
          <a:p>
            <a:pPr algn="just"/>
            <a:r>
              <a:rPr lang="zh-TW" altLang="en-US" sz="2400" dirty="0"/>
              <a:t>將二進位數字轉為十進位數字</a:t>
            </a:r>
            <a:endParaRPr lang="en-US" altLang="zh-TW" sz="2400" dirty="0"/>
          </a:p>
          <a:p>
            <a:pPr lvl="1" algn="just"/>
            <a:r>
              <a:rPr lang="en-US" altLang="zh-TW" sz="1800" dirty="0"/>
              <a:t>seg7_temp[3]</a:t>
            </a:r>
            <a:r>
              <a:rPr lang="zh-TW" altLang="en-US" sz="1800" dirty="0"/>
              <a:t>：千位</a:t>
            </a:r>
            <a:endParaRPr lang="en-US" altLang="zh-TW" sz="1800" dirty="0"/>
          </a:p>
          <a:p>
            <a:pPr lvl="1" algn="just"/>
            <a:r>
              <a:rPr lang="en-US" altLang="zh-TW" sz="1800" dirty="0"/>
              <a:t>seg7_temp[2]</a:t>
            </a:r>
            <a:r>
              <a:rPr lang="zh-TW" altLang="en-US" sz="1800" dirty="0"/>
              <a:t>：百位</a:t>
            </a:r>
            <a:endParaRPr lang="en-US" altLang="zh-TW" sz="1800" dirty="0"/>
          </a:p>
          <a:p>
            <a:pPr lvl="1" algn="just"/>
            <a:r>
              <a:rPr lang="en-US" altLang="zh-TW" sz="1800" dirty="0"/>
              <a:t>seg7_temp[1]</a:t>
            </a:r>
            <a:r>
              <a:rPr lang="zh-TW" altLang="en-US" sz="1800" dirty="0"/>
              <a:t>：十位</a:t>
            </a:r>
            <a:endParaRPr lang="en-US" altLang="zh-TW" sz="1800" dirty="0"/>
          </a:p>
          <a:p>
            <a:pPr lvl="1" algn="just"/>
            <a:r>
              <a:rPr lang="en-US" altLang="zh-TW" sz="1800" dirty="0"/>
              <a:t>seg7_temp[0]</a:t>
            </a:r>
            <a:r>
              <a:rPr lang="zh-TW" altLang="en-US" sz="1800" dirty="0"/>
              <a:t>：個位</a:t>
            </a:r>
            <a:endParaRPr lang="en-US" altLang="zh-TW" sz="1800" dirty="0"/>
          </a:p>
          <a:p>
            <a:pPr algn="just"/>
            <a:r>
              <a:rPr lang="zh-TW" altLang="en-US" sz="2400" dirty="0"/>
              <a:t>藉由</a:t>
            </a:r>
            <a:r>
              <a:rPr lang="en-US" altLang="zh-TW" sz="2400" dirty="0"/>
              <a:t>switch</a:t>
            </a:r>
            <a:r>
              <a:rPr lang="zh-TW" altLang="en-US" sz="2400" dirty="0"/>
              <a:t>輸入一個</a:t>
            </a:r>
            <a:r>
              <a:rPr lang="en-US" altLang="zh-TW" sz="2400" dirty="0"/>
              <a:t>8bits</a:t>
            </a:r>
            <a:r>
              <a:rPr lang="zh-TW" altLang="en-US" sz="2400" dirty="0"/>
              <a:t>二進位數字，並經過取餘數及除法，取得每一位數</a:t>
            </a:r>
            <a:endParaRPr lang="en-US" altLang="zh-TW" sz="2400" dirty="0"/>
          </a:p>
          <a:p>
            <a:endParaRPr lang="en-US" altLang="zh-TW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2473455"/>
            <a:ext cx="2791215" cy="2743583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9" t="71804" r="44740" b="9126"/>
          <a:stretch/>
        </p:blipFill>
        <p:spPr>
          <a:xfrm>
            <a:off x="704529" y="5373216"/>
            <a:ext cx="3672408" cy="1091797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1236935" y="5214956"/>
            <a:ext cx="0" cy="216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16497" y="4907179"/>
            <a:ext cx="164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switch[7]</a:t>
            </a:r>
            <a:r>
              <a:rPr lang="zh-TW" altLang="en-US" sz="1200" dirty="0"/>
              <a:t> </a:t>
            </a:r>
            <a:r>
              <a:rPr lang="en-US" altLang="zh-TW" sz="1200" dirty="0"/>
              <a:t>(P5)</a:t>
            </a:r>
            <a:endParaRPr lang="zh-TW" altLang="en-US" sz="12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901231" y="5214956"/>
            <a:ext cx="0" cy="216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080793" y="4907179"/>
            <a:ext cx="164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switch[0]</a:t>
            </a:r>
            <a:r>
              <a:rPr lang="zh-TW" altLang="en-US" sz="1200" dirty="0"/>
              <a:t> </a:t>
            </a:r>
            <a:r>
              <a:rPr lang="en-US" altLang="zh-TW" sz="1200" dirty="0"/>
              <a:t>(R1)</a:t>
            </a:r>
            <a:endParaRPr lang="zh-TW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F87D0A-5FF4-45A3-9B5A-38ACDC7AB3E0}"/>
              </a:ext>
            </a:extLst>
          </p:cNvPr>
          <p:cNvSpPr/>
          <p:nvPr/>
        </p:nvSpPr>
        <p:spPr>
          <a:xfrm>
            <a:off x="4932040" y="5695436"/>
            <a:ext cx="3378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000" dirty="0"/>
              <a:t>Ex: 8’b0001_0011 </a:t>
            </a:r>
            <a:r>
              <a:rPr lang="zh-TW" altLang="en-US" sz="2000" dirty="0"/>
              <a:t>→ </a:t>
            </a:r>
            <a:r>
              <a:rPr lang="en-US" altLang="zh-TW" sz="2000" dirty="0"/>
              <a:t>19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F9B31B0-D255-48EC-BD29-E75E86A8EB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44" t="73320" b="20602"/>
          <a:stretch/>
        </p:blipFill>
        <p:spPr>
          <a:xfrm>
            <a:off x="5717406" y="2130255"/>
            <a:ext cx="2105319" cy="2107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334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</a:t>
            </a:r>
            <a:r>
              <a:rPr lang="zh-TW" altLang="en-US" dirty="0"/>
              <a:t> </a:t>
            </a:r>
            <a:r>
              <a:rPr lang="en-US" altLang="zh-TW" dirty="0"/>
              <a:t>7-Seg Display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800"/>
            <a:ext cx="5688632" cy="4497388"/>
          </a:xfrm>
        </p:spPr>
        <p:txBody>
          <a:bodyPr/>
          <a:lstStyle/>
          <a:p>
            <a:pPr algn="just"/>
            <a:r>
              <a:rPr lang="zh-TW" altLang="en-US" sz="2400" dirty="0"/>
              <a:t>透過「掃描」實現多七段顯示器顯示</a:t>
            </a:r>
            <a:endParaRPr lang="en-US" altLang="zh-TW" sz="2400" dirty="0"/>
          </a:p>
          <a:p>
            <a:pPr algn="just"/>
            <a:r>
              <a:rPr lang="zh-TW" altLang="en-US" sz="2400" dirty="0"/>
              <a:t>設定 </a:t>
            </a:r>
            <a:r>
              <a:rPr lang="en-US" altLang="zh-TW" sz="2400" dirty="0"/>
              <a:t>2bits seg7_count</a:t>
            </a:r>
            <a:r>
              <a:rPr lang="zh-TW" altLang="en-US" sz="2400" dirty="0"/>
              <a:t>計數器，</a:t>
            </a:r>
            <a:r>
              <a:rPr lang="en-US" altLang="zh-TW" sz="2400" dirty="0"/>
              <a:t>0~3</a:t>
            </a:r>
            <a:r>
              <a:rPr lang="zh-TW" altLang="en-US" sz="2400" dirty="0"/>
              <a:t>不停計數</a:t>
            </a:r>
            <a:endParaRPr lang="en-US" altLang="zh-TW" sz="2400" dirty="0"/>
          </a:p>
          <a:p>
            <a:pPr algn="just"/>
            <a:r>
              <a:rPr lang="zh-TW" altLang="en-US" sz="2400" dirty="0"/>
              <a:t>一方面，輪流顯示每一個七段顯示器</a:t>
            </a:r>
            <a:endParaRPr lang="en-US" altLang="zh-TW" sz="2400" dirty="0"/>
          </a:p>
          <a:p>
            <a:pPr algn="just"/>
            <a:r>
              <a:rPr lang="zh-TW" altLang="en-US" sz="2400" dirty="0"/>
              <a:t>另一方面，將對應的段選訊號輸出至</a:t>
            </a:r>
            <a:r>
              <a:rPr lang="en-US" altLang="zh-TW" sz="2400" dirty="0"/>
              <a:t>[seg7]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1637928"/>
            <a:ext cx="2153049" cy="5112568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6660232" y="3933056"/>
            <a:ext cx="1440160" cy="72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656636" y="4725144"/>
            <a:ext cx="1440160" cy="1656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0" t="30387" r="42900" b="53801"/>
          <a:stretch/>
        </p:blipFill>
        <p:spPr>
          <a:xfrm>
            <a:off x="1403648" y="5340672"/>
            <a:ext cx="4032450" cy="1008112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3664246" y="5157192"/>
            <a:ext cx="0" cy="216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843808" y="4849415"/>
            <a:ext cx="164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seg7_sel[3]</a:t>
            </a:r>
            <a:r>
              <a:rPr lang="zh-TW" altLang="en-US" sz="1200" dirty="0"/>
              <a:t> </a:t>
            </a:r>
            <a:r>
              <a:rPr lang="en-US" altLang="zh-TW" sz="1200" dirty="0"/>
              <a:t>(G1)</a:t>
            </a:r>
            <a:endParaRPr lang="zh-TW" altLang="en-US" sz="12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888382" y="5141211"/>
            <a:ext cx="0" cy="216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067944" y="4833434"/>
            <a:ext cx="164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seg7_sel[0]</a:t>
            </a:r>
            <a:r>
              <a:rPr lang="zh-TW" altLang="en-US" sz="1200" dirty="0"/>
              <a:t> </a:t>
            </a:r>
            <a:r>
              <a:rPr lang="en-US" altLang="zh-TW" sz="1200" dirty="0"/>
              <a:t>(G6)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917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 constraint file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28" y="1613984"/>
            <a:ext cx="5537056" cy="57926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t="79413"/>
          <a:stretch/>
        </p:blipFill>
        <p:spPr>
          <a:xfrm>
            <a:off x="707219" y="2147293"/>
            <a:ext cx="5537056" cy="5443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/>
          <a:srcRect b="32060"/>
          <a:stretch/>
        </p:blipFill>
        <p:spPr>
          <a:xfrm>
            <a:off x="650849" y="3126747"/>
            <a:ext cx="4004703" cy="345638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/>
          <a:srcRect l="-103" t="66527" r="103" b="-2"/>
          <a:stretch/>
        </p:blipFill>
        <p:spPr>
          <a:xfrm>
            <a:off x="4737519" y="2890262"/>
            <a:ext cx="4004703" cy="170303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540663" y="28155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段選信號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659750" y="25418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片選信號</a:t>
            </a:r>
          </a:p>
        </p:txBody>
      </p:sp>
      <p:sp>
        <p:nvSpPr>
          <p:cNvPr id="4" name="矩形 3"/>
          <p:cNvSpPr/>
          <p:nvPr/>
        </p:nvSpPr>
        <p:spPr>
          <a:xfrm>
            <a:off x="650849" y="4941168"/>
            <a:ext cx="4004703" cy="1641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5236" y="5021596"/>
            <a:ext cx="3951380" cy="1647763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5650806" y="467027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Switch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043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 </a:t>
            </a:r>
            <a:r>
              <a:rPr lang="zh-TW" altLang="en-US" dirty="0"/>
              <a:t>作業</a:t>
            </a:r>
            <a:r>
              <a:rPr lang="en-US" altLang="zh-TW" dirty="0"/>
              <a:t>(</a:t>
            </a:r>
            <a:r>
              <a:rPr lang="zh-TW" altLang="en-US" dirty="0"/>
              <a:t>晚上班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1" y="1628800"/>
            <a:ext cx="5328592" cy="4497388"/>
          </a:xfrm>
        </p:spPr>
        <p:txBody>
          <a:bodyPr/>
          <a:lstStyle/>
          <a:p>
            <a:pPr algn="just"/>
            <a:r>
              <a:rPr lang="zh-TW" altLang="en-US" sz="2400" dirty="0"/>
              <a:t>將</a:t>
            </a:r>
            <a:r>
              <a:rPr lang="en-US" altLang="zh-TW" sz="2400" dirty="0"/>
              <a:t>Lab3</a:t>
            </a:r>
            <a:r>
              <a:rPr lang="zh-TW" altLang="en-US" sz="2400" dirty="0"/>
              <a:t>稍作修改，設計功能如下</a:t>
            </a:r>
            <a:r>
              <a:rPr lang="en-US" altLang="zh-TW" sz="2400" dirty="0"/>
              <a:t>:</a:t>
            </a:r>
          </a:p>
          <a:p>
            <a:pPr lvl="1" algn="just"/>
            <a:r>
              <a:rPr lang="zh-TW" altLang="en-US" sz="2000" dirty="0"/>
              <a:t>輸入為</a:t>
            </a:r>
            <a:r>
              <a:rPr lang="en-US" altLang="zh-TW" sz="2000" dirty="0"/>
              <a:t>8bit</a:t>
            </a:r>
            <a:r>
              <a:rPr lang="zh-TW" altLang="en-US" sz="2000" dirty="0"/>
              <a:t>二進制無號數，輸出為十進制科學記號。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lvl="1" algn="just"/>
            <a:r>
              <a:rPr lang="en-US" altLang="zh-TW" sz="1600" dirty="0"/>
              <a:t>Ex:</a:t>
            </a:r>
            <a:br>
              <a:rPr lang="en-US" altLang="zh-TW" sz="1600" dirty="0"/>
            </a:br>
            <a:r>
              <a:rPr lang="en-US" altLang="zh-TW" sz="1600" dirty="0"/>
              <a:t>1111_1111</a:t>
            </a:r>
            <a:r>
              <a:rPr lang="zh-TW" altLang="en-US" sz="1600" dirty="0"/>
              <a:t>，十進制為</a:t>
            </a:r>
            <a:r>
              <a:rPr lang="en-US" altLang="zh-TW" sz="1600" dirty="0"/>
              <a:t>255=</a:t>
            </a:r>
            <a:r>
              <a:rPr lang="en-US" altLang="zh-TW" sz="1600" dirty="0">
                <a:solidFill>
                  <a:srgbClr val="FF0000"/>
                </a:solidFill>
              </a:rPr>
              <a:t>2.55</a:t>
            </a:r>
            <a:r>
              <a:rPr lang="zh-TW" altLang="en-US" sz="1600" dirty="0"/>
              <a:t>*</a:t>
            </a:r>
            <a:r>
              <a:rPr lang="en-US" altLang="zh-TW" sz="1600" dirty="0"/>
              <a:t>10^</a:t>
            </a:r>
            <a:r>
              <a:rPr lang="en-US" altLang="zh-TW" sz="1600" dirty="0">
                <a:solidFill>
                  <a:srgbClr val="FF0000"/>
                </a:solidFill>
              </a:rPr>
              <a:t>2</a:t>
            </a:r>
            <a:r>
              <a:rPr lang="zh-TW" altLang="en-US" sz="1600" dirty="0"/>
              <a:t>，顯示</a:t>
            </a:r>
            <a:endParaRPr lang="en-US" altLang="zh-TW" sz="1600" dirty="0"/>
          </a:p>
          <a:p>
            <a:pPr marL="457200" lvl="1" indent="0" algn="just">
              <a:buNone/>
            </a:pPr>
            <a:r>
              <a:rPr lang="en-US" altLang="zh-TW" sz="1600" dirty="0"/>
              <a:t>      0000_1111</a:t>
            </a:r>
            <a:r>
              <a:rPr lang="zh-TW" altLang="en-US" sz="1600" dirty="0"/>
              <a:t>，十進制為</a:t>
            </a:r>
            <a:r>
              <a:rPr lang="en-US" altLang="zh-TW" sz="1600" dirty="0"/>
              <a:t>15=</a:t>
            </a:r>
            <a:r>
              <a:rPr lang="en-US" altLang="zh-TW" sz="1600" dirty="0">
                <a:solidFill>
                  <a:srgbClr val="FF0000"/>
                </a:solidFill>
              </a:rPr>
              <a:t>1.5</a:t>
            </a:r>
            <a:r>
              <a:rPr lang="en-US" altLang="zh-TW" sz="1600" dirty="0"/>
              <a:t>*10^</a:t>
            </a:r>
            <a:r>
              <a:rPr lang="en-US" altLang="zh-TW" sz="1600" dirty="0">
                <a:solidFill>
                  <a:srgbClr val="FF0000"/>
                </a:solidFill>
              </a:rPr>
              <a:t>1</a:t>
            </a:r>
            <a:r>
              <a:rPr lang="zh-TW" altLang="en-US" sz="1600" dirty="0"/>
              <a:t>，顯示</a:t>
            </a:r>
            <a:endParaRPr lang="en-US" altLang="zh-TW" sz="1600" dirty="0"/>
          </a:p>
          <a:p>
            <a:pPr marL="457200" lvl="1" indent="0" algn="just">
              <a:buNone/>
            </a:pPr>
            <a:r>
              <a:rPr lang="en-US" altLang="zh-TW" sz="1600" dirty="0"/>
              <a:t>      0000_0001</a:t>
            </a:r>
            <a:r>
              <a:rPr lang="zh-TW" altLang="en-US" sz="1600" dirty="0"/>
              <a:t>，十進制為</a:t>
            </a:r>
            <a:r>
              <a:rPr lang="en-US" altLang="zh-TW" sz="1600" dirty="0"/>
              <a:t>1=</a:t>
            </a:r>
            <a:r>
              <a:rPr lang="en-US" altLang="zh-TW" sz="1600" dirty="0">
                <a:solidFill>
                  <a:srgbClr val="FF0000"/>
                </a:solidFill>
              </a:rPr>
              <a:t>1.00</a:t>
            </a:r>
            <a:r>
              <a:rPr lang="zh-TW" altLang="en-US" sz="1600" dirty="0"/>
              <a:t>*</a:t>
            </a:r>
            <a:r>
              <a:rPr lang="en-US" altLang="zh-TW" sz="1600" dirty="0"/>
              <a:t>10^</a:t>
            </a:r>
            <a:r>
              <a:rPr lang="en-US" altLang="zh-TW" sz="1600" dirty="0">
                <a:solidFill>
                  <a:srgbClr val="FF0000"/>
                </a:solidFill>
              </a:rPr>
              <a:t>0</a:t>
            </a:r>
            <a:r>
              <a:rPr lang="zh-TW" altLang="en-US" sz="1600" dirty="0"/>
              <a:t>，顯示 </a:t>
            </a:r>
            <a:r>
              <a:rPr lang="en-US" altLang="zh-TW" sz="1600" dirty="0"/>
              <a:t> </a:t>
            </a:r>
            <a:r>
              <a:rPr lang="zh-TW" altLang="en-US" sz="1600" dirty="0"/>
              <a:t> </a:t>
            </a:r>
            <a:r>
              <a:rPr lang="en-US" altLang="zh-TW" sz="1600" dirty="0"/>
              <a:t> </a:t>
            </a:r>
          </a:p>
          <a:p>
            <a:pPr marL="914400" lvl="2" indent="0">
              <a:buNone/>
            </a:pPr>
            <a:endParaRPr lang="en-US" altLang="zh-TW" sz="1600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sz="2000" dirty="0"/>
              <a:t>小數點以片段 </a:t>
            </a:r>
            <a:r>
              <a:rPr lang="en-US" altLang="zh-TW" sz="2000" dirty="0"/>
              <a:t>“</a:t>
            </a:r>
            <a:r>
              <a:rPr lang="en-US" altLang="zh-TW" sz="2000" dirty="0" err="1"/>
              <a:t>dp</a:t>
            </a:r>
            <a:r>
              <a:rPr lang="en-US" altLang="zh-TW" sz="2000" dirty="0"/>
              <a:t>” </a:t>
            </a:r>
            <a:r>
              <a:rPr lang="zh-TW" altLang="en-US" sz="2000" dirty="0"/>
              <a:t>表示</a:t>
            </a:r>
            <a:endParaRPr lang="en-US" altLang="zh-TW" sz="2000" dirty="0"/>
          </a:p>
          <a:p>
            <a:pPr lvl="1" algn="just"/>
            <a:r>
              <a:rPr lang="zh-TW" altLang="en-US" sz="2000" dirty="0"/>
              <a:t>未用到的七段顯示器，</a:t>
            </a:r>
            <a:r>
              <a:rPr lang="zh-TW" altLang="en-US" sz="2000" dirty="0">
                <a:solidFill>
                  <a:srgbClr val="FF0000"/>
                </a:solidFill>
              </a:rPr>
              <a:t>不亮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TW" sz="20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0119281-6D5D-4FC8-B5CF-A7D3C9881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345852"/>
            <a:ext cx="1190625" cy="1438275"/>
          </a:xfrm>
          <a:prstGeom prst="rect">
            <a:avLst/>
          </a:prstGeom>
        </p:spPr>
      </p:pic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3D74C9BB-ADE9-4672-8005-97278145D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499475"/>
              </p:ext>
            </p:extLst>
          </p:nvPr>
        </p:nvGraphicFramePr>
        <p:xfrm>
          <a:off x="5076056" y="2906511"/>
          <a:ext cx="23042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73783798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67666766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1041989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865850793"/>
                    </a:ext>
                  </a:extLst>
                </a:gridCol>
              </a:tblGrid>
              <a:tr h="308161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283916"/>
                  </a:ext>
                </a:extLst>
              </a:tr>
              <a:tr h="308161">
                <a:tc>
                  <a:txBody>
                    <a:bodyPr/>
                    <a:lstStyle/>
                    <a:p>
                      <a:r>
                        <a:rPr lang="en-US" altLang="zh-TW" dirty="0"/>
                        <a:t>1.</a:t>
                      </a:r>
                      <a:endParaRPr lang="zh-TW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741369"/>
                  </a:ext>
                </a:extLst>
              </a:tr>
              <a:tr h="308161">
                <a:tc>
                  <a:txBody>
                    <a:bodyPr/>
                    <a:lstStyle/>
                    <a:p>
                      <a:r>
                        <a:rPr lang="en-US" altLang="zh-TW" dirty="0"/>
                        <a:t>1.</a:t>
                      </a:r>
                      <a:endParaRPr lang="zh-TW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978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32117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design005-purple scope-</Template>
  <TotalTime>28153</TotalTime>
  <Words>490</Words>
  <Application>Microsoft Office PowerPoint</Application>
  <PresentationFormat>如螢幕大小 (4:3)</PresentationFormat>
  <Paragraphs>115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ＭＳ Ｐゴシック</vt:lpstr>
      <vt:lpstr>微軟正黑體</vt:lpstr>
      <vt:lpstr>新細明體</vt:lpstr>
      <vt:lpstr>標楷體</vt:lpstr>
      <vt:lpstr>Arial</vt:lpstr>
      <vt:lpstr>Arial Black</vt:lpstr>
      <vt:lpstr>Calibri</vt:lpstr>
      <vt:lpstr>Times New Roman</vt:lpstr>
      <vt:lpstr>Wingdings</vt:lpstr>
      <vt:lpstr>標準デザイン</vt:lpstr>
      <vt:lpstr> Lab2 7-Seg_Display x Switch 2023.04.13</vt:lpstr>
      <vt:lpstr>Outline</vt:lpstr>
      <vt:lpstr>Lab2</vt:lpstr>
      <vt:lpstr>Verilog</vt:lpstr>
      <vt:lpstr>除頻 ver.2</vt:lpstr>
      <vt:lpstr>Binary to Decimal</vt:lpstr>
      <vt:lpstr>Multiple 7-Seg Display</vt:lpstr>
      <vt:lpstr>Lab2 constraint file</vt:lpstr>
      <vt:lpstr>Lab2 作業(晚上班)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Lab-2   7 segment displayer</dc:title>
  <dc:creator>孫尉哲</dc:creator>
  <cp:lastModifiedBy>User</cp:lastModifiedBy>
  <cp:revision>693</cp:revision>
  <dcterms:created xsi:type="dcterms:W3CDTF">2017-09-25T15:53:53Z</dcterms:created>
  <dcterms:modified xsi:type="dcterms:W3CDTF">2023-04-10T09:06:59Z</dcterms:modified>
</cp:coreProperties>
</file>