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0" r:id="rId2"/>
    <p:sldId id="271" r:id="rId3"/>
    <p:sldId id="289" r:id="rId4"/>
    <p:sldId id="306" r:id="rId5"/>
    <p:sldId id="299" r:id="rId6"/>
    <p:sldId id="305" r:id="rId7"/>
    <p:sldId id="296" r:id="rId8"/>
    <p:sldId id="304" r:id="rId9"/>
    <p:sldId id="286" r:id="rId10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tsai" initials="c" lastIdx="5" clrIdx="0">
    <p:extLst>
      <p:ext uri="{19B8F6BF-5375-455C-9EA6-DF929625EA0E}">
        <p15:presenceInfo xmlns:p15="http://schemas.microsoft.com/office/powerpoint/2012/main" userId="chtsai" providerId="None"/>
      </p:ext>
    </p:extLst>
  </p:cmAuthor>
  <p:cmAuthor id="2" name="CH TSAI" initials="CT" lastIdx="2" clrIdx="1">
    <p:extLst>
      <p:ext uri="{19B8F6BF-5375-455C-9EA6-DF929625EA0E}">
        <p15:presenceInfo xmlns:p15="http://schemas.microsoft.com/office/powerpoint/2012/main" userId="CH TS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FF"/>
    <a:srgbClr val="FF9900"/>
    <a:srgbClr val="DEE1FE"/>
    <a:srgbClr val="DDDDDD"/>
    <a:srgbClr val="C0C0C0"/>
    <a:srgbClr val="CC99FF"/>
    <a:srgbClr val="E2C5FF"/>
    <a:srgbClr val="CC0099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>
      <p:cViewPr varScale="1">
        <p:scale>
          <a:sx n="114" d="100"/>
          <a:sy n="114" d="100"/>
        </p:scale>
        <p:origin x="15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16032-49B4-40F0-8022-398539ABC750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AF267-2044-4A49-A39D-BB45995F9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527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DEA774-D125-4F86-A435-A22FC81E7502}" type="datetimeFigureOut">
              <a:rPr lang="zh-TW" altLang="en-US"/>
              <a:pPr>
                <a:defRPr/>
              </a:pPr>
              <a:t>2023/4/13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877459-3F96-4EAF-B7CF-D016419C44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59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35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36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769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50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650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989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646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82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 rot="162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12" name="群組 75"/>
          <p:cNvGrpSpPr>
            <a:grpSpLocks/>
          </p:cNvGrpSpPr>
          <p:nvPr userDrawn="1"/>
        </p:nvGrpSpPr>
        <p:grpSpPr bwMode="auto">
          <a:xfrm>
            <a:off x="4789488" y="5734050"/>
            <a:ext cx="4319587" cy="188913"/>
            <a:chOff x="4788793" y="5734050"/>
            <a:chExt cx="4320282" cy="188913"/>
          </a:xfrm>
        </p:grpSpPr>
        <p:grpSp>
          <p:nvGrpSpPr>
            <p:cNvPr id="13" name="群組 85"/>
            <p:cNvGrpSpPr>
              <a:grpSpLocks/>
            </p:cNvGrpSpPr>
            <p:nvPr userDrawn="1"/>
          </p:nvGrpSpPr>
          <p:grpSpPr bwMode="auto">
            <a:xfrm>
              <a:off x="4788793" y="5734050"/>
              <a:ext cx="4103687" cy="188913"/>
              <a:chOff x="4787900" y="5734050"/>
              <a:chExt cx="4103688" cy="188913"/>
            </a:xfrm>
          </p:grpSpPr>
          <p:sp>
            <p:nvSpPr>
              <p:cNvPr id="15" name="AutoShape 15"/>
              <p:cNvSpPr>
                <a:spLocks noChangeArrowheads="1"/>
              </p:cNvSpPr>
              <p:nvPr/>
            </p:nvSpPr>
            <p:spPr bwMode="auto">
              <a:xfrm>
                <a:off x="5651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6" name="AutoShape 16"/>
              <p:cNvSpPr>
                <a:spLocks noChangeArrowheads="1"/>
              </p:cNvSpPr>
              <p:nvPr/>
            </p:nvSpPr>
            <p:spPr bwMode="auto">
              <a:xfrm>
                <a:off x="5867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7" name="AutoShape 17"/>
              <p:cNvSpPr>
                <a:spLocks noChangeArrowheads="1"/>
              </p:cNvSpPr>
              <p:nvPr/>
            </p:nvSpPr>
            <p:spPr bwMode="auto">
              <a:xfrm>
                <a:off x="6083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8" name="AutoShape 18"/>
              <p:cNvSpPr>
                <a:spLocks noChangeArrowheads="1"/>
              </p:cNvSpPr>
              <p:nvPr/>
            </p:nvSpPr>
            <p:spPr bwMode="auto">
              <a:xfrm>
                <a:off x="629944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9" name="AutoShape 19"/>
              <p:cNvSpPr>
                <a:spLocks noChangeArrowheads="1"/>
              </p:cNvSpPr>
              <p:nvPr/>
            </p:nvSpPr>
            <p:spPr bwMode="auto">
              <a:xfrm>
                <a:off x="6515378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0" name="AutoShape 20"/>
              <p:cNvSpPr>
                <a:spLocks noChangeArrowheads="1"/>
              </p:cNvSpPr>
              <p:nvPr/>
            </p:nvSpPr>
            <p:spPr bwMode="auto">
              <a:xfrm>
                <a:off x="6731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1" name="AutoShape 21"/>
              <p:cNvSpPr>
                <a:spLocks noChangeArrowheads="1"/>
              </p:cNvSpPr>
              <p:nvPr/>
            </p:nvSpPr>
            <p:spPr bwMode="auto">
              <a:xfrm>
                <a:off x="6948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2" name="AutoShape 22"/>
              <p:cNvSpPr>
                <a:spLocks noChangeArrowheads="1"/>
              </p:cNvSpPr>
              <p:nvPr/>
            </p:nvSpPr>
            <p:spPr bwMode="auto">
              <a:xfrm>
                <a:off x="7164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3" name="AutoShape 23"/>
              <p:cNvSpPr>
                <a:spLocks noChangeArrowheads="1"/>
              </p:cNvSpPr>
              <p:nvPr/>
            </p:nvSpPr>
            <p:spPr bwMode="auto">
              <a:xfrm>
                <a:off x="738070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4" name="AutoShape 24"/>
              <p:cNvSpPr>
                <a:spLocks noChangeArrowheads="1"/>
              </p:cNvSpPr>
              <p:nvPr/>
            </p:nvSpPr>
            <p:spPr bwMode="auto">
              <a:xfrm>
                <a:off x="7596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5" name="AutoShape 25"/>
              <p:cNvSpPr>
                <a:spLocks noChangeArrowheads="1"/>
              </p:cNvSpPr>
              <p:nvPr/>
            </p:nvSpPr>
            <p:spPr bwMode="auto">
              <a:xfrm>
                <a:off x="7812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6" name="AutoShape 26"/>
              <p:cNvSpPr>
                <a:spLocks noChangeArrowheads="1"/>
              </p:cNvSpPr>
              <p:nvPr/>
            </p:nvSpPr>
            <p:spPr bwMode="auto">
              <a:xfrm>
                <a:off x="8028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7" name="AutoShape 27"/>
              <p:cNvSpPr>
                <a:spLocks noChangeArrowheads="1"/>
              </p:cNvSpPr>
              <p:nvPr/>
            </p:nvSpPr>
            <p:spPr bwMode="auto">
              <a:xfrm>
                <a:off x="824444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8" name="AutoShape 28"/>
              <p:cNvSpPr>
                <a:spLocks noChangeArrowheads="1"/>
              </p:cNvSpPr>
              <p:nvPr/>
            </p:nvSpPr>
            <p:spPr bwMode="auto">
              <a:xfrm>
                <a:off x="846037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9" name="AutoShape 29"/>
              <p:cNvSpPr>
                <a:spLocks noChangeArrowheads="1"/>
              </p:cNvSpPr>
              <p:nvPr/>
            </p:nvSpPr>
            <p:spPr bwMode="auto">
              <a:xfrm>
                <a:off x="8676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0" name="AutoShape 32"/>
              <p:cNvSpPr>
                <a:spLocks noChangeArrowheads="1"/>
              </p:cNvSpPr>
              <p:nvPr/>
            </p:nvSpPr>
            <p:spPr bwMode="auto">
              <a:xfrm>
                <a:off x="478790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1" name="AutoShape 33"/>
              <p:cNvSpPr>
                <a:spLocks noChangeArrowheads="1"/>
              </p:cNvSpPr>
              <p:nvPr/>
            </p:nvSpPr>
            <p:spPr bwMode="auto">
              <a:xfrm>
                <a:off x="5003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2" name="AutoShape 34"/>
              <p:cNvSpPr>
                <a:spLocks noChangeArrowheads="1"/>
              </p:cNvSpPr>
              <p:nvPr/>
            </p:nvSpPr>
            <p:spPr bwMode="auto">
              <a:xfrm>
                <a:off x="5219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3" name="AutoShape 35"/>
              <p:cNvSpPr>
                <a:spLocks noChangeArrowheads="1"/>
              </p:cNvSpPr>
              <p:nvPr/>
            </p:nvSpPr>
            <p:spPr bwMode="auto">
              <a:xfrm>
                <a:off x="543570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14" name="AutoShape 29"/>
            <p:cNvSpPr>
              <a:spLocks noChangeArrowheads="1"/>
            </p:cNvSpPr>
            <p:nvPr userDrawn="1"/>
          </p:nvSpPr>
          <p:spPr bwMode="auto">
            <a:xfrm>
              <a:off x="8893140" y="5734050"/>
              <a:ext cx="215935" cy="188913"/>
            </a:xfrm>
            <a:prstGeom prst="parallelogram">
              <a:avLst>
                <a:gd name="adj" fmla="val 28571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ja-JP" altLang="en-US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7744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ja-JP" altLang="en-US" noProof="0" dirty="0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B4DD625-EB38-4B63-B9D3-C9A9AD53D05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37" name="群組 6"/>
          <p:cNvGrpSpPr>
            <a:grpSpLocks/>
          </p:cNvGrpSpPr>
          <p:nvPr userDrawn="1"/>
        </p:nvGrpSpPr>
        <p:grpSpPr bwMode="auto">
          <a:xfrm>
            <a:off x="684213" y="6381750"/>
            <a:ext cx="2592387" cy="188913"/>
            <a:chOff x="1546225" y="6091238"/>
            <a:chExt cx="2592388" cy="188912"/>
          </a:xfrm>
        </p:grpSpPr>
        <p:sp>
          <p:nvSpPr>
            <p:cNvPr id="38" name="AutoShape 30"/>
            <p:cNvSpPr>
              <a:spLocks noChangeArrowheads="1"/>
            </p:cNvSpPr>
            <p:nvPr userDrawn="1"/>
          </p:nvSpPr>
          <p:spPr bwMode="auto">
            <a:xfrm>
              <a:off x="15462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9" name="AutoShape 31"/>
            <p:cNvSpPr>
              <a:spLocks noChangeArrowheads="1"/>
            </p:cNvSpPr>
            <p:nvPr userDrawn="1"/>
          </p:nvSpPr>
          <p:spPr bwMode="auto">
            <a:xfrm>
              <a:off x="17621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0" name="AutoShape 32"/>
            <p:cNvSpPr>
              <a:spLocks noChangeArrowheads="1"/>
            </p:cNvSpPr>
            <p:nvPr userDrawn="1"/>
          </p:nvSpPr>
          <p:spPr bwMode="auto">
            <a:xfrm>
              <a:off x="19780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" name="AutoShape 33"/>
            <p:cNvSpPr>
              <a:spLocks noChangeArrowheads="1"/>
            </p:cNvSpPr>
            <p:nvPr userDrawn="1"/>
          </p:nvSpPr>
          <p:spPr bwMode="auto">
            <a:xfrm>
              <a:off x="21939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auto">
            <a:xfrm>
              <a:off x="24098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3" name="AutoShape 35"/>
            <p:cNvSpPr>
              <a:spLocks noChangeArrowheads="1"/>
            </p:cNvSpPr>
            <p:nvPr userDrawn="1"/>
          </p:nvSpPr>
          <p:spPr bwMode="auto">
            <a:xfrm>
              <a:off x="26257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4" name="AutoShape 36"/>
            <p:cNvSpPr>
              <a:spLocks noChangeArrowheads="1"/>
            </p:cNvSpPr>
            <p:nvPr userDrawn="1"/>
          </p:nvSpPr>
          <p:spPr bwMode="auto">
            <a:xfrm>
              <a:off x="28432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5" name="AutoShape 37"/>
            <p:cNvSpPr>
              <a:spLocks noChangeArrowheads="1"/>
            </p:cNvSpPr>
            <p:nvPr userDrawn="1"/>
          </p:nvSpPr>
          <p:spPr bwMode="auto">
            <a:xfrm>
              <a:off x="30591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6" name="AutoShape 38"/>
            <p:cNvSpPr>
              <a:spLocks noChangeArrowheads="1"/>
            </p:cNvSpPr>
            <p:nvPr userDrawn="1"/>
          </p:nvSpPr>
          <p:spPr bwMode="auto">
            <a:xfrm>
              <a:off x="32750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7" name="AutoShape 39"/>
            <p:cNvSpPr>
              <a:spLocks noChangeArrowheads="1"/>
            </p:cNvSpPr>
            <p:nvPr userDrawn="1"/>
          </p:nvSpPr>
          <p:spPr bwMode="auto">
            <a:xfrm>
              <a:off x="34909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8" name="AutoShape 40"/>
            <p:cNvSpPr>
              <a:spLocks noChangeArrowheads="1"/>
            </p:cNvSpPr>
            <p:nvPr userDrawn="1"/>
          </p:nvSpPr>
          <p:spPr bwMode="auto">
            <a:xfrm>
              <a:off x="37068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9" name="AutoShape 41"/>
            <p:cNvSpPr>
              <a:spLocks noChangeArrowheads="1"/>
            </p:cNvSpPr>
            <p:nvPr userDrawn="1"/>
          </p:nvSpPr>
          <p:spPr bwMode="auto">
            <a:xfrm>
              <a:off x="39227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15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775"/>
            <a:ext cx="8712969" cy="4497388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w"/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8C610-EEC7-4648-8BC7-E3D16E587B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729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A7B84-AFD4-4E93-BB36-6D71902A15F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430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099D-42D3-48A5-818A-061D0C9F8F5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9670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135D7-AC64-445F-99F3-6722499913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23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6A2C4-EC30-4A1A-B73D-32098C6C59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698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549A5-AF2C-41CA-BC4A-685A3A7D9D8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430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7866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ja-JP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628775"/>
            <a:ext cx="8712969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FC945DAE-CF0E-4E7B-81BC-5FF1ACCCA09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" name="Rectangle 6"/>
          <p:cNvSpPr txBox="1">
            <a:spLocks noChangeArrowheads="1"/>
          </p:cNvSpPr>
          <p:nvPr userDrawn="1"/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ja-JP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/>
              <a:t>P</a:t>
            </a:r>
            <a:fld id="{8BA0A769-0EAA-4950-B6F9-97FD6B9E6567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1" name="Text Box 5"/>
          <p:cNvSpPr txBox="1">
            <a:spLocks noChangeArrowheads="1"/>
          </p:cNvSpPr>
          <p:nvPr userDrawn="1"/>
        </p:nvSpPr>
        <p:spPr bwMode="auto">
          <a:xfrm>
            <a:off x="124543" y="6538913"/>
            <a:ext cx="7543801" cy="30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400" i="1" dirty="0">
                <a:solidFill>
                  <a:schemeClr val="accent5">
                    <a:lumMod val="50000"/>
                    <a:alpha val="85000"/>
                  </a:schemeClr>
                </a:solidFill>
                <a:latin typeface="Arial Black" pitchFamily="34" charset="0"/>
              </a:rPr>
              <a:t>Communication IC &amp; Signal Processing lab 716 </a:t>
            </a:r>
            <a:endParaRPr kumimoji="0" lang="en-US" altLang="zh-TW" sz="1100" b="1" i="1" dirty="0">
              <a:solidFill>
                <a:schemeClr val="accent5">
                  <a:lumMod val="50000"/>
                  <a:alpha val="8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 descr="http://logo.nchu.edu.tw/renovation/logo/logo1.gi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131" y="394401"/>
            <a:ext cx="1239414" cy="102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28" r:id="rId3"/>
    <p:sldLayoutId id="2147483831" r:id="rId4"/>
    <p:sldLayoutId id="2147483832" r:id="rId5"/>
    <p:sldLayoutId id="2147483833" r:id="rId6"/>
    <p:sldLayoutId id="2147483834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"/>
        <a:defRPr kumimoji="1"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w"/>
        <a:defRPr kumimoji="1"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"/>
        <a:defRPr kumimoji="1"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Font typeface="Wingdings" panose="05000000000000000000" pitchFamily="2" charset="2"/>
        <a:buChar char="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©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11352560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figure/Simulation-results-of-the-one-shot-pulse-generator-shown-in-Fig-8-when-operating-at-10_fig9_225429898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26" y="1549785"/>
            <a:ext cx="8389812" cy="1879215"/>
          </a:xfrm>
        </p:spPr>
        <p:txBody>
          <a:bodyPr/>
          <a:lstStyle/>
          <a:p>
            <a:br>
              <a:rPr lang="en-US" altLang="zh-TW" sz="3600" dirty="0"/>
            </a:br>
            <a:r>
              <a:rPr lang="en-US" altLang="zh-TW" sz="3600" dirty="0"/>
              <a:t>Lab3</a:t>
            </a:r>
            <a:br>
              <a:rPr lang="en-US" altLang="zh-TW" sz="3600" dirty="0"/>
            </a:br>
            <a:r>
              <a:rPr lang="en-US" altLang="zh-TW" sz="3600" dirty="0"/>
              <a:t>One Shot Pulse</a:t>
            </a:r>
            <a:br>
              <a:rPr lang="en-US" altLang="zh-TW" sz="3600" dirty="0"/>
            </a:br>
            <a:r>
              <a:rPr lang="en-US" altLang="zh-TW" sz="2000" dirty="0"/>
              <a:t>2023.04.19</a:t>
            </a:r>
            <a:endParaRPr lang="en-US" altLang="zh-TW" sz="3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3608" y="3573463"/>
            <a:ext cx="6400800" cy="2089150"/>
          </a:xfrm>
        </p:spPr>
        <p:txBody>
          <a:bodyPr/>
          <a:lstStyle/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60032" y="4941168"/>
            <a:ext cx="3736504" cy="7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Tx/>
              <a:buNone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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指導教授：范志鵬</a:t>
            </a:r>
            <a:endParaRPr lang="en-US" altLang="zh-TW" sz="2000" dirty="0">
              <a:latin typeface="標楷體" panose="03000509000000000000" pitchFamily="65" charset="-120"/>
            </a:endParaRPr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主講人：李御恩</a:t>
            </a:r>
            <a:endParaRPr lang="en-US" altLang="zh-TW" sz="2000" dirty="0">
              <a:latin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實驗介紹</a:t>
            </a:r>
            <a:endParaRPr lang="en-US" altLang="zh-TW" dirty="0"/>
          </a:p>
          <a:p>
            <a:r>
              <a:rPr lang="en-US" altLang="zh-TW" dirty="0"/>
              <a:t>One Shot Pulse </a:t>
            </a:r>
            <a:r>
              <a:rPr lang="zh-TW" altLang="en-US" dirty="0"/>
              <a:t>介紹</a:t>
            </a:r>
            <a:endParaRPr lang="en-US" altLang="zh-TW" dirty="0"/>
          </a:p>
          <a:p>
            <a:r>
              <a:rPr lang="en-US" altLang="zh-TW" dirty="0"/>
              <a:t>Lab3</a:t>
            </a:r>
            <a:r>
              <a:rPr lang="zh-TW" altLang="en-US" dirty="0"/>
              <a:t> 作業</a:t>
            </a:r>
          </a:p>
        </p:txBody>
      </p:sp>
    </p:spTree>
    <p:extLst>
      <p:ext uri="{BB962C8B-B14F-4D97-AF65-F5344CB8AC3E}">
        <p14:creationId xmlns:p14="http://schemas.microsoft.com/office/powerpoint/2010/main" val="299722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5292" y="260648"/>
            <a:ext cx="7786688" cy="1143000"/>
          </a:xfrm>
        </p:spPr>
        <p:txBody>
          <a:bodyPr/>
          <a:lstStyle/>
          <a:p>
            <a:r>
              <a:rPr lang="en-US" altLang="zh-TW" sz="4000" dirty="0"/>
              <a:t>Lab3</a:t>
            </a:r>
            <a:endParaRPr lang="zh-TW" altLang="en-US" sz="4000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此次實驗使用到的 </a:t>
            </a:r>
            <a:r>
              <a:rPr lang="en-US" altLang="zh-TW" sz="2400" dirty="0"/>
              <a:t>I/O</a:t>
            </a:r>
          </a:p>
          <a:p>
            <a:pPr lvl="1"/>
            <a:r>
              <a:rPr lang="zh-TW" altLang="en-US" sz="2000" dirty="0"/>
              <a:t>以四個按鍵</a:t>
            </a:r>
            <a:r>
              <a:rPr lang="en-US" altLang="zh-TW" sz="2000" dirty="0"/>
              <a:t>(</a:t>
            </a:r>
            <a:r>
              <a:rPr lang="en-US" altLang="zh-TW" sz="2000" dirty="0" err="1"/>
              <a:t>btn_t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btn_d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btn_l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btn_r</a:t>
            </a:r>
            <a:r>
              <a:rPr lang="en-US" altLang="zh-TW" sz="2000" dirty="0"/>
              <a:t>)</a:t>
            </a:r>
            <a:r>
              <a:rPr lang="zh-TW" altLang="en-US" sz="2000" dirty="0"/>
              <a:t>作為輸入</a:t>
            </a:r>
            <a:endParaRPr lang="en-US" altLang="zh-TW" sz="2000" dirty="0"/>
          </a:p>
          <a:p>
            <a:pPr lvl="1"/>
            <a:r>
              <a:rPr lang="zh-TW" altLang="en-US" sz="2000" dirty="0"/>
              <a:t>以四顆七段顯示器作為輸出</a:t>
            </a:r>
            <a:endParaRPr lang="en-US" altLang="zh-TW" sz="2000" dirty="0"/>
          </a:p>
          <a:p>
            <a:r>
              <a:rPr lang="zh-TW" altLang="en-US" sz="2400" dirty="0"/>
              <a:t>功能</a:t>
            </a:r>
            <a:endParaRPr lang="en-US" altLang="zh-TW" sz="2400" dirty="0"/>
          </a:p>
          <a:p>
            <a:pPr lvl="1"/>
            <a:r>
              <a:rPr lang="zh-TW" altLang="en-US" sz="2000" dirty="0"/>
              <a:t>將輸入訊號轉為「</a:t>
            </a:r>
            <a:r>
              <a:rPr lang="zh-TW" altLang="en-US" sz="2000" dirty="0">
                <a:solidFill>
                  <a:srgbClr val="FF0000"/>
                </a:solidFill>
              </a:rPr>
              <a:t>單一脈衝</a:t>
            </a:r>
            <a:r>
              <a:rPr lang="zh-TW" altLang="en-US" sz="2000" dirty="0"/>
              <a:t>」</a:t>
            </a:r>
            <a:endParaRPr lang="en-US" altLang="zh-TW" sz="2000" dirty="0"/>
          </a:p>
          <a:p>
            <a:pPr lvl="1"/>
            <a:r>
              <a:rPr lang="zh-TW" altLang="en-US" sz="2000" dirty="0"/>
              <a:t>透過計數器紀錄按壓按鍵的次數</a:t>
            </a:r>
            <a:endParaRPr lang="en-US" altLang="zh-TW" sz="2000" dirty="0"/>
          </a:p>
          <a:p>
            <a:pPr lvl="1"/>
            <a:r>
              <a:rPr lang="zh-TW" altLang="en-US" sz="2000" dirty="0"/>
              <a:t>將計數器的數值顯示於七段顯示器</a:t>
            </a:r>
            <a:endParaRPr lang="en-US" altLang="zh-TW" sz="2000" dirty="0"/>
          </a:p>
        </p:txBody>
      </p:sp>
      <p:sp>
        <p:nvSpPr>
          <p:cNvPr id="13" name="矩形 12"/>
          <p:cNvSpPr/>
          <p:nvPr/>
        </p:nvSpPr>
        <p:spPr>
          <a:xfrm>
            <a:off x="5633520" y="6513870"/>
            <a:ext cx="30235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dirty="0"/>
              <a:t>圖片來源</a:t>
            </a:r>
            <a:r>
              <a:rPr lang="en-US" altLang="zh-TW" sz="1000" dirty="0"/>
              <a:t>:</a:t>
            </a:r>
            <a:r>
              <a:rPr lang="en-US" altLang="zh-TW" sz="1000" dirty="0">
                <a:hlinkClick r:id="rId3"/>
              </a:rPr>
              <a:t>https://zhuanlan.zhihu.com/p/113525608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0536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 Shot Pulse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1" y="1628800"/>
            <a:ext cx="4824535" cy="4497388"/>
          </a:xfrm>
        </p:spPr>
        <p:txBody>
          <a:bodyPr/>
          <a:lstStyle/>
          <a:p>
            <a:r>
              <a:rPr lang="zh-TW" altLang="en-US" sz="2400" dirty="0"/>
              <a:t>將一段持續輸入訊號轉為單一脈衝訊號</a:t>
            </a:r>
            <a:endParaRPr lang="en-US" altLang="zh-TW" sz="2400" dirty="0"/>
          </a:p>
          <a:p>
            <a:r>
              <a:rPr lang="zh-TW" altLang="en-US" sz="2400" dirty="0"/>
              <a:t>按壓訊號</a:t>
            </a:r>
            <a:r>
              <a:rPr lang="en-US" altLang="zh-TW" sz="2400" dirty="0"/>
              <a:t>(</a:t>
            </a:r>
            <a:r>
              <a:rPr lang="en-US" altLang="zh-TW" sz="2400" dirty="0" err="1"/>
              <a:t>press_flag</a:t>
            </a:r>
            <a:r>
              <a:rPr lang="en-US" altLang="zh-TW" sz="2400" dirty="0"/>
              <a:t>)</a:t>
            </a:r>
          </a:p>
          <a:p>
            <a:pPr lvl="1"/>
            <a:r>
              <a:rPr lang="zh-TW" altLang="en-US" sz="2000" dirty="0"/>
              <a:t>將輸入訊號延遲一個</a:t>
            </a:r>
            <a:r>
              <a:rPr lang="en-US" altLang="zh-TW" sz="2000" dirty="0"/>
              <a:t>cycle</a:t>
            </a:r>
          </a:p>
          <a:p>
            <a:pPr marL="457200" lvl="1" indent="0">
              <a:buNone/>
            </a:pPr>
            <a:endParaRPr lang="en-US" altLang="zh-TW" sz="20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/>
          <a:srcRect t="57396" r="8703"/>
          <a:stretch/>
        </p:blipFill>
        <p:spPr>
          <a:xfrm>
            <a:off x="5093835" y="4061171"/>
            <a:ext cx="3744416" cy="2051778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336" y="1611528"/>
            <a:ext cx="3745918" cy="2313655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307768"/>
              </p:ext>
            </p:extLst>
          </p:nvPr>
        </p:nvGraphicFramePr>
        <p:xfrm>
          <a:off x="665788" y="3789040"/>
          <a:ext cx="3996000" cy="2077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171076362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24503004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45395261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72181883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7337842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19013949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10746457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52566767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7761206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1545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clk</a:t>
                      </a:r>
                      <a:endParaRPr lang="zh-TW" altLang="en-US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725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971420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btn_c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823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3732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flag</a:t>
                      </a:r>
                      <a:endParaRPr lang="zh-TW" altLang="en-US" sz="1800" dirty="0"/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717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1166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pulse</a:t>
                      </a:r>
                      <a:endParaRPr lang="zh-TW" altLang="en-US" sz="1800" dirty="0"/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698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8704734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555776" y="3717032"/>
            <a:ext cx="288032" cy="2232248"/>
          </a:xfrm>
          <a:prstGeom prst="rect">
            <a:avLst/>
          </a:prstGeom>
          <a:noFill/>
          <a:ln w="28575">
            <a:solidFill>
              <a:srgbClr val="FF0000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984996" y="6303501"/>
            <a:ext cx="38597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hlinkClick r:id="rId5"/>
              </a:rPr>
              <a:t>https://www.researchgate.net/figure/Simulation-results-of-the-one-shot-pulse-generator-shown-in-Fig-8-when-operating-at-10_fig9_225429898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1821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t="742"/>
          <a:stretch/>
        </p:blipFill>
        <p:spPr>
          <a:xfrm>
            <a:off x="998567" y="2011516"/>
            <a:ext cx="2826385" cy="3882110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Verilog</a:t>
            </a:r>
            <a:endParaRPr lang="zh-TW" altLang="en-US" sz="4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015067"/>
            <a:ext cx="3470389" cy="4075078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字方塊 7"/>
          <p:cNvSpPr txBox="1"/>
          <p:nvPr/>
        </p:nvSpPr>
        <p:spPr>
          <a:xfrm>
            <a:off x="755576" y="1660158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設定單一</a:t>
            </a:r>
            <a:r>
              <a:rPr lang="en-US" altLang="zh-TW" sz="1600" dirty="0">
                <a:solidFill>
                  <a:srgbClr val="FF0000"/>
                </a:solidFill>
              </a:rPr>
              <a:t>cycle</a:t>
            </a:r>
            <a:r>
              <a:rPr lang="zh-TW" altLang="en-US" sz="1600" dirty="0">
                <a:solidFill>
                  <a:srgbClr val="FF0000"/>
                </a:solidFill>
              </a:rPr>
              <a:t>長度</a:t>
            </a:r>
          </a:p>
        </p:txBody>
      </p:sp>
      <p:sp>
        <p:nvSpPr>
          <p:cNvPr id="9" name="矩形 8"/>
          <p:cNvSpPr/>
          <p:nvPr/>
        </p:nvSpPr>
        <p:spPr>
          <a:xfrm>
            <a:off x="971600" y="1995162"/>
            <a:ext cx="1368152" cy="2097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631267" y="1674738"/>
            <a:ext cx="197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除頻</a:t>
            </a:r>
          </a:p>
        </p:txBody>
      </p:sp>
      <p:sp>
        <p:nvSpPr>
          <p:cNvPr id="11" name="矩形 10"/>
          <p:cNvSpPr/>
          <p:nvPr/>
        </p:nvSpPr>
        <p:spPr>
          <a:xfrm>
            <a:off x="4662341" y="2011516"/>
            <a:ext cx="3452056" cy="2209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632755" y="4341841"/>
            <a:ext cx="3251613" cy="17483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251334" y="5046716"/>
            <a:ext cx="197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One Shot Pulse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07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Verilog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628800"/>
            <a:ext cx="2448272" cy="5090966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772816"/>
            <a:ext cx="3032201" cy="4680520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字方塊 8"/>
          <p:cNvSpPr txBox="1"/>
          <p:nvPr/>
        </p:nvSpPr>
        <p:spPr>
          <a:xfrm>
            <a:off x="1012534" y="1436038"/>
            <a:ext cx="152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按壓計數器</a:t>
            </a:r>
          </a:p>
        </p:txBody>
      </p:sp>
      <p:sp>
        <p:nvSpPr>
          <p:cNvPr id="10" name="矩形 9"/>
          <p:cNvSpPr/>
          <p:nvPr/>
        </p:nvSpPr>
        <p:spPr>
          <a:xfrm>
            <a:off x="1043608" y="1772816"/>
            <a:ext cx="2664296" cy="2016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43608" y="3861048"/>
            <a:ext cx="2880320" cy="2592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732240" y="2060848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七段顯示器顯示</a:t>
            </a:r>
          </a:p>
        </p:txBody>
      </p:sp>
    </p:spTree>
    <p:extLst>
      <p:ext uri="{BB962C8B-B14F-4D97-AF65-F5344CB8AC3E}">
        <p14:creationId xmlns:p14="http://schemas.microsoft.com/office/powerpoint/2010/main" val="259781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Lab3 </a:t>
            </a:r>
            <a:r>
              <a:rPr lang="zh-TW" altLang="en-US" dirty="0"/>
              <a:t>作業</a:t>
            </a:r>
            <a:r>
              <a:rPr lang="en-US" altLang="zh-TW" dirty="0"/>
              <a:t>(</a:t>
            </a:r>
            <a:r>
              <a:rPr lang="zh-TW" altLang="en-US" dirty="0"/>
              <a:t>下午班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800"/>
            <a:ext cx="8568951" cy="4497388"/>
          </a:xfrm>
        </p:spPr>
        <p:txBody>
          <a:bodyPr/>
          <a:lstStyle/>
          <a:p>
            <a:r>
              <a:rPr lang="zh-TW" altLang="en-US" sz="2400" dirty="0"/>
              <a:t>將</a:t>
            </a:r>
            <a:r>
              <a:rPr lang="en-US" altLang="zh-TW" sz="2400" dirty="0"/>
              <a:t>Lab3</a:t>
            </a:r>
            <a:r>
              <a:rPr lang="zh-TW" altLang="en-US" sz="2400" dirty="0"/>
              <a:t>稍作修改，設計功能如下</a:t>
            </a:r>
            <a:r>
              <a:rPr lang="en-US" altLang="zh-TW" sz="2400" dirty="0"/>
              <a:t>:</a:t>
            </a:r>
          </a:p>
          <a:p>
            <a:pPr lvl="1"/>
            <a:r>
              <a:rPr lang="en-US" altLang="zh-TW" sz="2000" dirty="0"/>
              <a:t>RESET</a:t>
            </a:r>
            <a:r>
              <a:rPr lang="zh-TW" altLang="en-US" sz="2000" dirty="0"/>
              <a:t> 時，七段顯示器顯示 </a:t>
            </a:r>
            <a:r>
              <a:rPr lang="en-US" altLang="zh-TW" sz="2000" dirty="0"/>
              <a:t>0000</a:t>
            </a:r>
          </a:p>
          <a:p>
            <a:pPr lvl="1"/>
            <a:r>
              <a:rPr lang="zh-TW" altLang="en-US" sz="2000" dirty="0"/>
              <a:t>按下</a:t>
            </a:r>
            <a:br>
              <a:rPr lang="en-US" altLang="zh-TW" sz="2000" dirty="0"/>
            </a:br>
            <a:r>
              <a:rPr lang="zh-TW" altLang="en-US" sz="2000" dirty="0"/>
              <a:t>按鍵上</a:t>
            </a:r>
            <a:r>
              <a:rPr lang="en-US" altLang="zh-TW" sz="2000" dirty="0"/>
              <a:t>(U4)</a:t>
            </a:r>
            <a:r>
              <a:rPr lang="zh-TW" altLang="en-US" sz="2000" dirty="0"/>
              <a:t>，數值 </a:t>
            </a:r>
            <a:r>
              <a:rPr lang="en-US" altLang="zh-TW" sz="2000" dirty="0"/>
              <a:t>“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+10</a:t>
            </a:r>
            <a:r>
              <a:rPr lang="zh-TW" altLang="en-US" sz="2000" dirty="0"/>
              <a:t> </a:t>
            </a:r>
            <a:r>
              <a:rPr lang="en-US" altLang="zh-TW" sz="2000" dirty="0"/>
              <a:t>”</a:t>
            </a:r>
            <a:br>
              <a:rPr lang="en-US" altLang="zh-TW" sz="2000" dirty="0"/>
            </a:br>
            <a:r>
              <a:rPr lang="zh-TW" altLang="en-US" sz="2000" dirty="0"/>
              <a:t>按鍵下</a:t>
            </a:r>
            <a:r>
              <a:rPr lang="en-US" altLang="zh-TW" sz="2000" dirty="0"/>
              <a:t>(R17)</a:t>
            </a:r>
            <a:r>
              <a:rPr lang="zh-TW" altLang="en-US" sz="2000" dirty="0"/>
              <a:t>，數值 </a:t>
            </a:r>
            <a:r>
              <a:rPr lang="en-US" altLang="zh-TW" sz="2000" dirty="0"/>
              <a:t>“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-10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”</a:t>
            </a:r>
            <a:br>
              <a:rPr lang="en-US" altLang="zh-TW" sz="2000" dirty="0"/>
            </a:br>
            <a:r>
              <a:rPr lang="zh-TW" altLang="en-US" sz="2000" dirty="0"/>
              <a:t>按鍵右</a:t>
            </a:r>
            <a:r>
              <a:rPr lang="en-US" altLang="zh-TW" sz="2000" dirty="0"/>
              <a:t>(R11)</a:t>
            </a:r>
            <a:r>
              <a:rPr lang="zh-TW" altLang="en-US" sz="2000" dirty="0"/>
              <a:t>，數值 </a:t>
            </a:r>
            <a:r>
              <a:rPr lang="en-US" altLang="zh-TW" sz="2000" dirty="0"/>
              <a:t>“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+1</a:t>
            </a:r>
            <a:r>
              <a:rPr lang="zh-TW" altLang="en-US" sz="2000" dirty="0"/>
              <a:t> </a:t>
            </a:r>
            <a:r>
              <a:rPr lang="en-US" altLang="zh-TW" sz="2000" dirty="0"/>
              <a:t>”</a:t>
            </a:r>
            <a:br>
              <a:rPr lang="en-US" altLang="zh-TW" sz="2000" dirty="0"/>
            </a:br>
            <a:r>
              <a:rPr lang="zh-TW" altLang="en-US" sz="2000" dirty="0"/>
              <a:t>按鍵左</a:t>
            </a:r>
            <a:r>
              <a:rPr lang="en-US" altLang="zh-TW" sz="2000" dirty="0"/>
              <a:t>(V1)</a:t>
            </a:r>
            <a:r>
              <a:rPr lang="zh-TW" altLang="en-US" sz="2000" dirty="0"/>
              <a:t>，數值 </a:t>
            </a:r>
            <a:r>
              <a:rPr lang="en-US" altLang="zh-TW" sz="2000" dirty="0"/>
              <a:t>“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-1</a:t>
            </a:r>
            <a:r>
              <a:rPr lang="zh-TW" altLang="en-US" sz="2000" dirty="0"/>
              <a:t> </a:t>
            </a:r>
            <a:r>
              <a:rPr lang="en-US" altLang="zh-TW" sz="2000" dirty="0"/>
              <a:t>”</a:t>
            </a:r>
          </a:p>
          <a:p>
            <a:pPr lvl="1"/>
            <a:r>
              <a:rPr lang="zh-TW" altLang="en-US" sz="2000" dirty="0"/>
              <a:t>當數值小於 </a:t>
            </a:r>
            <a:r>
              <a:rPr lang="en-US" altLang="zh-TW" sz="2000" dirty="0"/>
              <a:t>0</a:t>
            </a:r>
            <a:r>
              <a:rPr lang="zh-TW" altLang="en-US" sz="2000" dirty="0"/>
              <a:t>，須</a:t>
            </a:r>
            <a:r>
              <a:rPr lang="zh-TW" altLang="en-US" sz="2000" dirty="0">
                <a:solidFill>
                  <a:srgbClr val="FF0000"/>
                </a:solidFill>
              </a:rPr>
              <a:t>顯示負數</a:t>
            </a:r>
            <a:r>
              <a:rPr lang="zh-TW" altLang="en-US" sz="2000" dirty="0"/>
              <a:t>，並將</a:t>
            </a:r>
            <a:r>
              <a:rPr lang="en-US" altLang="zh-TW" sz="2000" dirty="0"/>
              <a:t>”</a:t>
            </a:r>
            <a:r>
              <a:rPr lang="zh-TW" altLang="en-US" sz="2000" dirty="0"/>
              <a:t>負號</a:t>
            </a:r>
            <a:r>
              <a:rPr lang="en-US" altLang="zh-TW" sz="2000" dirty="0"/>
              <a:t>”(</a:t>
            </a:r>
            <a:r>
              <a:rPr lang="zh-TW" altLang="en-US" sz="2000" dirty="0"/>
              <a:t>片段</a:t>
            </a:r>
            <a:r>
              <a:rPr lang="en-US" altLang="zh-TW" sz="2000" dirty="0"/>
              <a:t>g)</a:t>
            </a:r>
            <a:r>
              <a:rPr lang="zh-TW" altLang="en-US" sz="2000" dirty="0"/>
              <a:t>顯示在</a:t>
            </a:r>
            <a:r>
              <a:rPr lang="zh-TW" altLang="en-US" sz="2000" dirty="0">
                <a:solidFill>
                  <a:srgbClr val="FF0000"/>
                </a:solidFill>
              </a:rPr>
              <a:t>最左側</a:t>
            </a:r>
            <a:r>
              <a:rPr lang="zh-TW" altLang="en-US" sz="2000" dirty="0"/>
              <a:t>七段顯示器</a:t>
            </a:r>
            <a:endParaRPr lang="en-US" altLang="zh-TW" sz="2000" dirty="0"/>
          </a:p>
          <a:p>
            <a:pPr lvl="1"/>
            <a:r>
              <a:rPr lang="en-US" altLang="zh-TW" sz="2000" dirty="0"/>
              <a:t>Hint:</a:t>
            </a:r>
            <a:br>
              <a:rPr lang="en-US" altLang="zh-TW" sz="2000" dirty="0"/>
            </a:br>
            <a:r>
              <a:rPr lang="en-US" altLang="zh-TW" sz="2000" dirty="0"/>
              <a:t>1.</a:t>
            </a:r>
            <a:r>
              <a:rPr lang="zh-TW" altLang="en-US" sz="2000" dirty="0"/>
              <a:t>需加入</a:t>
            </a:r>
            <a:r>
              <a:rPr lang="en-US" altLang="zh-TW" sz="2000" dirty="0"/>
              <a:t>”</a:t>
            </a:r>
            <a:r>
              <a:rPr lang="zh-TW" altLang="en-US" sz="2000" dirty="0"/>
              <a:t>其餘按鍵輸入</a:t>
            </a:r>
            <a:r>
              <a:rPr lang="en-US" altLang="zh-TW" sz="2000" dirty="0"/>
              <a:t>”</a:t>
            </a:r>
            <a:r>
              <a:rPr lang="zh-TW" altLang="en-US" sz="2000" dirty="0"/>
              <a:t>，並新增腳位檔</a:t>
            </a:r>
            <a:br>
              <a:rPr lang="en-US" altLang="zh-TW" sz="2000" dirty="0"/>
            </a:br>
            <a:br>
              <a:rPr lang="en-US" altLang="zh-TW" sz="2000" dirty="0"/>
            </a:br>
            <a:endParaRPr lang="en-US" altLang="zh-TW" sz="20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79" t="66713" r="7602" b="2963"/>
          <a:stretch/>
        </p:blipFill>
        <p:spPr>
          <a:xfrm>
            <a:off x="6444208" y="2204864"/>
            <a:ext cx="1305745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Lab3 </a:t>
            </a:r>
            <a:r>
              <a:rPr lang="en-US" altLang="zh-TW" dirty="0"/>
              <a:t>constraint file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28" y="1613984"/>
            <a:ext cx="5537056" cy="57926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t="79413"/>
          <a:stretch/>
        </p:blipFill>
        <p:spPr>
          <a:xfrm>
            <a:off x="707219" y="2147293"/>
            <a:ext cx="5537056" cy="5443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/>
          <a:srcRect t="35665" b="32060"/>
          <a:stretch/>
        </p:blipFill>
        <p:spPr>
          <a:xfrm>
            <a:off x="679614" y="3190595"/>
            <a:ext cx="4004703" cy="164196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/>
          <a:srcRect l="-103" t="66527" r="103" b="-2"/>
          <a:stretch/>
        </p:blipFill>
        <p:spPr>
          <a:xfrm>
            <a:off x="4737519" y="2890262"/>
            <a:ext cx="4004703" cy="170303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540663" y="28155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段選信號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659750" y="25418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片選信號</a:t>
            </a:r>
          </a:p>
        </p:txBody>
      </p:sp>
      <p:sp>
        <p:nvSpPr>
          <p:cNvPr id="12" name="矩形 11"/>
          <p:cNvSpPr/>
          <p:nvPr/>
        </p:nvSpPr>
        <p:spPr>
          <a:xfrm>
            <a:off x="4737519" y="3717032"/>
            <a:ext cx="4004703" cy="876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799" y="5201890"/>
            <a:ext cx="4197967" cy="1344705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1537452" y="485604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按鍵</a:t>
            </a:r>
          </a:p>
        </p:txBody>
      </p:sp>
    </p:spTree>
    <p:extLst>
      <p:ext uri="{BB962C8B-B14F-4D97-AF65-F5344CB8AC3E}">
        <p14:creationId xmlns:p14="http://schemas.microsoft.com/office/powerpoint/2010/main" val="256172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2"/>
          <p:cNvSpPr>
            <a:spLocks noChangeArrowheads="1"/>
          </p:cNvSpPr>
          <p:nvPr/>
        </p:nvSpPr>
        <p:spPr bwMode="auto">
          <a:xfrm>
            <a:off x="900113" y="3573463"/>
            <a:ext cx="84963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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w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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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5400" b="1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829417070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design005-purple scope-</Template>
  <TotalTime>29699</TotalTime>
  <Words>308</Words>
  <Application>Microsoft Office PowerPoint</Application>
  <PresentationFormat>如螢幕大小 (4:3)</PresentationFormat>
  <Paragraphs>56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ＭＳ Ｐゴシック</vt:lpstr>
      <vt:lpstr>微軟正黑體</vt:lpstr>
      <vt:lpstr>新細明體</vt:lpstr>
      <vt:lpstr>標楷體</vt:lpstr>
      <vt:lpstr>Arial</vt:lpstr>
      <vt:lpstr>Arial Black</vt:lpstr>
      <vt:lpstr>Calibri</vt:lpstr>
      <vt:lpstr>Times New Roman</vt:lpstr>
      <vt:lpstr>Wingdings</vt:lpstr>
      <vt:lpstr>標準デザイン</vt:lpstr>
      <vt:lpstr> Lab3 One Shot Pulse 2023.04.19</vt:lpstr>
      <vt:lpstr>Outline</vt:lpstr>
      <vt:lpstr>Lab3</vt:lpstr>
      <vt:lpstr>One Shot Pulse</vt:lpstr>
      <vt:lpstr>Verilog</vt:lpstr>
      <vt:lpstr>Verilog</vt:lpstr>
      <vt:lpstr>Lab3 作業(下午班)</vt:lpstr>
      <vt:lpstr>Lab3 constraint file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Lab-2   7 segment displayer</dc:title>
  <dc:creator>孫尉哲</dc:creator>
  <cp:lastModifiedBy>user</cp:lastModifiedBy>
  <cp:revision>701</cp:revision>
  <dcterms:created xsi:type="dcterms:W3CDTF">2017-09-25T15:53:53Z</dcterms:created>
  <dcterms:modified xsi:type="dcterms:W3CDTF">2023-04-13T04:13:59Z</dcterms:modified>
</cp:coreProperties>
</file>