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89" r:id="rId4"/>
    <p:sldId id="306" r:id="rId5"/>
    <p:sldId id="299" r:id="rId6"/>
    <p:sldId id="305" r:id="rId7"/>
    <p:sldId id="296" r:id="rId8"/>
    <p:sldId id="304" r:id="rId9"/>
    <p:sldId id="286" r:id="rId1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9900"/>
    <a:srgbClr val="DEE1FE"/>
    <a:srgbClr val="DDDDDD"/>
    <a:srgbClr val="C0C0C0"/>
    <a:srgbClr val="CC99FF"/>
    <a:srgbClr val="E2C5FF"/>
    <a:srgbClr val="CC00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85" d="100"/>
          <a:sy n="85" d="100"/>
        </p:scale>
        <p:origin x="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5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8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135256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Simulation-results-of-the-one-shot-pulse-generator-shown-in-Fig-8-when-operating-at-10_fig9_225429898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Lab3</a:t>
            </a:r>
            <a:br>
              <a:rPr lang="en-US" altLang="zh-TW" sz="3600" dirty="0"/>
            </a:br>
            <a:r>
              <a:rPr lang="en-US" altLang="zh-TW" sz="3600" dirty="0"/>
              <a:t>One Shot Pulse</a:t>
            </a:r>
            <a:br>
              <a:rPr lang="en-US" altLang="zh-TW" sz="3600" dirty="0"/>
            </a:br>
            <a:r>
              <a:rPr lang="en-US" altLang="zh-TW" sz="2000" dirty="0"/>
              <a:t>2023.04.19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主講人：李御恩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實驗介紹</a:t>
            </a:r>
            <a:endParaRPr lang="en-US" altLang="zh-TW" dirty="0"/>
          </a:p>
          <a:p>
            <a:r>
              <a:rPr lang="en-US" altLang="zh-TW" dirty="0"/>
              <a:t>One Shot Pulse 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Lab3</a:t>
            </a:r>
            <a:r>
              <a:rPr lang="zh-TW" altLang="en-US" dirty="0"/>
              <a:t> 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292" y="260648"/>
            <a:ext cx="7786688" cy="1143000"/>
          </a:xfrm>
        </p:spPr>
        <p:txBody>
          <a:bodyPr/>
          <a:lstStyle/>
          <a:p>
            <a:r>
              <a:rPr lang="en-US" altLang="zh-TW" sz="4000" dirty="0"/>
              <a:t>Lab3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/>
            <a:r>
              <a:rPr lang="zh-TW" altLang="en-US" sz="2000" dirty="0"/>
              <a:t>以四個按鍵</a:t>
            </a:r>
            <a:r>
              <a:rPr lang="en-US" altLang="zh-TW" sz="2000" dirty="0"/>
              <a:t>(</a:t>
            </a:r>
            <a:r>
              <a:rPr lang="en-US" altLang="zh-TW" sz="2000" dirty="0" err="1"/>
              <a:t>btn_t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btn_r</a:t>
            </a:r>
            <a:r>
              <a:rPr lang="en-US" altLang="zh-TW" sz="2000" dirty="0"/>
              <a:t>)</a:t>
            </a:r>
            <a:r>
              <a:rPr lang="zh-TW" altLang="en-US" sz="2000" dirty="0"/>
              <a:t>作為輸入</a:t>
            </a:r>
            <a:endParaRPr lang="en-US" altLang="zh-TW" sz="2000" dirty="0"/>
          </a:p>
          <a:p>
            <a:pPr lvl="1"/>
            <a:r>
              <a:rPr lang="zh-TW" altLang="en-US" sz="2000" dirty="0"/>
              <a:t>以四顆七段顯示器作為輸出</a:t>
            </a:r>
            <a:endParaRPr lang="en-US" altLang="zh-TW" sz="2000" dirty="0"/>
          </a:p>
          <a:p>
            <a:r>
              <a:rPr lang="zh-TW" altLang="en-US" sz="2400" dirty="0"/>
              <a:t>功能</a:t>
            </a:r>
            <a:endParaRPr lang="en-US" altLang="zh-TW" sz="2400" dirty="0"/>
          </a:p>
          <a:p>
            <a:pPr lvl="1"/>
            <a:r>
              <a:rPr lang="zh-TW" altLang="en-US" sz="2000" dirty="0"/>
              <a:t>將輸入訊號轉為「</a:t>
            </a:r>
            <a:r>
              <a:rPr lang="zh-TW" altLang="en-US" sz="2000" dirty="0">
                <a:solidFill>
                  <a:srgbClr val="FF0000"/>
                </a:solidFill>
              </a:rPr>
              <a:t>單一脈衝</a:t>
            </a:r>
            <a:r>
              <a:rPr lang="zh-TW" altLang="en-US" sz="2000" dirty="0"/>
              <a:t>」</a:t>
            </a:r>
            <a:endParaRPr lang="en-US" altLang="zh-TW" sz="2000" dirty="0"/>
          </a:p>
          <a:p>
            <a:pPr lvl="1"/>
            <a:r>
              <a:rPr lang="zh-TW" altLang="en-US" sz="2000" dirty="0"/>
              <a:t>透過計數器紀錄按壓按鍵的次數</a:t>
            </a:r>
            <a:endParaRPr lang="en-US" altLang="zh-TW" sz="2000" dirty="0"/>
          </a:p>
          <a:p>
            <a:pPr lvl="1"/>
            <a:r>
              <a:rPr lang="zh-TW" altLang="en-US" sz="2000" dirty="0"/>
              <a:t>將計數器的數值顯示於七段顯示器</a:t>
            </a:r>
            <a:endParaRPr lang="en-US" altLang="zh-TW" sz="2000" dirty="0"/>
          </a:p>
        </p:txBody>
      </p:sp>
      <p:sp>
        <p:nvSpPr>
          <p:cNvPr id="13" name="矩形 12"/>
          <p:cNvSpPr/>
          <p:nvPr/>
        </p:nvSpPr>
        <p:spPr>
          <a:xfrm>
            <a:off x="5633520" y="6513870"/>
            <a:ext cx="30235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/>
              <a:t>圖片來源</a:t>
            </a:r>
            <a:r>
              <a:rPr lang="en-US" altLang="zh-TW" sz="1000" dirty="0"/>
              <a:t>:</a:t>
            </a:r>
            <a:r>
              <a:rPr lang="en-US" altLang="zh-TW" sz="1000" dirty="0">
                <a:hlinkClick r:id="rId3"/>
              </a:rPr>
              <a:t>https://zhuanlan.zhihu.com/p/113525608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Shot Pulse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4824535" cy="4497388"/>
          </a:xfrm>
        </p:spPr>
        <p:txBody>
          <a:bodyPr/>
          <a:lstStyle/>
          <a:p>
            <a:r>
              <a:rPr lang="zh-TW" altLang="en-US" sz="2400" dirty="0"/>
              <a:t>將一段持續輸入訊號轉為單一脈衝訊號</a:t>
            </a:r>
            <a:endParaRPr lang="en-US" altLang="zh-TW" sz="2400" dirty="0"/>
          </a:p>
          <a:p>
            <a:r>
              <a:rPr lang="zh-TW" altLang="en-US" sz="2400" dirty="0"/>
              <a:t>按壓訊號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press_flag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將輸入訊號延遲一個</a:t>
            </a:r>
            <a:r>
              <a:rPr lang="en-US" altLang="zh-TW" sz="2000" dirty="0"/>
              <a:t>cycle</a:t>
            </a:r>
          </a:p>
          <a:p>
            <a:pPr marL="457200" lvl="1" indent="0">
              <a:buNone/>
            </a:pPr>
            <a:endParaRPr lang="en-US" altLang="zh-TW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57396" r="8703"/>
          <a:stretch/>
        </p:blipFill>
        <p:spPr>
          <a:xfrm>
            <a:off x="5093835" y="4061171"/>
            <a:ext cx="3744416" cy="20517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6" y="1611528"/>
            <a:ext cx="3745918" cy="231365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07768"/>
              </p:ext>
            </p:extLst>
          </p:nvPr>
        </p:nvGraphicFramePr>
        <p:xfrm>
          <a:off x="665788" y="3789040"/>
          <a:ext cx="3996000" cy="2077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1545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btn_c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flag</a:t>
                      </a:r>
                      <a:endParaRPr lang="zh-TW" altLang="en-US" sz="18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71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pulse</a:t>
                      </a:r>
                      <a:endParaRPr lang="zh-TW" altLang="en-US" sz="1800" dirty="0"/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69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8704734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55776" y="3717032"/>
            <a:ext cx="288032" cy="2232248"/>
          </a:xfrm>
          <a:prstGeom prst="rect">
            <a:avLst/>
          </a:prstGeom>
          <a:noFill/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84996" y="6303501"/>
            <a:ext cx="38597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5"/>
              </a:rPr>
              <a:t>https://www.researchgate.net/figure/Simulation-results-of-the-one-shot-pulse-generator-shown-in-Fig-8-when-operating-at-10_fig9_225429898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821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742"/>
          <a:stretch/>
        </p:blipFill>
        <p:spPr>
          <a:xfrm>
            <a:off x="998567" y="2011516"/>
            <a:ext cx="2826385" cy="3882110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Verilog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015067"/>
            <a:ext cx="3470389" cy="40750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55576" y="166015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9" name="矩形 8"/>
          <p:cNvSpPr/>
          <p:nvPr/>
        </p:nvSpPr>
        <p:spPr>
          <a:xfrm>
            <a:off x="971600" y="1995162"/>
            <a:ext cx="1368152" cy="209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1267" y="1674738"/>
            <a:ext cx="19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1" name="矩形 10"/>
          <p:cNvSpPr/>
          <p:nvPr/>
        </p:nvSpPr>
        <p:spPr>
          <a:xfrm>
            <a:off x="4662341" y="2011516"/>
            <a:ext cx="3452056" cy="2209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32755" y="4341841"/>
            <a:ext cx="3251613" cy="1748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51334" y="5046716"/>
            <a:ext cx="19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One Shot Pulse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Verilog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28800"/>
            <a:ext cx="2448272" cy="5090966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772816"/>
            <a:ext cx="3032201" cy="4680520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012534" y="1436038"/>
            <a:ext cx="152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按壓計數器</a:t>
            </a:r>
          </a:p>
        </p:txBody>
      </p:sp>
      <p:sp>
        <p:nvSpPr>
          <p:cNvPr id="10" name="矩形 9"/>
          <p:cNvSpPr/>
          <p:nvPr/>
        </p:nvSpPr>
        <p:spPr>
          <a:xfrm>
            <a:off x="1043608" y="1772816"/>
            <a:ext cx="2664296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3861048"/>
            <a:ext cx="2880320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32240" y="206084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</p:spTree>
    <p:extLst>
      <p:ext uri="{BB962C8B-B14F-4D97-AF65-F5344CB8AC3E}">
        <p14:creationId xmlns:p14="http://schemas.microsoft.com/office/powerpoint/2010/main" val="25978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1" cy="4497388"/>
          </a:xfrm>
        </p:spPr>
        <p:txBody>
          <a:bodyPr/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RESET</a:t>
            </a:r>
            <a:r>
              <a:rPr lang="zh-TW" altLang="en-US" sz="2000" dirty="0"/>
              <a:t> 時，七段顯示器顯示 </a:t>
            </a:r>
            <a:r>
              <a:rPr lang="en-US" altLang="zh-TW" sz="2000" dirty="0"/>
              <a:t>0000</a:t>
            </a:r>
          </a:p>
          <a:p>
            <a:pPr lvl="1"/>
            <a:r>
              <a:rPr lang="zh-TW" altLang="en-US" sz="2000" dirty="0"/>
              <a:t>按鍵上</a:t>
            </a:r>
            <a:r>
              <a:rPr lang="en-US" altLang="zh-TW" sz="2000" dirty="0"/>
              <a:t>(U4)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+10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按鍵下</a:t>
            </a:r>
            <a:r>
              <a:rPr lang="en-US" altLang="zh-TW" sz="2000" dirty="0"/>
              <a:t>(R17)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+20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按鍵右</a:t>
            </a:r>
            <a:r>
              <a:rPr lang="en-US" altLang="zh-TW" sz="2000" dirty="0"/>
              <a:t>(R11)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+1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  <a:br>
              <a:rPr lang="en-US" altLang="zh-TW" sz="2000" dirty="0"/>
            </a:br>
            <a:r>
              <a:rPr lang="zh-TW" altLang="en-US" sz="2000" dirty="0"/>
              <a:t>按鍵左</a:t>
            </a:r>
            <a:r>
              <a:rPr lang="en-US" altLang="zh-TW" sz="2000" dirty="0"/>
              <a:t>(V1)</a:t>
            </a:r>
            <a:r>
              <a:rPr lang="zh-TW" altLang="en-US" sz="2000" dirty="0"/>
              <a:t>，數值 </a:t>
            </a:r>
            <a:r>
              <a:rPr lang="en-US" altLang="zh-TW" sz="2000" dirty="0"/>
              <a:t>“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+5</a:t>
            </a:r>
            <a:r>
              <a:rPr lang="zh-TW" altLang="en-US" sz="2000" dirty="0"/>
              <a:t> </a:t>
            </a:r>
            <a:r>
              <a:rPr lang="en-US" altLang="zh-TW" sz="2000" dirty="0"/>
              <a:t>”</a:t>
            </a:r>
          </a:p>
          <a:p>
            <a:pPr lvl="1"/>
            <a:r>
              <a:rPr lang="en-US" altLang="zh-TW" sz="2000" dirty="0"/>
              <a:t>125</a:t>
            </a:r>
            <a:r>
              <a:rPr lang="zh-TW" altLang="en-US" sz="2000" dirty="0"/>
              <a:t>，十進制為</a:t>
            </a:r>
            <a:r>
              <a:rPr lang="en-US" altLang="zh-TW" sz="2000" dirty="0"/>
              <a:t>125=</a:t>
            </a:r>
            <a:r>
              <a:rPr lang="en-US" altLang="zh-TW" sz="2000" dirty="0">
                <a:solidFill>
                  <a:srgbClr val="FF0000"/>
                </a:solidFill>
              </a:rPr>
              <a:t>1.25</a:t>
            </a:r>
            <a:r>
              <a:rPr lang="zh-TW" altLang="en-US" sz="2000" dirty="0"/>
              <a:t>*</a:t>
            </a:r>
            <a:r>
              <a:rPr lang="en-US" altLang="zh-TW" sz="2000" dirty="0"/>
              <a:t>10^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zh-TW" altLang="en-US" sz="2000" dirty="0">
                <a:solidFill>
                  <a:srgbClr val="FF0000"/>
                </a:solidFill>
              </a:rPr>
              <a:t>  </a:t>
            </a:r>
            <a:r>
              <a:rPr lang="zh-TW" altLang="en-US" sz="2000" dirty="0"/>
              <a:t>顯示</a:t>
            </a:r>
            <a:endParaRPr lang="en-US" altLang="zh-TW" sz="2000" dirty="0"/>
          </a:p>
          <a:p>
            <a:pPr lvl="1"/>
            <a:r>
              <a:rPr lang="zh-TW" altLang="en-US" sz="2000" dirty="0"/>
              <a:t>  </a:t>
            </a:r>
            <a:r>
              <a:rPr lang="en-US" altLang="zh-TW" sz="2000" dirty="0"/>
              <a:t>28</a:t>
            </a:r>
            <a:r>
              <a:rPr lang="zh-TW" altLang="en-US" sz="2000" dirty="0"/>
              <a:t>，十進制為</a:t>
            </a:r>
            <a:r>
              <a:rPr lang="en-US" altLang="zh-TW" sz="2000" dirty="0"/>
              <a:t>28=</a:t>
            </a:r>
            <a:r>
              <a:rPr lang="en-US" altLang="zh-TW" sz="2000" dirty="0">
                <a:solidFill>
                  <a:srgbClr val="FF0000"/>
                </a:solidFill>
              </a:rPr>
              <a:t>2.8</a:t>
            </a:r>
            <a:r>
              <a:rPr lang="zh-TW" altLang="en-US" sz="2000" dirty="0"/>
              <a:t>*</a:t>
            </a:r>
            <a:r>
              <a:rPr lang="en-US" altLang="zh-TW" sz="2000" dirty="0"/>
              <a:t>10^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      </a:t>
            </a:r>
            <a:r>
              <a:rPr lang="zh-TW" altLang="en-US" sz="2000" dirty="0"/>
              <a:t>顯示</a:t>
            </a:r>
            <a:endParaRPr lang="en-US" altLang="zh-TW" sz="2000" dirty="0"/>
          </a:p>
          <a:p>
            <a:pPr lvl="1"/>
            <a:r>
              <a:rPr lang="zh-TW" altLang="en-US" sz="2000" dirty="0"/>
              <a:t>    </a:t>
            </a:r>
            <a:r>
              <a:rPr lang="en-US" altLang="zh-TW" sz="2000" dirty="0"/>
              <a:t>7</a:t>
            </a:r>
            <a:r>
              <a:rPr lang="zh-TW" altLang="en-US" sz="2000" dirty="0"/>
              <a:t>，十進制為</a:t>
            </a:r>
            <a:r>
              <a:rPr lang="en-US" altLang="zh-TW" sz="2000" dirty="0"/>
              <a:t>7=</a:t>
            </a:r>
            <a:r>
              <a:rPr lang="en-US" altLang="zh-TW" sz="2000" dirty="0">
                <a:solidFill>
                  <a:srgbClr val="FF0000"/>
                </a:solidFill>
              </a:rPr>
              <a:t>7</a:t>
            </a:r>
            <a:r>
              <a:rPr lang="zh-TW" altLang="en-US" sz="2000" dirty="0"/>
              <a:t>*</a:t>
            </a:r>
            <a:r>
              <a:rPr lang="en-US" altLang="zh-TW" sz="2000" dirty="0"/>
              <a:t>10^</a:t>
            </a:r>
            <a:r>
              <a:rPr lang="en-US" altLang="zh-TW" sz="2000" dirty="0">
                <a:solidFill>
                  <a:srgbClr val="FF0000"/>
                </a:solidFill>
              </a:rPr>
              <a:t>0</a:t>
            </a:r>
            <a:r>
              <a:rPr lang="zh-TW" altLang="en-US" sz="2000" dirty="0">
                <a:solidFill>
                  <a:srgbClr val="FF0000"/>
                </a:solidFill>
              </a:rPr>
              <a:t>           </a:t>
            </a:r>
            <a:r>
              <a:rPr lang="zh-TW" altLang="en-US" sz="2000" dirty="0"/>
              <a:t>顯示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Hint:</a:t>
            </a:r>
            <a:br>
              <a:rPr lang="en-US" altLang="zh-TW" sz="2000" dirty="0"/>
            </a:br>
            <a:r>
              <a:rPr lang="en-US" altLang="zh-TW" sz="2000" dirty="0"/>
              <a:t>1.</a:t>
            </a:r>
            <a:r>
              <a:rPr lang="zh-TW" altLang="en-US" sz="2000" dirty="0"/>
              <a:t>需加入</a:t>
            </a:r>
            <a:r>
              <a:rPr lang="en-US" altLang="zh-TW" sz="2000" dirty="0"/>
              <a:t>”</a:t>
            </a:r>
            <a:r>
              <a:rPr lang="zh-TW" altLang="en-US" sz="2000" dirty="0"/>
              <a:t>其餘按鍵輸入</a:t>
            </a:r>
            <a:r>
              <a:rPr lang="en-US" altLang="zh-TW" sz="2000" dirty="0"/>
              <a:t>”</a:t>
            </a:r>
            <a:r>
              <a:rPr lang="zh-TW" altLang="en-US" sz="2000" dirty="0"/>
              <a:t>，並新增腳位檔</a:t>
            </a:r>
            <a:br>
              <a:rPr lang="en-US" altLang="zh-TW" sz="2000" dirty="0"/>
            </a:br>
            <a:br>
              <a:rPr lang="en-US" altLang="zh-TW" sz="2000" dirty="0"/>
            </a:br>
            <a:endParaRPr lang="en-US" altLang="zh-TW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9" t="66713" r="7602" b="2963"/>
          <a:stretch/>
        </p:blipFill>
        <p:spPr>
          <a:xfrm>
            <a:off x="6444208" y="2204864"/>
            <a:ext cx="1305745" cy="1224136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4872D3-B548-47E8-9847-0B95D304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73727"/>
              </p:ext>
            </p:extLst>
          </p:nvPr>
        </p:nvGraphicFramePr>
        <p:xfrm>
          <a:off x="5292080" y="3680314"/>
          <a:ext cx="32475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882">
                  <a:extLst>
                    <a:ext uri="{9D8B030D-6E8A-4147-A177-3AD203B41FA5}">
                      <a16:colId xmlns:a16="http://schemas.microsoft.com/office/drawing/2014/main" val="2960126085"/>
                    </a:ext>
                  </a:extLst>
                </a:gridCol>
                <a:gridCol w="811882">
                  <a:extLst>
                    <a:ext uri="{9D8B030D-6E8A-4147-A177-3AD203B41FA5}">
                      <a16:colId xmlns:a16="http://schemas.microsoft.com/office/drawing/2014/main" val="2184019550"/>
                    </a:ext>
                  </a:extLst>
                </a:gridCol>
                <a:gridCol w="811882">
                  <a:extLst>
                    <a:ext uri="{9D8B030D-6E8A-4147-A177-3AD203B41FA5}">
                      <a16:colId xmlns:a16="http://schemas.microsoft.com/office/drawing/2014/main" val="3630823761"/>
                    </a:ext>
                  </a:extLst>
                </a:gridCol>
                <a:gridCol w="811882">
                  <a:extLst>
                    <a:ext uri="{9D8B030D-6E8A-4147-A177-3AD203B41FA5}">
                      <a16:colId xmlns:a16="http://schemas.microsoft.com/office/drawing/2014/main" val="1162596021"/>
                    </a:ext>
                  </a:extLst>
                </a:gridCol>
              </a:tblGrid>
              <a:tr h="36313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65958"/>
                  </a:ext>
                </a:extLst>
              </a:tr>
              <a:tr h="36313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95387"/>
                  </a:ext>
                </a:extLst>
              </a:tr>
              <a:tr h="36313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Lab3 </a:t>
            </a:r>
            <a:r>
              <a:rPr lang="en-US" altLang="zh-TW" dirty="0"/>
              <a:t>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35665" b="32060"/>
          <a:stretch/>
        </p:blipFill>
        <p:spPr>
          <a:xfrm>
            <a:off x="679614" y="3190595"/>
            <a:ext cx="4004703" cy="1641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12" name="矩形 11"/>
          <p:cNvSpPr/>
          <p:nvPr/>
        </p:nvSpPr>
        <p:spPr>
          <a:xfrm>
            <a:off x="4737519" y="3717032"/>
            <a:ext cx="4004703" cy="876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99" y="5201890"/>
            <a:ext cx="4197967" cy="134470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537452" y="485604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按鍵</a:t>
            </a:r>
          </a:p>
        </p:txBody>
      </p:sp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29708</TotalTime>
  <Words>326</Words>
  <Application>Microsoft Office PowerPoint</Application>
  <PresentationFormat>如螢幕大小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Lab3 One Shot Pulse 2023.04.19</vt:lpstr>
      <vt:lpstr>Outline</vt:lpstr>
      <vt:lpstr>Lab3</vt:lpstr>
      <vt:lpstr>One Shot Pulse</vt:lpstr>
      <vt:lpstr>Verilog</vt:lpstr>
      <vt:lpstr>Verilog</vt:lpstr>
      <vt:lpstr>Lab3 作業(晚上班)</vt:lpstr>
      <vt:lpstr>Lab3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703</cp:revision>
  <dcterms:created xsi:type="dcterms:W3CDTF">2017-09-25T15:53:53Z</dcterms:created>
  <dcterms:modified xsi:type="dcterms:W3CDTF">2023-04-13T06:38:30Z</dcterms:modified>
</cp:coreProperties>
</file>