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0" r:id="rId2"/>
    <p:sldId id="271" r:id="rId3"/>
    <p:sldId id="313" r:id="rId4"/>
    <p:sldId id="315" r:id="rId5"/>
    <p:sldId id="314" r:id="rId6"/>
    <p:sldId id="320" r:id="rId7"/>
    <p:sldId id="322" r:id="rId8"/>
    <p:sldId id="321" r:id="rId9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tsai" initials="c" lastIdx="5" clrIdx="0">
    <p:extLst>
      <p:ext uri="{19B8F6BF-5375-455C-9EA6-DF929625EA0E}">
        <p15:presenceInfo xmlns:p15="http://schemas.microsoft.com/office/powerpoint/2012/main" userId="chtsai" providerId="None"/>
      </p:ext>
    </p:extLst>
  </p:cmAuthor>
  <p:cmAuthor id="2" name="CH TSAI" initials="CT" lastIdx="2" clrIdx="1">
    <p:extLst>
      <p:ext uri="{19B8F6BF-5375-455C-9EA6-DF929625EA0E}">
        <p15:presenceInfo xmlns:p15="http://schemas.microsoft.com/office/powerpoint/2012/main" userId="CH TS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00FF"/>
    <a:srgbClr val="DEE1FE"/>
    <a:srgbClr val="DDDDDD"/>
    <a:srgbClr val="C0C0C0"/>
    <a:srgbClr val="CC99FF"/>
    <a:srgbClr val="E2C5FF"/>
    <a:srgbClr val="CC0099"/>
    <a:srgbClr val="CCCC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6400" autoAdjust="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16032-49B4-40F0-8022-398539ABC750}" type="datetimeFigureOut">
              <a:rPr lang="zh-TW" altLang="en-US" smtClean="0"/>
              <a:t>2023/2/24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AF267-2044-4A49-A39D-BB45995F9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527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FDEA774-D125-4F86-A435-A22FC81E7502}" type="datetimeFigureOut">
              <a:rPr lang="zh-TW" altLang="en-US"/>
              <a:pPr>
                <a:defRPr/>
              </a:pPr>
              <a:t>2023/2/24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9877459-3F96-4EAF-B7CF-D016419C449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859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"/>
          <p:cNvSpPr>
            <a:spLocks noChangeShapeType="1"/>
          </p:cNvSpPr>
          <p:nvPr/>
        </p:nvSpPr>
        <p:spPr bwMode="auto">
          <a:xfrm rot="16200000">
            <a:off x="-2744787" y="3429000"/>
            <a:ext cx="6858000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468313" y="3382963"/>
            <a:ext cx="431800" cy="431800"/>
            <a:chOff x="2971" y="2523"/>
            <a:chExt cx="544" cy="544"/>
          </a:xfrm>
        </p:grpSpPr>
        <p:sp>
          <p:nvSpPr>
            <p:cNvPr id="6" name="Freeform 8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Freeform 9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" name="Freeform 10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Freeform 11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1588" y="3598863"/>
            <a:ext cx="9144000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646113" y="3552825"/>
            <a:ext cx="73025" cy="71438"/>
          </a:xfrm>
          <a:prstGeom prst="ellips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12" name="群組 75"/>
          <p:cNvGrpSpPr>
            <a:grpSpLocks/>
          </p:cNvGrpSpPr>
          <p:nvPr userDrawn="1"/>
        </p:nvGrpSpPr>
        <p:grpSpPr bwMode="auto">
          <a:xfrm>
            <a:off x="4789488" y="5734050"/>
            <a:ext cx="4319587" cy="188913"/>
            <a:chOff x="4788793" y="5734050"/>
            <a:chExt cx="4320282" cy="188913"/>
          </a:xfrm>
        </p:grpSpPr>
        <p:grpSp>
          <p:nvGrpSpPr>
            <p:cNvPr id="13" name="群組 85"/>
            <p:cNvGrpSpPr>
              <a:grpSpLocks/>
            </p:cNvGrpSpPr>
            <p:nvPr userDrawn="1"/>
          </p:nvGrpSpPr>
          <p:grpSpPr bwMode="auto">
            <a:xfrm>
              <a:off x="4788793" y="5734050"/>
              <a:ext cx="4103687" cy="188913"/>
              <a:chOff x="4787900" y="5734050"/>
              <a:chExt cx="4103688" cy="188913"/>
            </a:xfrm>
          </p:grpSpPr>
          <p:sp>
            <p:nvSpPr>
              <p:cNvPr id="15" name="AutoShape 15"/>
              <p:cNvSpPr>
                <a:spLocks noChangeArrowheads="1"/>
              </p:cNvSpPr>
              <p:nvPr/>
            </p:nvSpPr>
            <p:spPr bwMode="auto">
              <a:xfrm>
                <a:off x="565163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6" name="AutoShape 16"/>
              <p:cNvSpPr>
                <a:spLocks noChangeArrowheads="1"/>
              </p:cNvSpPr>
              <p:nvPr/>
            </p:nvSpPr>
            <p:spPr bwMode="auto">
              <a:xfrm>
                <a:off x="586757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7" name="AutoShape 17"/>
              <p:cNvSpPr>
                <a:spLocks noChangeArrowheads="1"/>
              </p:cNvSpPr>
              <p:nvPr/>
            </p:nvSpPr>
            <p:spPr bwMode="auto">
              <a:xfrm>
                <a:off x="608350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8" name="AutoShape 18"/>
              <p:cNvSpPr>
                <a:spLocks noChangeArrowheads="1"/>
              </p:cNvSpPr>
              <p:nvPr/>
            </p:nvSpPr>
            <p:spPr bwMode="auto">
              <a:xfrm>
                <a:off x="629944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9" name="AutoShape 19"/>
              <p:cNvSpPr>
                <a:spLocks noChangeArrowheads="1"/>
              </p:cNvSpPr>
              <p:nvPr/>
            </p:nvSpPr>
            <p:spPr bwMode="auto">
              <a:xfrm>
                <a:off x="6515378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0" name="AutoShape 20"/>
              <p:cNvSpPr>
                <a:spLocks noChangeArrowheads="1"/>
              </p:cNvSpPr>
              <p:nvPr/>
            </p:nvSpPr>
            <p:spPr bwMode="auto">
              <a:xfrm>
                <a:off x="673131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1" name="AutoShape 21"/>
              <p:cNvSpPr>
                <a:spLocks noChangeArrowheads="1"/>
              </p:cNvSpPr>
              <p:nvPr/>
            </p:nvSpPr>
            <p:spPr bwMode="auto">
              <a:xfrm>
                <a:off x="694883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2" name="AutoShape 22"/>
              <p:cNvSpPr>
                <a:spLocks noChangeArrowheads="1"/>
              </p:cNvSpPr>
              <p:nvPr/>
            </p:nvSpPr>
            <p:spPr bwMode="auto">
              <a:xfrm>
                <a:off x="716477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3" name="AutoShape 23"/>
              <p:cNvSpPr>
                <a:spLocks noChangeArrowheads="1"/>
              </p:cNvSpPr>
              <p:nvPr/>
            </p:nvSpPr>
            <p:spPr bwMode="auto">
              <a:xfrm>
                <a:off x="738070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4" name="AutoShape 24"/>
              <p:cNvSpPr>
                <a:spLocks noChangeArrowheads="1"/>
              </p:cNvSpPr>
              <p:nvPr/>
            </p:nvSpPr>
            <p:spPr bwMode="auto">
              <a:xfrm>
                <a:off x="759663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5" name="AutoShape 25"/>
              <p:cNvSpPr>
                <a:spLocks noChangeArrowheads="1"/>
              </p:cNvSpPr>
              <p:nvPr/>
            </p:nvSpPr>
            <p:spPr bwMode="auto">
              <a:xfrm>
                <a:off x="781257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6" name="AutoShape 26"/>
              <p:cNvSpPr>
                <a:spLocks noChangeArrowheads="1"/>
              </p:cNvSpPr>
              <p:nvPr/>
            </p:nvSpPr>
            <p:spPr bwMode="auto">
              <a:xfrm>
                <a:off x="802850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7" name="AutoShape 27"/>
              <p:cNvSpPr>
                <a:spLocks noChangeArrowheads="1"/>
              </p:cNvSpPr>
              <p:nvPr/>
            </p:nvSpPr>
            <p:spPr bwMode="auto">
              <a:xfrm>
                <a:off x="824444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8" name="AutoShape 28"/>
              <p:cNvSpPr>
                <a:spLocks noChangeArrowheads="1"/>
              </p:cNvSpPr>
              <p:nvPr/>
            </p:nvSpPr>
            <p:spPr bwMode="auto">
              <a:xfrm>
                <a:off x="846037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9" name="AutoShape 29"/>
              <p:cNvSpPr>
                <a:spLocks noChangeArrowheads="1"/>
              </p:cNvSpPr>
              <p:nvPr/>
            </p:nvSpPr>
            <p:spPr bwMode="auto">
              <a:xfrm>
                <a:off x="867631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0" name="AutoShape 32"/>
              <p:cNvSpPr>
                <a:spLocks noChangeArrowheads="1"/>
              </p:cNvSpPr>
              <p:nvPr/>
            </p:nvSpPr>
            <p:spPr bwMode="auto">
              <a:xfrm>
                <a:off x="478790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1" name="AutoShape 33"/>
              <p:cNvSpPr>
                <a:spLocks noChangeArrowheads="1"/>
              </p:cNvSpPr>
              <p:nvPr/>
            </p:nvSpPr>
            <p:spPr bwMode="auto">
              <a:xfrm>
                <a:off x="500383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2" name="AutoShape 34"/>
              <p:cNvSpPr>
                <a:spLocks noChangeArrowheads="1"/>
              </p:cNvSpPr>
              <p:nvPr/>
            </p:nvSpPr>
            <p:spPr bwMode="auto">
              <a:xfrm>
                <a:off x="521977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3" name="AutoShape 35"/>
              <p:cNvSpPr>
                <a:spLocks noChangeArrowheads="1"/>
              </p:cNvSpPr>
              <p:nvPr/>
            </p:nvSpPr>
            <p:spPr bwMode="auto">
              <a:xfrm>
                <a:off x="543570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sp>
          <p:nvSpPr>
            <p:cNvPr id="14" name="AutoShape 29"/>
            <p:cNvSpPr>
              <a:spLocks noChangeArrowheads="1"/>
            </p:cNvSpPr>
            <p:nvPr userDrawn="1"/>
          </p:nvSpPr>
          <p:spPr bwMode="auto">
            <a:xfrm>
              <a:off x="8893140" y="5734050"/>
              <a:ext cx="215935" cy="188913"/>
            </a:xfrm>
            <a:prstGeom prst="parallelogram">
              <a:avLst>
                <a:gd name="adj" fmla="val 28571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dirty="0"/>
              <a:t>按一下以編輯母片標題樣式</a:t>
            </a:r>
            <a:endParaRPr lang="ja-JP" altLang="en-US" noProof="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67744" y="3908425"/>
            <a:ext cx="6400800" cy="1752600"/>
          </a:xfrm>
        </p:spPr>
        <p:txBody>
          <a:bodyPr anchor="b"/>
          <a:lstStyle>
            <a:lvl1pPr marL="0" indent="0" algn="r">
              <a:buFontTx/>
              <a:buNone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  <a:endParaRPr lang="ja-JP" altLang="en-US" noProof="0" dirty="0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82638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4803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2B4DD625-EB38-4B63-B9D3-C9A9AD53D05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37" name="群組 6"/>
          <p:cNvGrpSpPr>
            <a:grpSpLocks/>
          </p:cNvGrpSpPr>
          <p:nvPr userDrawn="1"/>
        </p:nvGrpSpPr>
        <p:grpSpPr bwMode="auto">
          <a:xfrm>
            <a:off x="684213" y="6381750"/>
            <a:ext cx="2592387" cy="188913"/>
            <a:chOff x="1546225" y="6091238"/>
            <a:chExt cx="2592388" cy="188912"/>
          </a:xfrm>
        </p:grpSpPr>
        <p:sp>
          <p:nvSpPr>
            <p:cNvPr id="38" name="AutoShape 30"/>
            <p:cNvSpPr>
              <a:spLocks noChangeArrowheads="1"/>
            </p:cNvSpPr>
            <p:nvPr userDrawn="1"/>
          </p:nvSpPr>
          <p:spPr bwMode="auto">
            <a:xfrm>
              <a:off x="15462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9" name="AutoShape 31"/>
            <p:cNvSpPr>
              <a:spLocks noChangeArrowheads="1"/>
            </p:cNvSpPr>
            <p:nvPr userDrawn="1"/>
          </p:nvSpPr>
          <p:spPr bwMode="auto">
            <a:xfrm>
              <a:off x="17621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0" name="AutoShape 32"/>
            <p:cNvSpPr>
              <a:spLocks noChangeArrowheads="1"/>
            </p:cNvSpPr>
            <p:nvPr userDrawn="1"/>
          </p:nvSpPr>
          <p:spPr bwMode="auto">
            <a:xfrm>
              <a:off x="19780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1" name="AutoShape 33"/>
            <p:cNvSpPr>
              <a:spLocks noChangeArrowheads="1"/>
            </p:cNvSpPr>
            <p:nvPr userDrawn="1"/>
          </p:nvSpPr>
          <p:spPr bwMode="auto">
            <a:xfrm>
              <a:off x="21939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auto">
            <a:xfrm>
              <a:off x="24098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3" name="AutoShape 35"/>
            <p:cNvSpPr>
              <a:spLocks noChangeArrowheads="1"/>
            </p:cNvSpPr>
            <p:nvPr userDrawn="1"/>
          </p:nvSpPr>
          <p:spPr bwMode="auto">
            <a:xfrm>
              <a:off x="26257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4" name="AutoShape 36"/>
            <p:cNvSpPr>
              <a:spLocks noChangeArrowheads="1"/>
            </p:cNvSpPr>
            <p:nvPr userDrawn="1"/>
          </p:nvSpPr>
          <p:spPr bwMode="auto">
            <a:xfrm>
              <a:off x="28432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5" name="AutoShape 37"/>
            <p:cNvSpPr>
              <a:spLocks noChangeArrowheads="1"/>
            </p:cNvSpPr>
            <p:nvPr userDrawn="1"/>
          </p:nvSpPr>
          <p:spPr bwMode="auto">
            <a:xfrm>
              <a:off x="30591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6" name="AutoShape 38"/>
            <p:cNvSpPr>
              <a:spLocks noChangeArrowheads="1"/>
            </p:cNvSpPr>
            <p:nvPr userDrawn="1"/>
          </p:nvSpPr>
          <p:spPr bwMode="auto">
            <a:xfrm>
              <a:off x="32750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7" name="AutoShape 39"/>
            <p:cNvSpPr>
              <a:spLocks noChangeArrowheads="1"/>
            </p:cNvSpPr>
            <p:nvPr userDrawn="1"/>
          </p:nvSpPr>
          <p:spPr bwMode="auto">
            <a:xfrm>
              <a:off x="34909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8" name="AutoShape 40"/>
            <p:cNvSpPr>
              <a:spLocks noChangeArrowheads="1"/>
            </p:cNvSpPr>
            <p:nvPr userDrawn="1"/>
          </p:nvSpPr>
          <p:spPr bwMode="auto">
            <a:xfrm>
              <a:off x="37068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9" name="AutoShape 41"/>
            <p:cNvSpPr>
              <a:spLocks noChangeArrowheads="1"/>
            </p:cNvSpPr>
            <p:nvPr userDrawn="1"/>
          </p:nvSpPr>
          <p:spPr bwMode="auto">
            <a:xfrm>
              <a:off x="39227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515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28775"/>
            <a:ext cx="8712969" cy="4497388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w"/>
              <a:defRPr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6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8C610-EEC7-4648-8BC7-E3D16E587BB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729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A7B84-AFD4-4E93-BB36-6D71902A15F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430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628775"/>
            <a:ext cx="3703637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40250" y="1628775"/>
            <a:ext cx="3703638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099D-42D3-48A5-818A-061D0C9F8F5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9670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135D7-AC64-445F-99F3-6722499913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8233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6A2C4-EC30-4A1A-B73D-32098C6C59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2698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549A5-AF2C-41CA-BC4A-685A3A7D9D8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430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7866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ja-JP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628775"/>
            <a:ext cx="8712969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63713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6100" y="6381750"/>
            <a:ext cx="29686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fld id="{FC945DAE-CF0E-4E7B-81BC-5FF1ACCCA09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1" name="Line 17"/>
          <p:cNvSpPr>
            <a:spLocks noChangeShapeType="1"/>
          </p:cNvSpPr>
          <p:nvPr/>
        </p:nvSpPr>
        <p:spPr bwMode="auto">
          <a:xfrm>
            <a:off x="-1588" y="1509713"/>
            <a:ext cx="9144001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" name="Rectangle 6"/>
          <p:cNvSpPr txBox="1">
            <a:spLocks noChangeArrowheads="1"/>
          </p:cNvSpPr>
          <p:nvPr userDrawn="1"/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ja-JP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ja-JP"/>
              <a:t>P</a:t>
            </a:r>
            <a:fld id="{8BA0A769-0EAA-4950-B6F9-97FD6B9E6567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71" name="Text Box 5"/>
          <p:cNvSpPr txBox="1">
            <a:spLocks noChangeArrowheads="1"/>
          </p:cNvSpPr>
          <p:nvPr userDrawn="1"/>
        </p:nvSpPr>
        <p:spPr bwMode="auto">
          <a:xfrm>
            <a:off x="124543" y="6538913"/>
            <a:ext cx="7543801" cy="307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400" i="1" dirty="0">
                <a:solidFill>
                  <a:schemeClr val="accent5">
                    <a:lumMod val="50000"/>
                    <a:alpha val="85000"/>
                  </a:schemeClr>
                </a:solidFill>
                <a:latin typeface="Arial Black" pitchFamily="34" charset="0"/>
              </a:rPr>
              <a:t>Communication IC &amp; Signal Processing lab 716 </a:t>
            </a:r>
            <a:endParaRPr kumimoji="0" lang="en-US" altLang="zh-TW" sz="1100" b="1" i="1" dirty="0">
              <a:solidFill>
                <a:schemeClr val="accent5">
                  <a:lumMod val="50000"/>
                  <a:alpha val="8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2" descr="http://logo.nchu.edu.tw/renovation/logo/logo1.gif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131" y="394401"/>
            <a:ext cx="1239414" cy="102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28" r:id="rId3"/>
    <p:sldLayoutId id="2147483831" r:id="rId4"/>
    <p:sldLayoutId id="2147483832" r:id="rId5"/>
    <p:sldLayoutId id="2147483833" r:id="rId6"/>
    <p:sldLayoutId id="2147483834" r:id="rId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 kern="1200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"/>
        <a:defRPr kumimoji="1" sz="2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w"/>
        <a:defRPr kumimoji="1"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anose="05000000000000000000" pitchFamily="2" charset="2"/>
        <a:buChar char=""/>
        <a:defRPr kumimoji="1" sz="20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B050"/>
        </a:buClr>
        <a:buFont typeface="Wingdings" panose="05000000000000000000" pitchFamily="2" charset="2"/>
        <a:buChar char=""/>
        <a:defRPr kumimoji="1"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©"/>
        <a:defRPr kumimoji="1"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5126" y="1772816"/>
            <a:ext cx="8389812" cy="1656184"/>
          </a:xfrm>
        </p:spPr>
        <p:txBody>
          <a:bodyPr/>
          <a:lstStyle/>
          <a:p>
            <a:r>
              <a:rPr lang="en-US" altLang="zh-TW" sz="3600" dirty="0"/>
              <a:t>Lab1</a:t>
            </a:r>
            <a:br>
              <a:rPr lang="en-US" altLang="zh-TW" sz="3600" dirty="0"/>
            </a:br>
            <a:r>
              <a:rPr lang="en-US" altLang="zh-TW" sz="3600" dirty="0"/>
              <a:t>Flash LED</a:t>
            </a:r>
            <a:br>
              <a:rPr lang="en-US" altLang="zh-TW" sz="3600" dirty="0"/>
            </a:br>
            <a:r>
              <a:rPr lang="en-US" altLang="zh-TW" sz="2000" dirty="0"/>
              <a:t>2023.03.30</a:t>
            </a:r>
            <a:endParaRPr lang="en-US" altLang="zh-TW" sz="36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3608" y="3573463"/>
            <a:ext cx="6400800" cy="2089150"/>
          </a:xfrm>
        </p:spPr>
        <p:txBody>
          <a:bodyPr/>
          <a:lstStyle/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60032" y="4941168"/>
            <a:ext cx="3736504" cy="793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Tx/>
              <a:buNone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w"/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"/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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r>
              <a:rPr lang="zh-TW" altLang="en-US" sz="2000" dirty="0">
                <a:latin typeface="標楷體" panose="03000509000000000000" pitchFamily="65" charset="-120"/>
              </a:rPr>
              <a:t>指導教授：范志鵬</a:t>
            </a:r>
            <a:endParaRPr lang="en-US" altLang="zh-TW" sz="2000" dirty="0">
              <a:latin typeface="標楷體" panose="03000509000000000000" pitchFamily="65" charset="-120"/>
            </a:endParaRPr>
          </a:p>
          <a:p>
            <a:pPr eaLnBrk="1" hangingPunct="1"/>
            <a:r>
              <a:rPr lang="zh-TW" altLang="en-US" sz="2000" dirty="0">
                <a:latin typeface="標楷體" panose="03000509000000000000" pitchFamily="65" charset="-120"/>
              </a:rPr>
              <a:t>主講人：林軒宇</a:t>
            </a:r>
            <a:endParaRPr lang="en-US" altLang="zh-TW" sz="2000" dirty="0">
              <a:latin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此次實驗使用到的</a:t>
            </a:r>
            <a:r>
              <a:rPr lang="en-US" altLang="zh-TW" dirty="0"/>
              <a:t>I/O</a:t>
            </a:r>
          </a:p>
          <a:p>
            <a:pPr lvl="1" algn="just"/>
            <a:r>
              <a:rPr lang="zh-TW" altLang="en-US" dirty="0"/>
              <a:t>中間</a:t>
            </a:r>
            <a:r>
              <a:rPr lang="en-US" altLang="zh-TW" dirty="0"/>
              <a:t>Butten(S2)</a:t>
            </a:r>
            <a:r>
              <a:rPr lang="zh-TW" altLang="en-US" dirty="0"/>
              <a:t>作為輸入</a:t>
            </a:r>
            <a:endParaRPr lang="en-US" altLang="zh-TW" dirty="0"/>
          </a:p>
          <a:p>
            <a:pPr lvl="1" algn="just"/>
            <a:r>
              <a:rPr lang="en-US" altLang="zh-TW" dirty="0"/>
              <a:t>16</a:t>
            </a:r>
            <a:r>
              <a:rPr lang="zh-TW" altLang="en-US" dirty="0"/>
              <a:t>顆</a:t>
            </a:r>
            <a:r>
              <a:rPr lang="en-US" altLang="zh-TW" dirty="0"/>
              <a:t>LED</a:t>
            </a:r>
            <a:r>
              <a:rPr lang="zh-TW" altLang="en-US" dirty="0"/>
              <a:t>燈做為輸出</a:t>
            </a:r>
            <a:endParaRPr lang="en-US" altLang="zh-TW" dirty="0"/>
          </a:p>
          <a:p>
            <a:pPr algn="just"/>
            <a:r>
              <a:rPr lang="zh-TW" altLang="en-US" dirty="0"/>
              <a:t>功能</a:t>
            </a:r>
            <a:endParaRPr lang="en-US" altLang="zh-TW" dirty="0"/>
          </a:p>
          <a:p>
            <a:pPr lvl="1" algn="just"/>
            <a:r>
              <a:rPr lang="zh-TW" altLang="en-US" dirty="0"/>
              <a:t>學會「</a:t>
            </a:r>
            <a:r>
              <a:rPr lang="zh-TW" altLang="en-US" dirty="0">
                <a:solidFill>
                  <a:srgbClr val="FF0000"/>
                </a:solidFill>
              </a:rPr>
              <a:t>除頻</a:t>
            </a:r>
            <a:r>
              <a:rPr lang="zh-TW" altLang="en-US" dirty="0"/>
              <a:t>」技術，降低頻率，</a:t>
            </a:r>
            <a:r>
              <a:rPr lang="zh-TW" altLang="en-US" dirty="0">
                <a:solidFill>
                  <a:srgbClr val="FF0000"/>
                </a:solidFill>
              </a:rPr>
              <a:t>控制</a:t>
            </a:r>
            <a:r>
              <a:rPr lang="en-US" altLang="zh-TW" dirty="0">
                <a:solidFill>
                  <a:srgbClr val="FF0000"/>
                </a:solidFill>
              </a:rPr>
              <a:t>LED</a:t>
            </a:r>
            <a:r>
              <a:rPr lang="zh-TW" altLang="en-US" dirty="0">
                <a:solidFill>
                  <a:srgbClr val="FF0000"/>
                </a:solidFill>
              </a:rPr>
              <a:t>燈</a:t>
            </a:r>
            <a:r>
              <a:rPr lang="zh-TW" altLang="en-US" dirty="0"/>
              <a:t>依序閃爍。</a:t>
            </a:r>
            <a:endParaRPr lang="en-US" altLang="zh-TW" dirty="0"/>
          </a:p>
          <a:p>
            <a:pPr lvl="1" algn="just"/>
            <a:r>
              <a:rPr lang="zh-TW" altLang="en-US" dirty="0"/>
              <a:t>並讀取按鍵</a:t>
            </a:r>
            <a:r>
              <a:rPr lang="zh-TW" altLang="en-US" dirty="0">
                <a:solidFill>
                  <a:srgbClr val="FF0000"/>
                </a:solidFill>
              </a:rPr>
              <a:t>是否按下</a:t>
            </a:r>
            <a:r>
              <a:rPr lang="zh-TW" altLang="en-US" dirty="0"/>
              <a:t>，進而決定跑馬燈</a:t>
            </a:r>
            <a:r>
              <a:rPr lang="zh-TW" altLang="en-US" dirty="0">
                <a:solidFill>
                  <a:srgbClr val="FF0000"/>
                </a:solidFill>
              </a:rPr>
              <a:t>速度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9722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zh-TW" altLang="en-US" dirty="0"/>
              <a:t>除頻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透過計數器累加，讀取計數器某一位元，做為新的時脈。</a:t>
            </a:r>
            <a:endParaRPr lang="en-US" altLang="zh-TW" dirty="0"/>
          </a:p>
          <a:p>
            <a:pPr algn="just"/>
            <a:r>
              <a:rPr lang="en-US" altLang="zh-TW" dirty="0"/>
              <a:t>3 bit </a:t>
            </a:r>
            <a:r>
              <a:rPr lang="zh-TW" altLang="en-US" dirty="0"/>
              <a:t>計數器 </a:t>
            </a:r>
            <a:r>
              <a:rPr lang="en-US" altLang="zh-TW" dirty="0"/>
              <a:t>counter (</a:t>
            </a:r>
            <a:r>
              <a:rPr lang="en-US" altLang="zh-TW" dirty="0" err="1"/>
              <a:t>cnt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975221"/>
              </p:ext>
            </p:extLst>
          </p:nvPr>
        </p:nvGraphicFramePr>
        <p:xfrm>
          <a:off x="457200" y="2845417"/>
          <a:ext cx="2646132" cy="2852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533">
                  <a:extLst>
                    <a:ext uri="{9D8B030D-6E8A-4147-A177-3AD203B41FA5}">
                      <a16:colId xmlns:a16="http://schemas.microsoft.com/office/drawing/2014/main" val="1069020107"/>
                    </a:ext>
                  </a:extLst>
                </a:gridCol>
                <a:gridCol w="661533">
                  <a:extLst>
                    <a:ext uri="{9D8B030D-6E8A-4147-A177-3AD203B41FA5}">
                      <a16:colId xmlns:a16="http://schemas.microsoft.com/office/drawing/2014/main" val="719377713"/>
                    </a:ext>
                  </a:extLst>
                </a:gridCol>
                <a:gridCol w="661533">
                  <a:extLst>
                    <a:ext uri="{9D8B030D-6E8A-4147-A177-3AD203B41FA5}">
                      <a16:colId xmlns:a16="http://schemas.microsoft.com/office/drawing/2014/main" val="2143020506"/>
                    </a:ext>
                  </a:extLst>
                </a:gridCol>
                <a:gridCol w="661533">
                  <a:extLst>
                    <a:ext uri="{9D8B030D-6E8A-4147-A177-3AD203B41FA5}">
                      <a16:colId xmlns:a16="http://schemas.microsoft.com/office/drawing/2014/main" val="521639069"/>
                    </a:ext>
                  </a:extLst>
                </a:gridCol>
              </a:tblGrid>
              <a:tr h="31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cycle</a:t>
                      </a:r>
                      <a:endParaRPr lang="zh-TW" altLang="en-US" sz="15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cnt</a:t>
                      </a:r>
                      <a:r>
                        <a:rPr lang="en-US" altLang="zh-TW" sz="15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[2]</a:t>
                      </a:r>
                      <a:endParaRPr lang="zh-TW" altLang="en-US" sz="15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cnt</a:t>
                      </a:r>
                      <a:r>
                        <a:rPr lang="en-US" altLang="zh-TW" sz="15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[1]</a:t>
                      </a:r>
                      <a:endParaRPr lang="zh-TW" altLang="en-US" sz="15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cnt</a:t>
                      </a:r>
                      <a:r>
                        <a:rPr lang="en-US" altLang="zh-TW" sz="15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[0]</a:t>
                      </a:r>
                      <a:endParaRPr lang="zh-TW" altLang="en-US" sz="15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78144" marR="78144" marT="39072" marB="39072" anchor="ctr"/>
                </a:tc>
                <a:extLst>
                  <a:ext uri="{0D108BD9-81ED-4DB2-BD59-A6C34878D82A}">
                    <a16:rowId xmlns:a16="http://schemas.microsoft.com/office/drawing/2014/main" val="4043030146"/>
                  </a:ext>
                </a:extLst>
              </a:tr>
              <a:tr h="31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extLst>
                  <a:ext uri="{0D108BD9-81ED-4DB2-BD59-A6C34878D82A}">
                    <a16:rowId xmlns:a16="http://schemas.microsoft.com/office/drawing/2014/main" val="3497020817"/>
                  </a:ext>
                </a:extLst>
              </a:tr>
              <a:tr h="31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extLst>
                  <a:ext uri="{0D108BD9-81ED-4DB2-BD59-A6C34878D82A}">
                    <a16:rowId xmlns:a16="http://schemas.microsoft.com/office/drawing/2014/main" val="3246084823"/>
                  </a:ext>
                </a:extLst>
              </a:tr>
              <a:tr h="31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extLst>
                  <a:ext uri="{0D108BD9-81ED-4DB2-BD59-A6C34878D82A}">
                    <a16:rowId xmlns:a16="http://schemas.microsoft.com/office/drawing/2014/main" val="1365936673"/>
                  </a:ext>
                </a:extLst>
              </a:tr>
              <a:tr h="31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3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extLst>
                  <a:ext uri="{0D108BD9-81ED-4DB2-BD59-A6C34878D82A}">
                    <a16:rowId xmlns:a16="http://schemas.microsoft.com/office/drawing/2014/main" val="39165755"/>
                  </a:ext>
                </a:extLst>
              </a:tr>
              <a:tr h="31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4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extLst>
                  <a:ext uri="{0D108BD9-81ED-4DB2-BD59-A6C34878D82A}">
                    <a16:rowId xmlns:a16="http://schemas.microsoft.com/office/drawing/2014/main" val="2309886700"/>
                  </a:ext>
                </a:extLst>
              </a:tr>
              <a:tr h="31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5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extLst>
                  <a:ext uri="{0D108BD9-81ED-4DB2-BD59-A6C34878D82A}">
                    <a16:rowId xmlns:a16="http://schemas.microsoft.com/office/drawing/2014/main" val="4049557990"/>
                  </a:ext>
                </a:extLst>
              </a:tr>
              <a:tr h="31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extLst>
                  <a:ext uri="{0D108BD9-81ED-4DB2-BD59-A6C34878D82A}">
                    <a16:rowId xmlns:a16="http://schemas.microsoft.com/office/drawing/2014/main" val="2224344789"/>
                  </a:ext>
                </a:extLst>
              </a:tr>
              <a:tr h="31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extLst>
                  <a:ext uri="{0D108BD9-81ED-4DB2-BD59-A6C34878D82A}">
                    <a16:rowId xmlns:a16="http://schemas.microsoft.com/office/drawing/2014/main" val="1804586355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388617"/>
              </p:ext>
            </p:extLst>
          </p:nvPr>
        </p:nvGraphicFramePr>
        <p:xfrm>
          <a:off x="3360492" y="3108353"/>
          <a:ext cx="5514873" cy="2326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4427">
                  <a:extLst>
                    <a:ext uri="{9D8B030D-6E8A-4147-A177-3AD203B41FA5}">
                      <a16:colId xmlns:a16="http://schemas.microsoft.com/office/drawing/2014/main" val="2714299571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1613873418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3190754919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1117856255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3270488213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2514665531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2802710955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3305357311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395284938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373197737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3996697841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711628485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2364018802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3041859384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2443842972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4024512521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2507462897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2186796880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511146478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cycle</a:t>
                      </a:r>
                      <a:endParaRPr lang="zh-TW" altLang="en-US" sz="12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845151"/>
                  </a:ext>
                </a:extLst>
              </a:tr>
              <a:tr h="3614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/>
                        <a:t>clk</a:t>
                      </a:r>
                      <a:endParaRPr lang="zh-TW" altLang="en-US" sz="1600" dirty="0"/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815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8414163"/>
                  </a:ext>
                </a:extLst>
              </a:tr>
              <a:tr h="3614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/>
                        <a:t>cnt</a:t>
                      </a:r>
                      <a:r>
                        <a:rPr lang="en-US" altLang="zh-TW" sz="1600" dirty="0"/>
                        <a:t>[0]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652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92657500"/>
                  </a:ext>
                </a:extLst>
              </a:tr>
              <a:tr h="3614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/>
                        <a:t>cnt</a:t>
                      </a:r>
                      <a:r>
                        <a:rPr lang="en-US" altLang="zh-TW" sz="1600" dirty="0"/>
                        <a:t>[1]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333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3765582"/>
                  </a:ext>
                </a:extLst>
              </a:tr>
              <a:tr h="3614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/>
                        <a:t>cnt</a:t>
                      </a:r>
                      <a:r>
                        <a:rPr lang="en-US" altLang="zh-TW" sz="1600" dirty="0"/>
                        <a:t>[2]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609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8768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25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Lab1 constraint file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137" y="1829746"/>
            <a:ext cx="6194814" cy="64807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t="79413"/>
          <a:stretch/>
        </p:blipFill>
        <p:spPr>
          <a:xfrm>
            <a:off x="1313178" y="2688254"/>
            <a:ext cx="6145768" cy="602318"/>
          </a:xfrm>
          <a:prstGeom prst="rect">
            <a:avLst/>
          </a:prstGeom>
        </p:spPr>
      </p:pic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91187" y="3501008"/>
            <a:ext cx="6167759" cy="196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3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Lab1 constraint file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509" y="1775708"/>
            <a:ext cx="6192070" cy="151216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509" y="3395193"/>
            <a:ext cx="6192070" cy="268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1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D1D787-332A-4607-AED5-620795A41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Lab1 </a:t>
            </a:r>
            <a:r>
              <a:rPr lang="zh-TW" altLang="en-US" dirty="0"/>
              <a:t>作業</a:t>
            </a:r>
            <a:r>
              <a:rPr lang="en-US" altLang="zh-TW" dirty="0"/>
              <a:t>(</a:t>
            </a:r>
            <a:r>
              <a:rPr lang="zh-TW" altLang="en-US" dirty="0"/>
              <a:t>晚上班</a:t>
            </a:r>
            <a:r>
              <a:rPr lang="en-US" altLang="zh-TW" dirty="0"/>
              <a:t>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0E057E-BE8E-42EC-A8EC-01A71E29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775"/>
            <a:ext cx="8712969" cy="4497388"/>
          </a:xfrm>
        </p:spPr>
        <p:txBody>
          <a:bodyPr/>
          <a:lstStyle/>
          <a:p>
            <a:pPr algn="just"/>
            <a:r>
              <a:rPr lang="zh-TW" altLang="en-US" dirty="0"/>
              <a:t>晚上班</a:t>
            </a:r>
            <a:r>
              <a:rPr lang="en-US" altLang="zh-TW" dirty="0"/>
              <a:t>:</a:t>
            </a:r>
          </a:p>
          <a:p>
            <a:pPr algn="just"/>
            <a:r>
              <a:rPr lang="zh-TW" altLang="en-US" dirty="0"/>
              <a:t>將</a:t>
            </a:r>
            <a:r>
              <a:rPr lang="en-US" altLang="zh-TW" dirty="0"/>
              <a:t>Lab1</a:t>
            </a:r>
            <a:r>
              <a:rPr lang="zh-TW" altLang="en-US" dirty="0"/>
              <a:t>稍作修改，設計功能如下</a:t>
            </a:r>
            <a:r>
              <a:rPr lang="en-US" altLang="zh-TW" dirty="0"/>
              <a:t>:</a:t>
            </a:r>
          </a:p>
          <a:p>
            <a:pPr lvl="1" algn="just"/>
            <a:r>
              <a:rPr lang="en-US" altLang="zh-TW" dirty="0"/>
              <a:t>1.</a:t>
            </a:r>
            <a:r>
              <a:rPr lang="zh-TW" altLang="en-US" dirty="0">
                <a:solidFill>
                  <a:srgbClr val="FF0000"/>
                </a:solidFill>
              </a:rPr>
              <a:t>降低</a:t>
            </a:r>
            <a:r>
              <a:rPr lang="zh-TW" altLang="en-US" dirty="0"/>
              <a:t>跑馬燈的速度</a:t>
            </a:r>
            <a:endParaRPr lang="en-US" altLang="zh-TW" dirty="0"/>
          </a:p>
          <a:p>
            <a:pPr lvl="1" algn="just"/>
            <a:r>
              <a:rPr lang="en-US" altLang="zh-TW" dirty="0"/>
              <a:t>2.</a:t>
            </a:r>
            <a:r>
              <a:rPr lang="zh-TW" altLang="en-US" dirty="0"/>
              <a:t>改為從兩側到中間</a:t>
            </a:r>
            <a:endParaRPr lang="en-US" altLang="zh-TW" dirty="0"/>
          </a:p>
          <a:p>
            <a:pPr lvl="2" algn="just"/>
            <a:r>
              <a:rPr lang="zh-TW" altLang="en-US" dirty="0"/>
              <a:t>  </a:t>
            </a:r>
            <a:r>
              <a:rPr lang="en-US" altLang="zh-TW" dirty="0"/>
              <a:t>1.(</a:t>
            </a:r>
            <a:r>
              <a:rPr lang="zh-TW" altLang="en-US" dirty="0"/>
              <a:t>● ● ● ● ● ● ● ○ ○ ● ● ● ● ● ● ●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endParaRPr lang="en-US" altLang="zh-TW" dirty="0"/>
          </a:p>
          <a:p>
            <a:pPr lvl="2" algn="just"/>
            <a:r>
              <a:rPr lang="zh-TW" altLang="en-US" dirty="0"/>
              <a:t>  </a:t>
            </a:r>
            <a:r>
              <a:rPr lang="en-US" altLang="zh-TW" dirty="0"/>
              <a:t>2.(</a:t>
            </a:r>
            <a:r>
              <a:rPr lang="zh-TW" altLang="en-US" dirty="0"/>
              <a:t>● ● ● ● ● ● ○ ● ● ○ ● ● ● ● ● ●</a:t>
            </a:r>
            <a:r>
              <a:rPr lang="en-US" altLang="zh-TW" dirty="0"/>
              <a:t>)</a:t>
            </a:r>
          </a:p>
          <a:p>
            <a:pPr lvl="2" algn="just"/>
            <a:r>
              <a:rPr lang="zh-TW" altLang="en-US" dirty="0"/>
              <a:t>  </a:t>
            </a:r>
            <a:r>
              <a:rPr lang="en-US" altLang="zh-TW" dirty="0"/>
              <a:t>3.(</a:t>
            </a:r>
            <a:r>
              <a:rPr lang="zh-TW" altLang="en-US" dirty="0"/>
              <a:t>● ● ● ● ● ○ ● ● ● ● ○ ● ● ● ● ●</a:t>
            </a:r>
            <a:r>
              <a:rPr lang="en-US" altLang="zh-TW" dirty="0"/>
              <a:t>)</a:t>
            </a:r>
          </a:p>
          <a:p>
            <a:pPr lvl="2" algn="just"/>
            <a:r>
              <a:rPr lang="zh-TW" altLang="en-US" dirty="0"/>
              <a:t>  </a:t>
            </a:r>
            <a:r>
              <a:rPr lang="en-US" altLang="zh-TW" dirty="0"/>
              <a:t>4.(</a:t>
            </a:r>
            <a:r>
              <a:rPr lang="zh-TW" altLang="en-US" dirty="0"/>
              <a:t>● ● ● ● ○ ● ● ● ● ● ● ○ ● ● ● ●</a:t>
            </a:r>
            <a:r>
              <a:rPr lang="en-US" altLang="zh-TW" dirty="0"/>
              <a:t>)</a:t>
            </a:r>
          </a:p>
          <a:p>
            <a:pPr lvl="2" algn="just"/>
            <a:r>
              <a:rPr lang="zh-TW" altLang="en-US" dirty="0"/>
              <a:t>  </a:t>
            </a:r>
            <a:r>
              <a:rPr lang="en-US" altLang="zh-TW" dirty="0"/>
              <a:t>5.(</a:t>
            </a:r>
            <a:r>
              <a:rPr lang="zh-TW" altLang="en-US" dirty="0"/>
              <a:t>● ● ● ○ ● ● ● ● ● ● ● ● ○ ● ● ●</a:t>
            </a:r>
            <a:r>
              <a:rPr lang="en-US" altLang="zh-TW" dirty="0"/>
              <a:t>)</a:t>
            </a:r>
          </a:p>
          <a:p>
            <a:pPr lvl="2" algn="just"/>
            <a:r>
              <a:rPr lang="zh-TW" altLang="en-US" dirty="0"/>
              <a:t>  </a:t>
            </a:r>
            <a:r>
              <a:rPr lang="en-US" altLang="zh-TW" dirty="0"/>
              <a:t>6.(</a:t>
            </a:r>
            <a:r>
              <a:rPr lang="zh-TW" altLang="en-US" dirty="0"/>
              <a:t>● ● ○ ● ● ● ● ● ● ● ● ● ● ○ ● ●</a:t>
            </a:r>
            <a:r>
              <a:rPr lang="en-US" altLang="zh-TW" dirty="0"/>
              <a:t>)</a:t>
            </a:r>
          </a:p>
          <a:p>
            <a:pPr lvl="2" algn="just"/>
            <a:r>
              <a:rPr lang="zh-TW" altLang="en-US" dirty="0"/>
              <a:t>  </a:t>
            </a:r>
            <a:r>
              <a:rPr lang="en-US" altLang="zh-TW" dirty="0"/>
              <a:t>7.(</a:t>
            </a:r>
            <a:r>
              <a:rPr lang="zh-TW" altLang="en-US" dirty="0"/>
              <a:t>● ○ ● ● ● ● ● ● ● ● ● ● ● ● ○ ●</a:t>
            </a:r>
            <a:r>
              <a:rPr lang="en-US" altLang="zh-TW" dirty="0"/>
              <a:t>)</a:t>
            </a:r>
          </a:p>
          <a:p>
            <a:pPr lvl="2" algn="just"/>
            <a:r>
              <a:rPr lang="zh-TW" altLang="en-US" dirty="0"/>
              <a:t>  </a:t>
            </a:r>
            <a:r>
              <a:rPr lang="en-US" altLang="zh-TW" dirty="0"/>
              <a:t>8.(</a:t>
            </a:r>
            <a:r>
              <a:rPr lang="zh-TW" altLang="en-US" dirty="0"/>
              <a:t>○ ● ● ● ● ● ● ● ● ● ● ● ● ● ● ○</a:t>
            </a:r>
            <a:r>
              <a:rPr lang="en-US" altLang="zh-TW" dirty="0"/>
              <a:t>)	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140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D1D787-332A-4607-AED5-620795A41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Lab1 </a:t>
            </a:r>
            <a:r>
              <a:rPr lang="zh-TW" altLang="en-US" dirty="0"/>
              <a:t>作業</a:t>
            </a:r>
            <a:r>
              <a:rPr lang="en-US" altLang="zh-TW" dirty="0"/>
              <a:t>(</a:t>
            </a:r>
            <a:r>
              <a:rPr lang="zh-TW" altLang="en-US" dirty="0"/>
              <a:t>晚上班</a:t>
            </a:r>
            <a:r>
              <a:rPr lang="en-US" altLang="zh-TW" dirty="0"/>
              <a:t>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0E057E-BE8E-42EC-A8EC-01A71E29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775"/>
            <a:ext cx="8712969" cy="4497388"/>
          </a:xfrm>
        </p:spPr>
        <p:txBody>
          <a:bodyPr/>
          <a:lstStyle/>
          <a:p>
            <a:pPr algn="just"/>
            <a:r>
              <a:rPr lang="zh-TW" altLang="en-US" dirty="0"/>
              <a:t>晚上班</a:t>
            </a:r>
            <a:r>
              <a:rPr lang="en-US" altLang="zh-TW" dirty="0"/>
              <a:t>:</a:t>
            </a:r>
          </a:p>
          <a:p>
            <a:pPr algn="just"/>
            <a:r>
              <a:rPr lang="zh-TW" altLang="en-US" dirty="0"/>
              <a:t>將</a:t>
            </a:r>
            <a:r>
              <a:rPr lang="en-US" altLang="zh-TW" dirty="0"/>
              <a:t>Lab1</a:t>
            </a:r>
            <a:r>
              <a:rPr lang="zh-TW" altLang="en-US" dirty="0"/>
              <a:t>稍作修改，設計功能如下</a:t>
            </a:r>
            <a:r>
              <a:rPr lang="en-US" altLang="zh-TW" dirty="0"/>
              <a:t>:</a:t>
            </a:r>
          </a:p>
          <a:p>
            <a:pPr lvl="1" algn="just"/>
            <a:r>
              <a:rPr lang="en-US" altLang="zh-TW" dirty="0"/>
              <a:t>1.</a:t>
            </a:r>
            <a:r>
              <a:rPr lang="zh-TW" altLang="en-US" dirty="0">
                <a:solidFill>
                  <a:srgbClr val="FF0000"/>
                </a:solidFill>
              </a:rPr>
              <a:t>降低</a:t>
            </a:r>
            <a:r>
              <a:rPr lang="zh-TW" altLang="en-US" dirty="0"/>
              <a:t>跑馬燈的速度</a:t>
            </a:r>
            <a:endParaRPr lang="en-US" altLang="zh-TW" dirty="0"/>
          </a:p>
          <a:p>
            <a:pPr lvl="1" algn="just"/>
            <a:r>
              <a:rPr lang="en-US" altLang="zh-TW" dirty="0"/>
              <a:t>2.</a:t>
            </a:r>
            <a:r>
              <a:rPr lang="zh-TW" altLang="en-US" dirty="0"/>
              <a:t>改為從兩側到中間</a:t>
            </a:r>
            <a:endParaRPr lang="en-US" altLang="zh-TW" dirty="0"/>
          </a:p>
          <a:p>
            <a:pPr lvl="2" algn="just"/>
            <a:r>
              <a:rPr lang="zh-TW" altLang="en-US" dirty="0"/>
              <a:t>  </a:t>
            </a:r>
            <a:r>
              <a:rPr lang="en-US" altLang="zh-TW" dirty="0"/>
              <a:t>9.(</a:t>
            </a:r>
            <a:r>
              <a:rPr lang="zh-TW" altLang="en-US" dirty="0"/>
              <a:t>● ● ● ● ● ● ● ○ ○ ● ● ● ● ● ● ●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endParaRPr lang="en-US" altLang="zh-TW" dirty="0"/>
          </a:p>
          <a:p>
            <a:pPr lvl="2" algn="just"/>
            <a:r>
              <a:rPr lang="en-US" altLang="zh-TW" dirty="0"/>
              <a:t>10.(</a:t>
            </a:r>
            <a:r>
              <a:rPr lang="zh-TW" altLang="en-US" dirty="0"/>
              <a:t>● ● ● ● ● ● ○ ● ● ○ ● ● ● ● ● ●</a:t>
            </a:r>
            <a:r>
              <a:rPr lang="en-US" altLang="zh-TW" dirty="0"/>
              <a:t>)</a:t>
            </a:r>
          </a:p>
          <a:p>
            <a:pPr lvl="2" algn="just"/>
            <a:r>
              <a:rPr lang="en-US" altLang="zh-TW" dirty="0"/>
              <a:t>11.(</a:t>
            </a:r>
            <a:r>
              <a:rPr lang="zh-TW" altLang="en-US" dirty="0"/>
              <a:t>● ● ● ● ● ○ ● ● ● ● ○ ● ● ● ● ●</a:t>
            </a:r>
            <a:r>
              <a:rPr lang="en-US" altLang="zh-TW" dirty="0"/>
              <a:t>)</a:t>
            </a:r>
          </a:p>
          <a:p>
            <a:pPr lvl="2" algn="just"/>
            <a:r>
              <a:rPr lang="en-US" altLang="zh-TW" dirty="0"/>
              <a:t>12.(</a:t>
            </a:r>
            <a:r>
              <a:rPr lang="zh-TW" altLang="en-US" dirty="0"/>
              <a:t>● ● ● ● ○ ● ● ● ● ● ● ○ ● ● ● ●</a:t>
            </a:r>
            <a:r>
              <a:rPr lang="en-US" altLang="zh-TW" dirty="0"/>
              <a:t>)</a:t>
            </a:r>
          </a:p>
          <a:p>
            <a:pPr lvl="2" algn="just"/>
            <a:r>
              <a:rPr lang="en-US" altLang="zh-TW" dirty="0"/>
              <a:t>13.(</a:t>
            </a:r>
            <a:r>
              <a:rPr lang="zh-TW" altLang="en-US" dirty="0"/>
              <a:t>● ● ● ○ ● ● ● ● ● ● ● ● ○ ● ● ●</a:t>
            </a:r>
            <a:r>
              <a:rPr lang="en-US" altLang="zh-TW" dirty="0"/>
              <a:t>)</a:t>
            </a:r>
          </a:p>
          <a:p>
            <a:pPr lvl="2" algn="just"/>
            <a:r>
              <a:rPr lang="en-US" altLang="zh-TW" dirty="0"/>
              <a:t>14.(</a:t>
            </a:r>
            <a:r>
              <a:rPr lang="zh-TW" altLang="en-US" dirty="0"/>
              <a:t>● ● ○ ● ● ● ● ● ● ● ● ● ● ○ ● ●</a:t>
            </a:r>
            <a:r>
              <a:rPr lang="en-US" altLang="zh-TW" dirty="0"/>
              <a:t>)</a:t>
            </a:r>
          </a:p>
          <a:p>
            <a:pPr lvl="2" algn="just"/>
            <a:r>
              <a:rPr lang="en-US" altLang="zh-TW" dirty="0"/>
              <a:t>15.(</a:t>
            </a:r>
            <a:r>
              <a:rPr lang="zh-TW" altLang="en-US" dirty="0"/>
              <a:t>● ○ ● ● ● ● ● ● ● ● ● ● ● ● ○ ●</a:t>
            </a:r>
            <a:r>
              <a:rPr lang="en-US" altLang="zh-TW" dirty="0"/>
              <a:t>)</a:t>
            </a:r>
          </a:p>
          <a:p>
            <a:pPr lvl="2" algn="just"/>
            <a:r>
              <a:rPr lang="en-US" altLang="zh-TW" dirty="0"/>
              <a:t>16.(</a:t>
            </a:r>
            <a:r>
              <a:rPr lang="zh-TW" altLang="en-US" dirty="0"/>
              <a:t>○ ● ● ● ● ● ● ● ● ● ● ● ● ● ● ○</a:t>
            </a:r>
            <a:r>
              <a:rPr lang="en-US" altLang="zh-TW" dirty="0"/>
              <a:t>)	</a:t>
            </a:r>
          </a:p>
          <a:p>
            <a:r>
              <a:rPr lang="en-US" altLang="zh-TW" dirty="0"/>
              <a:t>3.</a:t>
            </a:r>
            <a:r>
              <a:rPr lang="zh-TW" altLang="en-US" dirty="0"/>
              <a:t>按下</a:t>
            </a:r>
            <a:r>
              <a:rPr lang="en-US" altLang="zh-TW" dirty="0" err="1"/>
              <a:t>btn</a:t>
            </a:r>
            <a:r>
              <a:rPr lang="zh-TW" altLang="en-US" dirty="0">
                <a:solidFill>
                  <a:srgbClr val="FF0000"/>
                </a:solidFill>
              </a:rPr>
              <a:t>會反向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9122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2"/>
          <p:cNvSpPr>
            <a:spLocks noChangeArrowheads="1"/>
          </p:cNvSpPr>
          <p:nvPr/>
        </p:nvSpPr>
        <p:spPr bwMode="auto">
          <a:xfrm>
            <a:off x="900113" y="3573463"/>
            <a:ext cx="7992367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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w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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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5400" b="1" dirty="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695301050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design005-purple scope-</Template>
  <TotalTime>20267</TotalTime>
  <Words>528</Words>
  <Application>Microsoft Office PowerPoint</Application>
  <PresentationFormat>如螢幕大小 (4:3)</PresentationFormat>
  <Paragraphs>97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8" baseType="lpstr">
      <vt:lpstr>ＭＳ Ｐゴシック</vt:lpstr>
      <vt:lpstr>微軟正黑體</vt:lpstr>
      <vt:lpstr>新細明體</vt:lpstr>
      <vt:lpstr>標楷體</vt:lpstr>
      <vt:lpstr>Arial</vt:lpstr>
      <vt:lpstr>Arial Black</vt:lpstr>
      <vt:lpstr>Calibri</vt:lpstr>
      <vt:lpstr>Times New Roman</vt:lpstr>
      <vt:lpstr>Wingdings</vt:lpstr>
      <vt:lpstr>標準デザイン</vt:lpstr>
      <vt:lpstr>Lab1 Flash LED 2023.03.30</vt:lpstr>
      <vt:lpstr>Lab1</vt:lpstr>
      <vt:lpstr> 除頻 </vt:lpstr>
      <vt:lpstr> Lab1 constraint file </vt:lpstr>
      <vt:lpstr> Lab1 constraint file </vt:lpstr>
      <vt:lpstr> Lab1 作業(晚上班) </vt:lpstr>
      <vt:lpstr> Lab1 作業(晚上班)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Lab-2   7 segment displayer</dc:title>
  <dc:creator>林仕杰</dc:creator>
  <cp:lastModifiedBy>User</cp:lastModifiedBy>
  <cp:revision>646</cp:revision>
  <dcterms:created xsi:type="dcterms:W3CDTF">2017-09-25T15:53:53Z</dcterms:created>
  <dcterms:modified xsi:type="dcterms:W3CDTF">2023-02-24T07:05:43Z</dcterms:modified>
</cp:coreProperties>
</file>