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70" r:id="rId2"/>
    <p:sldId id="324" r:id="rId3"/>
    <p:sldId id="325" r:id="rId4"/>
    <p:sldId id="326" r:id="rId5"/>
    <p:sldId id="304" r:id="rId6"/>
    <p:sldId id="286" r:id="rId7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tsai" initials="c" lastIdx="5" clrIdx="0">
    <p:extLst>
      <p:ext uri="{19B8F6BF-5375-455C-9EA6-DF929625EA0E}">
        <p15:presenceInfo xmlns:p15="http://schemas.microsoft.com/office/powerpoint/2012/main" userId="chtsai" providerId="None"/>
      </p:ext>
    </p:extLst>
  </p:cmAuthor>
  <p:cmAuthor id="2" name="CH TSAI" initials="CT" lastIdx="2" clrIdx="1">
    <p:extLst>
      <p:ext uri="{19B8F6BF-5375-455C-9EA6-DF929625EA0E}">
        <p15:presenceInfo xmlns:p15="http://schemas.microsoft.com/office/powerpoint/2012/main" userId="CH TSA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00FFFF"/>
    <a:srgbClr val="FF0000"/>
    <a:srgbClr val="FF00FF"/>
    <a:srgbClr val="FFFF00"/>
    <a:srgbClr val="FF9900"/>
    <a:srgbClr val="DEE1FE"/>
    <a:srgbClr val="DDDDDD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00" autoAdjust="0"/>
  </p:normalViewPr>
  <p:slideViewPr>
    <p:cSldViewPr>
      <p:cViewPr varScale="1">
        <p:scale>
          <a:sx n="114" d="100"/>
          <a:sy n="114" d="100"/>
        </p:scale>
        <p:origin x="150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16032-49B4-40F0-8022-398539ABC750}" type="datetimeFigureOut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AF267-2044-4A49-A39D-BB45995F91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15276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FDEA774-D125-4F86-A435-A22FC81E7502}" type="datetimeFigureOut">
              <a:rPr lang="zh-TW" altLang="en-US"/>
              <a:pPr>
                <a:defRPr/>
              </a:pPr>
              <a:t>2023/5/6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9877459-3F96-4EAF-B7CF-D016419C449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859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8356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646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877459-3F96-4EAF-B7CF-D016419C449A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828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"/>
          <p:cNvSpPr>
            <a:spLocks noChangeShapeType="1"/>
          </p:cNvSpPr>
          <p:nvPr/>
        </p:nvSpPr>
        <p:spPr bwMode="auto">
          <a:xfrm rot="16200000">
            <a:off x="-2744787" y="3429000"/>
            <a:ext cx="6858000" cy="0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468313" y="3382963"/>
            <a:ext cx="431800" cy="431800"/>
            <a:chOff x="2971" y="2523"/>
            <a:chExt cx="544" cy="544"/>
          </a:xfrm>
        </p:grpSpPr>
        <p:sp>
          <p:nvSpPr>
            <p:cNvPr id="6" name="Freeform 8"/>
            <p:cNvSpPr>
              <a:spLocks/>
            </p:cNvSpPr>
            <p:nvPr userDrawn="1"/>
          </p:nvSpPr>
          <p:spPr bwMode="auto">
            <a:xfrm>
              <a:off x="2971" y="2523"/>
              <a:ext cx="227" cy="227"/>
            </a:xfrm>
            <a:custGeom>
              <a:avLst/>
              <a:gdLst>
                <a:gd name="T0" fmla="*/ 227 w 227"/>
                <a:gd name="T1" fmla="*/ 0 h 227"/>
                <a:gd name="T2" fmla="*/ 0 w 227"/>
                <a:gd name="T3" fmla="*/ 0 h 227"/>
                <a:gd name="T4" fmla="*/ 0 w 227"/>
                <a:gd name="T5" fmla="*/ 227 h 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" name="Freeform 9"/>
            <p:cNvSpPr>
              <a:spLocks/>
            </p:cNvSpPr>
            <p:nvPr userDrawn="1"/>
          </p:nvSpPr>
          <p:spPr bwMode="auto">
            <a:xfrm flipH="1">
              <a:off x="3288" y="2523"/>
              <a:ext cx="227" cy="227"/>
            </a:xfrm>
            <a:custGeom>
              <a:avLst/>
              <a:gdLst>
                <a:gd name="T0" fmla="*/ 227 w 227"/>
                <a:gd name="T1" fmla="*/ 0 h 227"/>
                <a:gd name="T2" fmla="*/ 0 w 227"/>
                <a:gd name="T3" fmla="*/ 0 h 227"/>
                <a:gd name="T4" fmla="*/ 0 w 227"/>
                <a:gd name="T5" fmla="*/ 227 h 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" name="Freeform 10"/>
            <p:cNvSpPr>
              <a:spLocks/>
            </p:cNvSpPr>
            <p:nvPr userDrawn="1"/>
          </p:nvSpPr>
          <p:spPr bwMode="auto">
            <a:xfrm flipV="1">
              <a:off x="2971" y="2840"/>
              <a:ext cx="227" cy="227"/>
            </a:xfrm>
            <a:custGeom>
              <a:avLst/>
              <a:gdLst>
                <a:gd name="T0" fmla="*/ 227 w 227"/>
                <a:gd name="T1" fmla="*/ 0 h 227"/>
                <a:gd name="T2" fmla="*/ 0 w 227"/>
                <a:gd name="T3" fmla="*/ 0 h 227"/>
                <a:gd name="T4" fmla="*/ 0 w 227"/>
                <a:gd name="T5" fmla="*/ 227 h 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" name="Freeform 11"/>
            <p:cNvSpPr>
              <a:spLocks/>
            </p:cNvSpPr>
            <p:nvPr userDrawn="1"/>
          </p:nvSpPr>
          <p:spPr bwMode="auto">
            <a:xfrm flipH="1" flipV="1">
              <a:off x="3288" y="2840"/>
              <a:ext cx="227" cy="227"/>
            </a:xfrm>
            <a:custGeom>
              <a:avLst/>
              <a:gdLst>
                <a:gd name="T0" fmla="*/ 227 w 227"/>
                <a:gd name="T1" fmla="*/ 0 h 227"/>
                <a:gd name="T2" fmla="*/ 0 w 227"/>
                <a:gd name="T3" fmla="*/ 0 h 227"/>
                <a:gd name="T4" fmla="*/ 0 w 227"/>
                <a:gd name="T5" fmla="*/ 227 h 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7" h="227">
                  <a:moveTo>
                    <a:pt x="227" y="0"/>
                  </a:moveTo>
                  <a:lnTo>
                    <a:pt x="0" y="0"/>
                  </a:lnTo>
                  <a:lnTo>
                    <a:pt x="0" y="227"/>
                  </a:lnTo>
                </a:path>
              </a:pathLst>
            </a:custGeom>
            <a:noFill/>
            <a:ln w="9525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1588" y="3598863"/>
            <a:ext cx="9144000" cy="0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Oval 14"/>
          <p:cNvSpPr>
            <a:spLocks noChangeArrowheads="1"/>
          </p:cNvSpPr>
          <p:nvPr/>
        </p:nvSpPr>
        <p:spPr bwMode="auto">
          <a:xfrm>
            <a:off x="646113" y="3552825"/>
            <a:ext cx="73025" cy="71438"/>
          </a:xfrm>
          <a:prstGeom prst="ellipse">
            <a:avLst/>
          </a:prstGeom>
          <a:noFill/>
          <a:ln w="9525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zh-TW" altLang="en-US">
              <a:solidFill>
                <a:srgbClr val="00B0F0"/>
              </a:solidFill>
            </a:endParaRPr>
          </a:p>
        </p:txBody>
      </p:sp>
      <p:grpSp>
        <p:nvGrpSpPr>
          <p:cNvPr id="12" name="群組 75"/>
          <p:cNvGrpSpPr>
            <a:grpSpLocks/>
          </p:cNvGrpSpPr>
          <p:nvPr userDrawn="1"/>
        </p:nvGrpSpPr>
        <p:grpSpPr bwMode="auto">
          <a:xfrm>
            <a:off x="4789488" y="5734050"/>
            <a:ext cx="4319587" cy="188913"/>
            <a:chOff x="4788793" y="5734050"/>
            <a:chExt cx="4320282" cy="188913"/>
          </a:xfrm>
        </p:grpSpPr>
        <p:grpSp>
          <p:nvGrpSpPr>
            <p:cNvPr id="13" name="群組 85"/>
            <p:cNvGrpSpPr>
              <a:grpSpLocks/>
            </p:cNvGrpSpPr>
            <p:nvPr userDrawn="1"/>
          </p:nvGrpSpPr>
          <p:grpSpPr bwMode="auto">
            <a:xfrm>
              <a:off x="4788793" y="5734050"/>
              <a:ext cx="4103687" cy="188913"/>
              <a:chOff x="4787900" y="5734050"/>
              <a:chExt cx="4103688" cy="188913"/>
            </a:xfrm>
          </p:grpSpPr>
          <p:sp>
            <p:nvSpPr>
              <p:cNvPr id="15" name="AutoShape 15"/>
              <p:cNvSpPr>
                <a:spLocks noChangeArrowheads="1"/>
              </p:cNvSpPr>
              <p:nvPr/>
            </p:nvSpPr>
            <p:spPr bwMode="auto">
              <a:xfrm>
                <a:off x="565163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6" name="AutoShape 16"/>
              <p:cNvSpPr>
                <a:spLocks noChangeArrowheads="1"/>
              </p:cNvSpPr>
              <p:nvPr/>
            </p:nvSpPr>
            <p:spPr bwMode="auto">
              <a:xfrm>
                <a:off x="5867574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7" name="AutoShape 17"/>
              <p:cNvSpPr>
                <a:spLocks noChangeArrowheads="1"/>
              </p:cNvSpPr>
              <p:nvPr/>
            </p:nvSpPr>
            <p:spPr bwMode="auto">
              <a:xfrm>
                <a:off x="608350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8" name="AutoShape 18"/>
              <p:cNvSpPr>
                <a:spLocks noChangeArrowheads="1"/>
              </p:cNvSpPr>
              <p:nvPr/>
            </p:nvSpPr>
            <p:spPr bwMode="auto">
              <a:xfrm>
                <a:off x="6299443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9" name="AutoShape 19"/>
              <p:cNvSpPr>
                <a:spLocks noChangeArrowheads="1"/>
              </p:cNvSpPr>
              <p:nvPr/>
            </p:nvSpPr>
            <p:spPr bwMode="auto">
              <a:xfrm>
                <a:off x="6515378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0" name="AutoShape 20"/>
              <p:cNvSpPr>
                <a:spLocks noChangeArrowheads="1"/>
              </p:cNvSpPr>
              <p:nvPr/>
            </p:nvSpPr>
            <p:spPr bwMode="auto">
              <a:xfrm>
                <a:off x="6731313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1" name="AutoShape 21"/>
              <p:cNvSpPr>
                <a:spLocks noChangeArrowheads="1"/>
              </p:cNvSpPr>
              <p:nvPr/>
            </p:nvSpPr>
            <p:spPr bwMode="auto">
              <a:xfrm>
                <a:off x="6948835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2" name="AutoShape 22"/>
              <p:cNvSpPr>
                <a:spLocks noChangeArrowheads="1"/>
              </p:cNvSpPr>
              <p:nvPr/>
            </p:nvSpPr>
            <p:spPr bwMode="auto">
              <a:xfrm>
                <a:off x="7164770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3" name="AutoShape 23"/>
              <p:cNvSpPr>
                <a:spLocks noChangeArrowheads="1"/>
              </p:cNvSpPr>
              <p:nvPr/>
            </p:nvSpPr>
            <p:spPr bwMode="auto">
              <a:xfrm>
                <a:off x="7380705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4" name="AutoShape 24"/>
              <p:cNvSpPr>
                <a:spLocks noChangeArrowheads="1"/>
              </p:cNvSpPr>
              <p:nvPr/>
            </p:nvSpPr>
            <p:spPr bwMode="auto">
              <a:xfrm>
                <a:off x="759663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5" name="AutoShape 25"/>
              <p:cNvSpPr>
                <a:spLocks noChangeArrowheads="1"/>
              </p:cNvSpPr>
              <p:nvPr/>
            </p:nvSpPr>
            <p:spPr bwMode="auto">
              <a:xfrm>
                <a:off x="7812574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6" name="AutoShape 26"/>
              <p:cNvSpPr>
                <a:spLocks noChangeArrowheads="1"/>
              </p:cNvSpPr>
              <p:nvPr/>
            </p:nvSpPr>
            <p:spPr bwMode="auto">
              <a:xfrm>
                <a:off x="802850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7" name="AutoShape 27"/>
              <p:cNvSpPr>
                <a:spLocks noChangeArrowheads="1"/>
              </p:cNvSpPr>
              <p:nvPr/>
            </p:nvSpPr>
            <p:spPr bwMode="auto">
              <a:xfrm>
                <a:off x="8244444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8" name="AutoShape 28"/>
              <p:cNvSpPr>
                <a:spLocks noChangeArrowheads="1"/>
              </p:cNvSpPr>
              <p:nvPr/>
            </p:nvSpPr>
            <p:spPr bwMode="auto">
              <a:xfrm>
                <a:off x="8460379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9" name="AutoShape 29"/>
              <p:cNvSpPr>
                <a:spLocks noChangeArrowheads="1"/>
              </p:cNvSpPr>
              <p:nvPr/>
            </p:nvSpPr>
            <p:spPr bwMode="auto">
              <a:xfrm>
                <a:off x="8676313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30" name="AutoShape 32"/>
              <p:cNvSpPr>
                <a:spLocks noChangeArrowheads="1"/>
              </p:cNvSpPr>
              <p:nvPr/>
            </p:nvSpPr>
            <p:spPr bwMode="auto">
              <a:xfrm>
                <a:off x="4787900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31" name="AutoShape 33"/>
              <p:cNvSpPr>
                <a:spLocks noChangeArrowheads="1"/>
              </p:cNvSpPr>
              <p:nvPr/>
            </p:nvSpPr>
            <p:spPr bwMode="auto">
              <a:xfrm>
                <a:off x="5003835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32" name="AutoShape 34"/>
              <p:cNvSpPr>
                <a:spLocks noChangeArrowheads="1"/>
              </p:cNvSpPr>
              <p:nvPr/>
            </p:nvSpPr>
            <p:spPr bwMode="auto">
              <a:xfrm>
                <a:off x="5219770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33" name="AutoShape 35"/>
              <p:cNvSpPr>
                <a:spLocks noChangeArrowheads="1"/>
              </p:cNvSpPr>
              <p:nvPr/>
            </p:nvSpPr>
            <p:spPr bwMode="auto">
              <a:xfrm>
                <a:off x="5435704" y="5734050"/>
                <a:ext cx="215935" cy="188913"/>
              </a:xfrm>
              <a:prstGeom prst="parallelogram">
                <a:avLst>
                  <a:gd name="adj" fmla="val 28571"/>
                </a:avLst>
              </a:prstGeom>
              <a:solidFill>
                <a:srgbClr val="00B0F0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</p:grpSp>
        <p:sp>
          <p:nvSpPr>
            <p:cNvPr id="14" name="AutoShape 29"/>
            <p:cNvSpPr>
              <a:spLocks noChangeArrowheads="1"/>
            </p:cNvSpPr>
            <p:nvPr userDrawn="1"/>
          </p:nvSpPr>
          <p:spPr bwMode="auto">
            <a:xfrm>
              <a:off x="8893140" y="5734050"/>
              <a:ext cx="215935" cy="188913"/>
            </a:xfrm>
            <a:prstGeom prst="parallelogram">
              <a:avLst>
                <a:gd name="adj" fmla="val 28571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</p:grp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dirty="0"/>
              <a:t>按一下以編輯母片標題樣式</a:t>
            </a:r>
            <a:endParaRPr lang="ja-JP" altLang="en-US" noProof="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67744" y="3908425"/>
            <a:ext cx="6400800" cy="1752600"/>
          </a:xfrm>
        </p:spPr>
        <p:txBody>
          <a:bodyPr anchor="b"/>
          <a:lstStyle>
            <a:lvl1pPr marL="0" indent="0" algn="r">
              <a:buFontTx/>
              <a:buNone/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noProof="0" dirty="0"/>
              <a:t>按一下以編輯母片副標題樣式</a:t>
            </a:r>
            <a:endParaRPr lang="ja-JP" altLang="en-US" noProof="0" dirty="0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82638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48038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2B4DD625-EB38-4B63-B9D3-C9A9AD53D05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37" name="群組 6"/>
          <p:cNvGrpSpPr>
            <a:grpSpLocks/>
          </p:cNvGrpSpPr>
          <p:nvPr userDrawn="1"/>
        </p:nvGrpSpPr>
        <p:grpSpPr bwMode="auto">
          <a:xfrm>
            <a:off x="684213" y="6381750"/>
            <a:ext cx="2592387" cy="188913"/>
            <a:chOff x="1546225" y="6091238"/>
            <a:chExt cx="2592388" cy="188912"/>
          </a:xfrm>
        </p:grpSpPr>
        <p:sp>
          <p:nvSpPr>
            <p:cNvPr id="38" name="AutoShape 30"/>
            <p:cNvSpPr>
              <a:spLocks noChangeArrowheads="1"/>
            </p:cNvSpPr>
            <p:nvPr userDrawn="1"/>
          </p:nvSpPr>
          <p:spPr bwMode="auto">
            <a:xfrm>
              <a:off x="15462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rgbClr val="00B0F0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39" name="AutoShape 31"/>
            <p:cNvSpPr>
              <a:spLocks noChangeArrowheads="1"/>
            </p:cNvSpPr>
            <p:nvPr userDrawn="1"/>
          </p:nvSpPr>
          <p:spPr bwMode="auto">
            <a:xfrm>
              <a:off x="17621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rgbClr val="00B0F0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0" name="AutoShape 32"/>
            <p:cNvSpPr>
              <a:spLocks noChangeArrowheads="1"/>
            </p:cNvSpPr>
            <p:nvPr userDrawn="1"/>
          </p:nvSpPr>
          <p:spPr bwMode="auto">
            <a:xfrm>
              <a:off x="19780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rgbClr val="00B0F0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1" name="AutoShape 33"/>
            <p:cNvSpPr>
              <a:spLocks noChangeArrowheads="1"/>
            </p:cNvSpPr>
            <p:nvPr userDrawn="1"/>
          </p:nvSpPr>
          <p:spPr bwMode="auto">
            <a:xfrm>
              <a:off x="21939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rgbClr val="00B0F0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2" name="AutoShape 34"/>
            <p:cNvSpPr>
              <a:spLocks noChangeArrowheads="1"/>
            </p:cNvSpPr>
            <p:nvPr userDrawn="1"/>
          </p:nvSpPr>
          <p:spPr bwMode="auto">
            <a:xfrm>
              <a:off x="24098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3" name="AutoShape 35"/>
            <p:cNvSpPr>
              <a:spLocks noChangeArrowheads="1"/>
            </p:cNvSpPr>
            <p:nvPr userDrawn="1"/>
          </p:nvSpPr>
          <p:spPr bwMode="auto">
            <a:xfrm>
              <a:off x="2625725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4" name="AutoShape 36"/>
            <p:cNvSpPr>
              <a:spLocks noChangeArrowheads="1"/>
            </p:cNvSpPr>
            <p:nvPr userDrawn="1"/>
          </p:nvSpPr>
          <p:spPr bwMode="auto">
            <a:xfrm>
              <a:off x="28432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5" name="AutoShape 37"/>
            <p:cNvSpPr>
              <a:spLocks noChangeArrowheads="1"/>
            </p:cNvSpPr>
            <p:nvPr userDrawn="1"/>
          </p:nvSpPr>
          <p:spPr bwMode="auto">
            <a:xfrm>
              <a:off x="30591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6" name="AutoShape 38"/>
            <p:cNvSpPr>
              <a:spLocks noChangeArrowheads="1"/>
            </p:cNvSpPr>
            <p:nvPr userDrawn="1"/>
          </p:nvSpPr>
          <p:spPr bwMode="auto">
            <a:xfrm>
              <a:off x="32750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7" name="AutoShape 39"/>
            <p:cNvSpPr>
              <a:spLocks noChangeArrowheads="1"/>
            </p:cNvSpPr>
            <p:nvPr userDrawn="1"/>
          </p:nvSpPr>
          <p:spPr bwMode="auto">
            <a:xfrm>
              <a:off x="34909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8" name="AutoShape 40"/>
            <p:cNvSpPr>
              <a:spLocks noChangeArrowheads="1"/>
            </p:cNvSpPr>
            <p:nvPr userDrawn="1"/>
          </p:nvSpPr>
          <p:spPr bwMode="auto">
            <a:xfrm>
              <a:off x="37068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9" name="AutoShape 41"/>
            <p:cNvSpPr>
              <a:spLocks noChangeArrowheads="1"/>
            </p:cNvSpPr>
            <p:nvPr userDrawn="1"/>
          </p:nvSpPr>
          <p:spPr bwMode="auto">
            <a:xfrm>
              <a:off x="3922713" y="6091238"/>
              <a:ext cx="215900" cy="188912"/>
            </a:xfrm>
            <a:prstGeom prst="parallelogram">
              <a:avLst>
                <a:gd name="adj" fmla="val 28572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515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628775"/>
            <a:ext cx="8712969" cy="4497388"/>
          </a:xfrm>
        </p:spPr>
        <p:txBody>
          <a:bodyPr/>
          <a:lstStyle>
            <a:lvl1pPr>
              <a:defRPr sz="2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buFont typeface="Wingdings" panose="05000000000000000000" pitchFamily="2" charset="2"/>
              <a:buChar char="w"/>
              <a:defRPr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>
              <a:defRPr sz="1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8C610-EEC7-4648-8BC7-E3D16E587BB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4729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A7B84-AFD4-4E93-BB36-6D71902A15F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430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4213" y="1628775"/>
            <a:ext cx="3703637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40250" y="1628775"/>
            <a:ext cx="3703638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7099D-42D3-48A5-818A-061D0C9F8F5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9670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B135D7-AC64-445F-99F3-6722499913A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8233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6A2C4-EC30-4A1A-B73D-32098C6C59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2698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549A5-AF2C-41CA-BC4A-685A3A7D9D8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2430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7866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ja-JP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628775"/>
            <a:ext cx="8712969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63713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56100" y="6381750"/>
            <a:ext cx="29686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81750"/>
            <a:ext cx="7921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fld id="{FC945DAE-CF0E-4E7B-81BC-5FF1ACCCA09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31" name="Line 17"/>
          <p:cNvSpPr>
            <a:spLocks noChangeShapeType="1"/>
          </p:cNvSpPr>
          <p:nvPr/>
        </p:nvSpPr>
        <p:spPr bwMode="auto">
          <a:xfrm>
            <a:off x="-1588" y="1509713"/>
            <a:ext cx="9144001" cy="0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0" name="Rectangle 6"/>
          <p:cNvSpPr txBox="1">
            <a:spLocks noChangeArrowheads="1"/>
          </p:cNvSpPr>
          <p:nvPr userDrawn="1"/>
        </p:nvSpPr>
        <p:spPr bwMode="auto">
          <a:xfrm>
            <a:off x="8351838" y="6381750"/>
            <a:ext cx="7921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ja-JP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ja-JP"/>
              <a:t>P</a:t>
            </a:r>
            <a:fld id="{8BA0A769-0EAA-4950-B6F9-97FD6B9E6567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71" name="Text Box 5"/>
          <p:cNvSpPr txBox="1">
            <a:spLocks noChangeArrowheads="1"/>
          </p:cNvSpPr>
          <p:nvPr userDrawn="1"/>
        </p:nvSpPr>
        <p:spPr bwMode="auto">
          <a:xfrm>
            <a:off x="124543" y="6538913"/>
            <a:ext cx="7543801" cy="307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1400" i="1" dirty="0">
                <a:solidFill>
                  <a:schemeClr val="accent5">
                    <a:lumMod val="50000"/>
                    <a:alpha val="85000"/>
                  </a:schemeClr>
                </a:solidFill>
                <a:latin typeface="Arial Black" pitchFamily="34" charset="0"/>
              </a:rPr>
              <a:t>Communication IC &amp; Signal Processing lab 716 </a:t>
            </a:r>
            <a:endParaRPr kumimoji="0" lang="en-US" altLang="zh-TW" sz="1100" b="1" i="1" dirty="0">
              <a:solidFill>
                <a:schemeClr val="accent5">
                  <a:lumMod val="50000"/>
                  <a:alpha val="8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2" descr="http://logo.nchu.edu.tw/renovation/logo/logo1.gif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131" y="394401"/>
            <a:ext cx="1239414" cy="102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28" r:id="rId3"/>
    <p:sldLayoutId id="2147483831" r:id="rId4"/>
    <p:sldLayoutId id="2147483832" r:id="rId5"/>
    <p:sldLayoutId id="2147483833" r:id="rId6"/>
    <p:sldLayoutId id="2147483834" r:id="rId7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 kern="1200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9900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Clr>
          <a:srgbClr val="0070C0"/>
        </a:buClr>
        <a:buFont typeface="Wingdings" panose="05000000000000000000" pitchFamily="2" charset="2"/>
        <a:buChar char=""/>
        <a:defRPr kumimoji="1" sz="2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anose="05000000000000000000" pitchFamily="2" charset="2"/>
        <a:buChar char="w"/>
        <a:defRPr kumimoji="1" sz="24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Font typeface="Wingdings" panose="05000000000000000000" pitchFamily="2" charset="2"/>
        <a:buChar char=""/>
        <a:defRPr kumimoji="1" sz="20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B050"/>
        </a:buClr>
        <a:buFont typeface="Wingdings" panose="05000000000000000000" pitchFamily="2" charset="2"/>
        <a:buChar char=""/>
        <a:defRPr kumimoji="1" sz="1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©"/>
        <a:defRPr kumimoji="1" sz="1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5126" y="1549785"/>
            <a:ext cx="8389812" cy="1879215"/>
          </a:xfrm>
        </p:spPr>
        <p:txBody>
          <a:bodyPr/>
          <a:lstStyle/>
          <a:p>
            <a:r>
              <a:rPr lang="en-US" altLang="zh-TW" sz="3600" dirty="0"/>
              <a:t>Lab6</a:t>
            </a:r>
            <a:br>
              <a:rPr lang="en-US" altLang="zh-TW" sz="3600" dirty="0"/>
            </a:br>
            <a:r>
              <a:rPr lang="en-US" altLang="zh-TW" sz="3600" dirty="0"/>
              <a:t>VGA</a:t>
            </a:r>
            <a:br>
              <a:rPr lang="en-US" altLang="zh-TW" sz="3600" dirty="0"/>
            </a:br>
            <a:r>
              <a:rPr lang="en-US" altLang="zh-TW" sz="2000" dirty="0"/>
              <a:t>2022.05.11</a:t>
            </a:r>
            <a:endParaRPr lang="en-US" altLang="zh-TW" sz="36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3608" y="3573463"/>
            <a:ext cx="6400800" cy="2089150"/>
          </a:xfrm>
        </p:spPr>
        <p:txBody>
          <a:bodyPr/>
          <a:lstStyle/>
          <a:p>
            <a:pPr eaLnBrk="1" hangingPunct="1"/>
            <a:endParaRPr lang="en-US" altLang="zh-TW" sz="2000" dirty="0"/>
          </a:p>
          <a:p>
            <a:pPr eaLnBrk="1" hangingPunct="1"/>
            <a:endParaRPr lang="en-US" altLang="zh-TW" sz="2000" dirty="0"/>
          </a:p>
          <a:p>
            <a:pPr eaLnBrk="1" hangingPunct="1"/>
            <a:endParaRPr lang="en-US" altLang="zh-TW" sz="2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860032" y="4941168"/>
            <a:ext cx="3736504" cy="793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Tx/>
              <a:buNone/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w"/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"/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"/>
              <a:defRPr kumimoji="1" sz="1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18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altLang="zh-TW" sz="2000" dirty="0"/>
          </a:p>
          <a:p>
            <a:pPr eaLnBrk="1" hangingPunct="1"/>
            <a:endParaRPr lang="en-US" altLang="zh-TW" sz="2000" dirty="0"/>
          </a:p>
          <a:p>
            <a:pPr eaLnBrk="1" hangingPunct="1"/>
            <a:endParaRPr lang="en-US" altLang="zh-TW" sz="2000" dirty="0"/>
          </a:p>
          <a:p>
            <a:pPr eaLnBrk="1" hangingPunct="1"/>
            <a:r>
              <a:rPr lang="zh-TW" altLang="en-US" sz="2000" dirty="0">
                <a:latin typeface="標楷體" panose="03000509000000000000" pitchFamily="65" charset="-120"/>
              </a:rPr>
              <a:t>指導教授：范志鵬</a:t>
            </a:r>
            <a:endParaRPr lang="en-US" altLang="zh-TW" sz="2000" dirty="0">
              <a:latin typeface="標楷體" panose="03000509000000000000" pitchFamily="65" charset="-120"/>
            </a:endParaRPr>
          </a:p>
          <a:p>
            <a:pPr eaLnBrk="1" hangingPunct="1"/>
            <a:r>
              <a:rPr lang="zh-TW" altLang="en-US" sz="2000" dirty="0">
                <a:latin typeface="標楷體" panose="03000509000000000000" pitchFamily="65" charset="-120"/>
              </a:rPr>
              <a:t>主講人：楊育承</a:t>
            </a:r>
            <a:endParaRPr lang="en-US" altLang="zh-TW" sz="2000" dirty="0">
              <a:latin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作業規則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為方便同學</a:t>
            </a:r>
            <a:r>
              <a:rPr lang="en-US" altLang="zh-TW" dirty="0"/>
              <a:t>debug</a:t>
            </a:r>
            <a:r>
              <a:rPr lang="zh-TW" altLang="en-US" dirty="0"/>
              <a:t>，作業採兩個一組的方式繳交。</a:t>
            </a:r>
            <a:endParaRPr lang="en-US" altLang="zh-TW" dirty="0"/>
          </a:p>
          <a:p>
            <a:pPr algn="just"/>
            <a:r>
              <a:rPr lang="zh-TW" altLang="en-US" dirty="0"/>
              <a:t>按下按鈕後顯示兩人之中</a:t>
            </a:r>
            <a:r>
              <a:rPr lang="zh-TW" altLang="en-US" dirty="0">
                <a:solidFill>
                  <a:srgbClr val="FF0000"/>
                </a:solidFill>
              </a:rPr>
              <a:t>擇一</a:t>
            </a:r>
            <a:r>
              <a:rPr lang="zh-TW" altLang="en-US" dirty="0"/>
              <a:t>的學號後</a:t>
            </a:r>
            <a:r>
              <a:rPr lang="en-US" altLang="zh-TW" dirty="0">
                <a:solidFill>
                  <a:srgbClr val="FF0000"/>
                </a:solidFill>
              </a:rPr>
              <a:t>3</a:t>
            </a:r>
            <a:r>
              <a:rPr lang="zh-TW" altLang="en-US" dirty="0"/>
              <a:t>碼，</a:t>
            </a:r>
            <a:r>
              <a:rPr lang="en-US" altLang="zh-TW" dirty="0"/>
              <a:t>3</a:t>
            </a:r>
            <a:r>
              <a:rPr lang="zh-TW" altLang="en-US" dirty="0"/>
              <a:t>碼的顏色皆</a:t>
            </a:r>
            <a:r>
              <a:rPr lang="zh-TW" altLang="en-US" dirty="0">
                <a:solidFill>
                  <a:srgbClr val="FF0000"/>
                </a:solidFill>
              </a:rPr>
              <a:t>不相同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7537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Lab6 </a:t>
            </a:r>
            <a:r>
              <a:rPr lang="zh-TW" altLang="en-US" dirty="0"/>
              <a:t>作業</a:t>
            </a:r>
            <a:r>
              <a:rPr lang="en-US" altLang="zh-TW" dirty="0"/>
              <a:t>(</a:t>
            </a:r>
            <a:r>
              <a:rPr lang="zh-TW" altLang="en-US" dirty="0"/>
              <a:t>下午班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/>
              <a:t>1.</a:t>
            </a:r>
            <a:r>
              <a:rPr lang="zh-TW" altLang="en-US" dirty="0"/>
              <a:t>顯示以下圖案於螢幕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622E332-EB6B-484F-AC82-E051857F5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348880"/>
            <a:ext cx="6696744" cy="388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498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Lab6 </a:t>
            </a:r>
            <a:r>
              <a:rPr lang="zh-TW" altLang="en-US" dirty="0"/>
              <a:t>作業</a:t>
            </a:r>
            <a:r>
              <a:rPr lang="en-US" altLang="zh-TW" dirty="0"/>
              <a:t>(</a:t>
            </a:r>
            <a:r>
              <a:rPr lang="zh-TW" altLang="en-US" dirty="0"/>
              <a:t>下午班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/>
              <a:t>2.</a:t>
            </a:r>
            <a:r>
              <a:rPr lang="zh-TW" altLang="en-US" dirty="0"/>
              <a:t>按下設計的按鈕，螢幕顯示其中一人的學號末三碼，兩人號碼顏色須</a:t>
            </a:r>
            <a:r>
              <a:rPr lang="zh-TW" altLang="en-US" dirty="0">
                <a:solidFill>
                  <a:srgbClr val="FF0000"/>
                </a:solidFill>
              </a:rPr>
              <a:t>不相同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A53F523-8872-4E57-889C-3A7944B69D3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64"/>
          <a:stretch/>
        </p:blipFill>
        <p:spPr>
          <a:xfrm>
            <a:off x="1673932" y="2492896"/>
            <a:ext cx="5868144" cy="399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7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Lab6 constraint file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791946"/>
            <a:ext cx="5537056" cy="57926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/>
          <a:srcRect t="79413"/>
          <a:stretch/>
        </p:blipFill>
        <p:spPr>
          <a:xfrm>
            <a:off x="457200" y="2454099"/>
            <a:ext cx="5475392" cy="538269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036" y="4365104"/>
            <a:ext cx="4319940" cy="138377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6976" y="3016132"/>
            <a:ext cx="4567421" cy="355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722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2"/>
          <p:cNvSpPr>
            <a:spLocks noChangeArrowheads="1"/>
          </p:cNvSpPr>
          <p:nvPr/>
        </p:nvSpPr>
        <p:spPr bwMode="auto">
          <a:xfrm>
            <a:off x="900113" y="3573463"/>
            <a:ext cx="84963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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w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  <a:buChar char="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0B050"/>
              </a:buClr>
              <a:buFont typeface="Wingdings" panose="05000000000000000000" pitchFamily="2" charset="2"/>
              <a:buChar char="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©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5400" b="1">
                <a:solidFill>
                  <a:srgbClr val="00B0F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1829417070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design005-purple scope-</Template>
  <TotalTime>31613</TotalTime>
  <Words>112</Words>
  <Application>Microsoft Office PowerPoint</Application>
  <PresentationFormat>如螢幕大小 (4:3)</PresentationFormat>
  <Paragraphs>19</Paragraphs>
  <Slides>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6" baseType="lpstr">
      <vt:lpstr>ＭＳ Ｐゴシック</vt:lpstr>
      <vt:lpstr>微軟正黑體</vt:lpstr>
      <vt:lpstr>新細明體</vt:lpstr>
      <vt:lpstr>標楷體</vt:lpstr>
      <vt:lpstr>Arial</vt:lpstr>
      <vt:lpstr>Arial Black</vt:lpstr>
      <vt:lpstr>Calibri</vt:lpstr>
      <vt:lpstr>Times New Roman</vt:lpstr>
      <vt:lpstr>Wingdings</vt:lpstr>
      <vt:lpstr>標準デザイン</vt:lpstr>
      <vt:lpstr>Lab6 VGA 2022.05.11</vt:lpstr>
      <vt:lpstr>作業規則</vt:lpstr>
      <vt:lpstr>Lab6 作業(下午班)</vt:lpstr>
      <vt:lpstr>Lab6 作業(下午班)</vt:lpstr>
      <vt:lpstr>Lab6 constraint file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Lab-2   7 segment displayer</dc:title>
  <dc:creator>孫尉哲</dc:creator>
  <cp:lastModifiedBy>User</cp:lastModifiedBy>
  <cp:revision>738</cp:revision>
  <dcterms:created xsi:type="dcterms:W3CDTF">2017-09-25T15:53:53Z</dcterms:created>
  <dcterms:modified xsi:type="dcterms:W3CDTF">2023-05-06T11:39:59Z</dcterms:modified>
</cp:coreProperties>
</file>