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1" r:id="rId3"/>
    <p:sldId id="289" r:id="rId4"/>
    <p:sldId id="308" r:id="rId5"/>
    <p:sldId id="309" r:id="rId6"/>
    <p:sldId id="311" r:id="rId7"/>
    <p:sldId id="329" r:id="rId8"/>
    <p:sldId id="318" r:id="rId9"/>
    <p:sldId id="319" r:id="rId10"/>
    <p:sldId id="312" r:id="rId11"/>
    <p:sldId id="313" r:id="rId12"/>
    <p:sldId id="314" r:id="rId13"/>
    <p:sldId id="315" r:id="rId14"/>
    <p:sldId id="316" r:id="rId15"/>
    <p:sldId id="320" r:id="rId16"/>
    <p:sldId id="321" r:id="rId17"/>
    <p:sldId id="322" r:id="rId18"/>
    <p:sldId id="323" r:id="rId19"/>
    <p:sldId id="286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Lab6</a:t>
            </a:r>
            <a:br>
              <a:rPr lang="en-US" altLang="zh-TW" sz="3600" dirty="0"/>
            </a:br>
            <a:r>
              <a:rPr lang="en-US" altLang="zh-TW" sz="3600" dirty="0"/>
              <a:t>VGA</a:t>
            </a:r>
            <a:br>
              <a:rPr lang="en-US" altLang="zh-TW" sz="3600" dirty="0"/>
            </a:br>
            <a:r>
              <a:rPr lang="en-US" altLang="zh-TW" sz="2000" dirty="0"/>
              <a:t>2022.05.11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主講人：楊育承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完整時序圖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Note : </a:t>
            </a:r>
            <a:r>
              <a:rPr lang="zh-TW" altLang="en-US" dirty="0"/>
              <a:t>預設</a:t>
            </a:r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25MHz</a:t>
            </a:r>
          </a:p>
          <a:p>
            <a:pPr algn="just"/>
            <a:r>
              <a:rPr lang="en-US" altLang="zh-TW" dirty="0"/>
              <a:t>VGA</a:t>
            </a:r>
            <a:r>
              <a:rPr lang="zh-TW" altLang="en-US" dirty="0"/>
              <a:t>對同步信號要求嚴格</a:t>
            </a:r>
            <a:endParaRPr lang="en-US" altLang="zh-TW" dirty="0"/>
          </a:p>
          <a:p>
            <a:pPr algn="just"/>
            <a:r>
              <a:rPr lang="zh-TW" altLang="en-US" dirty="0"/>
              <a:t>沒有同步好會造成數據遺失或顯示混亂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3"/>
          <a:stretch/>
        </p:blipFill>
        <p:spPr>
          <a:xfrm>
            <a:off x="981434" y="3461867"/>
            <a:ext cx="725314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顯示方式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由水平同步</a:t>
            </a:r>
            <a:r>
              <a:rPr lang="en-US" altLang="zh-TW" dirty="0"/>
              <a:t>(</a:t>
            </a:r>
            <a:r>
              <a:rPr lang="en-US" altLang="zh-TW" dirty="0" err="1"/>
              <a:t>H_sync</a:t>
            </a:r>
            <a:r>
              <a:rPr lang="en-US" altLang="zh-TW" dirty="0"/>
              <a:t>)</a:t>
            </a:r>
            <a:r>
              <a:rPr lang="zh-TW" altLang="en-US" dirty="0"/>
              <a:t>拉為低電位開始。</a:t>
            </a:r>
          </a:p>
          <a:p>
            <a:pPr algn="just"/>
            <a:r>
              <a:rPr lang="zh-TW" altLang="en-US" dirty="0"/>
              <a:t>發起垂直同步後，表示開始掃描畫面，由左上角開始水平掃描。到下一次垂直同步出現，表示掃描結束。</a:t>
            </a:r>
          </a:p>
          <a:p>
            <a:pPr algn="just"/>
            <a:r>
              <a:rPr lang="zh-TW" altLang="en-US" dirty="0"/>
              <a:t>期間發起</a:t>
            </a:r>
            <a:r>
              <a:rPr lang="en-US" altLang="zh-TW" dirty="0"/>
              <a:t>525</a:t>
            </a:r>
            <a:r>
              <a:rPr lang="zh-TW" altLang="en-US" dirty="0"/>
              <a:t>次的水平同步</a:t>
            </a:r>
            <a:r>
              <a:rPr lang="en-US" altLang="zh-TW" dirty="0"/>
              <a:t>(</a:t>
            </a:r>
            <a:r>
              <a:rPr lang="en-US" altLang="zh-TW" dirty="0" err="1"/>
              <a:t>H_sync</a:t>
            </a:r>
            <a:r>
              <a:rPr lang="en-US" altLang="zh-TW" dirty="0"/>
              <a:t>)</a:t>
            </a:r>
            <a:r>
              <a:rPr lang="zh-TW" altLang="en-US" dirty="0"/>
              <a:t>訊號。</a:t>
            </a:r>
          </a:p>
          <a:p>
            <a:pPr algn="just"/>
            <a:r>
              <a:rPr lang="zh-TW" altLang="en-US" dirty="0"/>
              <a:t>只有中間橘色區域</a:t>
            </a:r>
            <a:r>
              <a:rPr lang="en-US" altLang="zh-TW" dirty="0"/>
              <a:t>(640*480)</a:t>
            </a:r>
            <a:r>
              <a:rPr lang="zh-TW" altLang="en-US" dirty="0"/>
              <a:t>會顯示，其他</a:t>
            </a:r>
            <a:r>
              <a:rPr lang="en-US" altLang="zh-TW" dirty="0"/>
              <a:t>pixel</a:t>
            </a:r>
            <a:r>
              <a:rPr lang="zh-TW" altLang="en-US" dirty="0"/>
              <a:t>為對齊用。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" b="1428"/>
          <a:stretch/>
        </p:blipFill>
        <p:spPr>
          <a:xfrm>
            <a:off x="4860032" y="3806564"/>
            <a:ext cx="3600400" cy="28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775"/>
            <a:ext cx="4392488" cy="4497388"/>
          </a:xfrm>
        </p:spPr>
        <p:txBody>
          <a:bodyPr/>
          <a:lstStyle/>
          <a:p>
            <a:pPr algn="just"/>
            <a:r>
              <a:rPr lang="zh-TW" altLang="en-US" dirty="0"/>
              <a:t>宣告模組</a:t>
            </a:r>
            <a:endParaRPr lang="en-US" altLang="zh-TW" dirty="0"/>
          </a:p>
          <a:p>
            <a:pPr algn="just"/>
            <a:r>
              <a:rPr lang="zh-TW" altLang="en-US" dirty="0"/>
              <a:t>參數設定</a:t>
            </a:r>
            <a:endParaRPr lang="en-US" altLang="zh-TW" dirty="0"/>
          </a:p>
          <a:p>
            <a:pPr lvl="1" algn="just"/>
            <a:r>
              <a:rPr lang="zh-TW" altLang="en-US" dirty="0"/>
              <a:t>水平同步時脈</a:t>
            </a:r>
            <a:endParaRPr lang="en-US" altLang="zh-TW" dirty="0"/>
          </a:p>
          <a:p>
            <a:pPr lvl="1" algn="just"/>
            <a:r>
              <a:rPr lang="zh-TW" altLang="en-US" dirty="0"/>
              <a:t>同步時脈後沿</a:t>
            </a:r>
            <a:endParaRPr lang="en-US" altLang="zh-TW" dirty="0"/>
          </a:p>
          <a:p>
            <a:pPr lvl="1" algn="just"/>
            <a:r>
              <a:rPr lang="zh-TW" altLang="en-US" dirty="0"/>
              <a:t>有效行顯示區域</a:t>
            </a:r>
            <a:endParaRPr lang="en-US" altLang="zh-TW" dirty="0"/>
          </a:p>
          <a:p>
            <a:pPr lvl="1" algn="just"/>
            <a:r>
              <a:rPr lang="zh-TW" altLang="en-US" dirty="0"/>
              <a:t>同步時脈前沿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4"/>
          <a:stretch/>
        </p:blipFill>
        <p:spPr>
          <a:xfrm>
            <a:off x="4139952" y="1685231"/>
            <a:ext cx="3574385" cy="36905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432246"/>
            <a:ext cx="6853386" cy="11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775"/>
            <a:ext cx="4392488" cy="4497388"/>
          </a:xfrm>
        </p:spPr>
        <p:txBody>
          <a:bodyPr/>
          <a:lstStyle/>
          <a:p>
            <a:pPr algn="just"/>
            <a:r>
              <a:rPr lang="zh-TW" altLang="en-US" dirty="0"/>
              <a:t>暫存器宣告</a:t>
            </a:r>
            <a:endParaRPr lang="en-US" altLang="zh-TW" dirty="0"/>
          </a:p>
          <a:p>
            <a:pPr algn="just"/>
            <a:r>
              <a:rPr lang="zh-TW" altLang="en-US" dirty="0"/>
              <a:t>除頻</a:t>
            </a:r>
            <a:endParaRPr lang="en-US" altLang="zh-TW" dirty="0"/>
          </a:p>
          <a:p>
            <a:pPr lvl="1" algn="just"/>
            <a:r>
              <a:rPr lang="zh-TW" altLang="en-US" dirty="0"/>
              <a:t>將頻率降至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MHz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82" y="1893025"/>
            <a:ext cx="344853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568952" cy="4497388"/>
          </a:xfrm>
        </p:spPr>
        <p:txBody>
          <a:bodyPr/>
          <a:lstStyle/>
          <a:p>
            <a:pPr algn="just"/>
            <a:r>
              <a:rPr lang="zh-TW" altLang="en-US" dirty="0"/>
              <a:t>使用 </a:t>
            </a:r>
            <a:r>
              <a:rPr lang="en-US" altLang="zh-TW" dirty="0"/>
              <a:t>25MHz </a:t>
            </a:r>
            <a:r>
              <a:rPr lang="zh-TW" altLang="en-US" dirty="0"/>
              <a:t>時脈驅動水平計數器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algn="just"/>
            <a:r>
              <a:rPr lang="zh-TW" altLang="en-US" dirty="0"/>
              <a:t>垂直同步觸發後，收到</a:t>
            </a:r>
            <a:r>
              <a:rPr lang="en-US" altLang="zh-TW" dirty="0"/>
              <a:t>525</a:t>
            </a:r>
            <a:r>
              <a:rPr lang="zh-TW" altLang="en-US" dirty="0"/>
              <a:t>次水平同步，才會觸發下一次的垂直同步。所以垂直的計數器由水平同步正緣觸發。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8196"/>
          <a:stretch/>
        </p:blipFill>
        <p:spPr>
          <a:xfrm>
            <a:off x="1547664" y="2348880"/>
            <a:ext cx="6408000" cy="10994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2810"/>
          <a:stretch/>
        </p:blipFill>
        <p:spPr>
          <a:xfrm>
            <a:off x="1547664" y="4984526"/>
            <a:ext cx="6408000" cy="10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568952" cy="4497388"/>
          </a:xfrm>
        </p:spPr>
        <p:txBody>
          <a:bodyPr/>
          <a:lstStyle/>
          <a:p>
            <a:pPr algn="just"/>
            <a:r>
              <a:rPr lang="zh-TW" altLang="en-US" dirty="0"/>
              <a:t>設定水平同步訊號</a:t>
            </a:r>
            <a:endParaRPr lang="en-US" altLang="zh-TW" dirty="0"/>
          </a:p>
          <a:p>
            <a:pPr lvl="1" algn="just"/>
            <a:r>
              <a:rPr lang="en-US" altLang="zh-TW" dirty="0" err="1"/>
              <a:t>vga_hs</a:t>
            </a:r>
            <a:r>
              <a:rPr lang="en-US" altLang="zh-TW" dirty="0"/>
              <a:t> :</a:t>
            </a:r>
            <a:r>
              <a:rPr lang="zh-TW" altLang="en-US" dirty="0"/>
              <a:t>水平同步</a:t>
            </a:r>
            <a:endParaRPr lang="en-US" altLang="zh-TW" dirty="0"/>
          </a:p>
          <a:p>
            <a:pPr lvl="1" algn="just"/>
            <a:r>
              <a:rPr lang="en-US" altLang="zh-TW" dirty="0"/>
              <a:t>X :</a:t>
            </a:r>
            <a:r>
              <a:rPr lang="zh-TW" altLang="en-US" dirty="0"/>
              <a:t>顯示畫面中的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700808"/>
            <a:ext cx="3028480" cy="32403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222875"/>
            <a:ext cx="6924675" cy="11144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1835696" y="3284984"/>
            <a:ext cx="3096344" cy="19378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547664" y="5298059"/>
            <a:ext cx="432048" cy="314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059832" y="5222875"/>
            <a:ext cx="4176464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832958" y="4077072"/>
            <a:ext cx="99082" cy="10706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612210"/>
            <a:ext cx="3000794" cy="348663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568952" cy="4497388"/>
          </a:xfrm>
        </p:spPr>
        <p:txBody>
          <a:bodyPr/>
          <a:lstStyle/>
          <a:p>
            <a:pPr algn="just"/>
            <a:r>
              <a:rPr lang="zh-TW" altLang="en-US" dirty="0"/>
              <a:t>設定垂直同步訊號</a:t>
            </a:r>
            <a:endParaRPr lang="en-US" altLang="zh-TW" dirty="0"/>
          </a:p>
          <a:p>
            <a:pPr lvl="1" algn="just"/>
            <a:r>
              <a:rPr lang="en-US" altLang="zh-TW" dirty="0" err="1"/>
              <a:t>vga_vs</a:t>
            </a:r>
            <a:r>
              <a:rPr lang="en-US" altLang="zh-TW" dirty="0"/>
              <a:t> :</a:t>
            </a:r>
            <a:r>
              <a:rPr lang="zh-TW" altLang="en-US" dirty="0"/>
              <a:t>垂直同步</a:t>
            </a:r>
            <a:endParaRPr lang="en-US" altLang="zh-TW" dirty="0"/>
          </a:p>
          <a:p>
            <a:pPr lvl="1" algn="just"/>
            <a:r>
              <a:rPr lang="en-US" altLang="zh-TW" dirty="0"/>
              <a:t>Y :</a:t>
            </a:r>
            <a:r>
              <a:rPr lang="zh-TW" altLang="en-US" dirty="0"/>
              <a:t>顯示畫面中的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222875"/>
            <a:ext cx="6924675" cy="11144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1835696" y="3284984"/>
            <a:ext cx="3096344" cy="19378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547664" y="5298059"/>
            <a:ext cx="432048" cy="314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059832" y="5222875"/>
            <a:ext cx="4176464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832958" y="4221088"/>
            <a:ext cx="99082" cy="9266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775"/>
            <a:ext cx="4392488" cy="4497388"/>
          </a:xfrm>
        </p:spPr>
        <p:txBody>
          <a:bodyPr/>
          <a:lstStyle/>
          <a:p>
            <a:pPr algn="just"/>
            <a:r>
              <a:rPr lang="zh-TW" altLang="en-US" dirty="0"/>
              <a:t>輸出畫面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72816"/>
            <a:ext cx="3815904" cy="468037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53088"/>
              </p:ext>
            </p:extLst>
          </p:nvPr>
        </p:nvGraphicFramePr>
        <p:xfrm>
          <a:off x="240313" y="2564904"/>
          <a:ext cx="4752000" cy="3291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5076808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61828081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8824030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845809278"/>
                    </a:ext>
                  </a:extLst>
                </a:gridCol>
              </a:tblGrid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Color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Green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6763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黑色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77776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藍色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94340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綠色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6430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青綠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56567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紅色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5233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洋紅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92202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17565"/>
                  </a:ext>
                </a:extLst>
              </a:tr>
              <a:tr h="329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白色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7"/>
            <a:ext cx="4116021" cy="3085623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1854"/>
              </p:ext>
            </p:extLst>
          </p:nvPr>
        </p:nvGraphicFramePr>
        <p:xfrm>
          <a:off x="323528" y="2420887"/>
          <a:ext cx="4104456" cy="308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384768864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311327426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388107402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1543144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397246583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67742594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8952131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338244285"/>
                    </a:ext>
                  </a:extLst>
                </a:gridCol>
              </a:tblGrid>
              <a:tr h="30856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7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7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en-US" altLang="zh-TW" dirty="0"/>
              <a:t>VGA </a:t>
            </a:r>
            <a:r>
              <a:rPr lang="zh-TW" altLang="en-US" dirty="0"/>
              <a:t>介紹</a:t>
            </a:r>
            <a:endParaRPr lang="en-US" altLang="zh-TW" dirty="0"/>
          </a:p>
          <a:p>
            <a:pPr algn="just"/>
            <a:r>
              <a:rPr lang="zh-TW" altLang="en-US" dirty="0"/>
              <a:t>程式碼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dirty="0"/>
              <a:t>Lab6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</a:t>
            </a:r>
            <a:r>
              <a:rPr lang="en-US" altLang="zh-TW" sz="2000" dirty="0"/>
              <a:t>VGA</a:t>
            </a:r>
            <a:r>
              <a:rPr lang="zh-TW" altLang="en-US" sz="2000" dirty="0"/>
              <a:t>及螢幕作為輸出</a:t>
            </a:r>
            <a:endParaRPr lang="en-US" altLang="zh-TW" sz="2000" dirty="0"/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控制「水平、垂直同步訊號」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將畫面透過</a:t>
            </a:r>
            <a:r>
              <a:rPr lang="en-US" altLang="zh-TW" sz="2000" dirty="0"/>
              <a:t>VGA</a:t>
            </a:r>
            <a:r>
              <a:rPr lang="zh-TW" altLang="en-US" sz="2000" dirty="0"/>
              <a:t>顯示於螢幕上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400" dirty="0"/>
              <a:t>VGA</a:t>
            </a:r>
            <a:r>
              <a:rPr lang="zh-TW" altLang="en-US" sz="2400" dirty="0"/>
              <a:t>影片圖形陣列</a:t>
            </a:r>
            <a:r>
              <a:rPr lang="en-US" altLang="zh-TW" sz="2400" dirty="0"/>
              <a:t>(Video Graphics Array)</a:t>
            </a:r>
          </a:p>
          <a:p>
            <a:pPr lvl="1" algn="just"/>
            <a:r>
              <a:rPr lang="zh-TW" altLang="en-US" sz="2000" dirty="0"/>
              <a:t>是一種影片傳輸標準</a:t>
            </a:r>
          </a:p>
          <a:p>
            <a:pPr lvl="1" algn="just"/>
            <a:r>
              <a:rPr lang="zh-TW" altLang="en-US" sz="2000" dirty="0"/>
              <a:t>具有高解析度、顯示速率快、顏色豐富等優點</a:t>
            </a:r>
          </a:p>
          <a:p>
            <a:pPr algn="just"/>
            <a:r>
              <a:rPr lang="zh-TW" altLang="en-US" sz="2400" dirty="0"/>
              <a:t>一般</a:t>
            </a:r>
            <a:r>
              <a:rPr lang="en-US" altLang="zh-TW" sz="2400" dirty="0"/>
              <a:t>VGA</a:t>
            </a:r>
          </a:p>
          <a:p>
            <a:pPr lvl="1" algn="just"/>
            <a:r>
              <a:rPr lang="zh-TW" altLang="en-US" sz="2000" dirty="0"/>
              <a:t>類比訊號 </a:t>
            </a:r>
            <a:r>
              <a:rPr lang="en-US" altLang="zh-TW" sz="2000" dirty="0"/>
              <a:t>: RGB</a:t>
            </a:r>
          </a:p>
          <a:p>
            <a:pPr lvl="1" algn="just"/>
            <a:r>
              <a:rPr lang="zh-TW" altLang="en-US" sz="2000" dirty="0"/>
              <a:t>經過</a:t>
            </a:r>
            <a:r>
              <a:rPr lang="en-US" altLang="zh-TW" sz="2000" dirty="0"/>
              <a:t>DAC(Digital to Analog Converter)</a:t>
            </a:r>
            <a:r>
              <a:rPr lang="zh-TW" altLang="en-US" sz="2000" dirty="0"/>
              <a:t>轉換</a:t>
            </a:r>
          </a:p>
          <a:p>
            <a:pPr lvl="1" algn="just"/>
            <a:r>
              <a:rPr lang="zh-TW" altLang="en-US" sz="2000" dirty="0"/>
              <a:t>色彩電壓 </a:t>
            </a:r>
            <a:r>
              <a:rPr lang="en-US" altLang="zh-TW" sz="2000" dirty="0"/>
              <a:t>: 0~0.7</a:t>
            </a:r>
          </a:p>
          <a:p>
            <a:pPr lvl="1" algn="just"/>
            <a:r>
              <a:rPr lang="en-US" altLang="zh-TW" sz="2000" dirty="0"/>
              <a:t>RGB</a:t>
            </a:r>
            <a:r>
              <a:rPr lang="zh-TW" altLang="en-US" sz="2000" dirty="0"/>
              <a:t>分別為</a:t>
            </a:r>
            <a:r>
              <a:rPr lang="en-US" altLang="zh-TW" sz="2000" dirty="0"/>
              <a:t>8 bits</a:t>
            </a:r>
            <a:r>
              <a:rPr lang="zh-TW" altLang="en-US" sz="2000" dirty="0"/>
              <a:t>，共</a:t>
            </a:r>
            <a:r>
              <a:rPr lang="en-US" altLang="zh-TW" sz="2000" dirty="0"/>
              <a:t>(2^8)^3</a:t>
            </a:r>
            <a:r>
              <a:rPr lang="zh-TW" altLang="en-US" sz="2000" dirty="0"/>
              <a:t>種色彩</a:t>
            </a:r>
          </a:p>
          <a:p>
            <a:pPr algn="just"/>
            <a:r>
              <a:rPr lang="en-US" altLang="zh-TW" sz="2400" dirty="0"/>
              <a:t>EGO1</a:t>
            </a:r>
          </a:p>
          <a:p>
            <a:pPr lvl="1" algn="just"/>
            <a:r>
              <a:rPr lang="zh-TW" altLang="en-US" sz="2000" dirty="0"/>
              <a:t>不經過</a:t>
            </a:r>
            <a:r>
              <a:rPr lang="en-US" altLang="zh-TW" sz="2000" dirty="0"/>
              <a:t>DAC</a:t>
            </a:r>
            <a:r>
              <a:rPr lang="zh-TW" altLang="en-US" sz="2000" dirty="0"/>
              <a:t>轉換，所以只有高低電位</a:t>
            </a:r>
          </a:p>
          <a:p>
            <a:pPr lvl="1" algn="just"/>
            <a:r>
              <a:rPr lang="en-US" altLang="zh-TW" sz="2000" dirty="0"/>
              <a:t>RGB</a:t>
            </a:r>
            <a:r>
              <a:rPr lang="zh-TW" altLang="en-US" sz="2000" dirty="0"/>
              <a:t>各為</a:t>
            </a:r>
            <a:r>
              <a:rPr lang="en-US" altLang="zh-TW" sz="2000" dirty="0"/>
              <a:t>4 bit</a:t>
            </a:r>
            <a:r>
              <a:rPr lang="zh-TW" altLang="en-US" sz="2000" dirty="0"/>
              <a:t>，共</a:t>
            </a:r>
            <a:r>
              <a:rPr lang="en-US" altLang="zh-TW" sz="2000" dirty="0"/>
              <a:t>(2^4)^3=4096</a:t>
            </a:r>
            <a:r>
              <a:rPr lang="zh-TW" altLang="en-US" sz="2000" dirty="0"/>
              <a:t>種色彩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30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掃描原理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逐列掃描</a:t>
            </a:r>
            <a:r>
              <a:rPr lang="en-US" altLang="zh-TW" dirty="0"/>
              <a:t>(Progressive Scan)</a:t>
            </a:r>
          </a:p>
          <a:p>
            <a:pPr lvl="1" algn="just"/>
            <a:r>
              <a:rPr lang="zh-TW" altLang="en-US" dirty="0"/>
              <a:t>從螢幕左上角開始，向右掃描</a:t>
            </a:r>
          </a:p>
          <a:p>
            <a:pPr lvl="1" algn="just"/>
            <a:r>
              <a:rPr lang="zh-TW" altLang="en-US" dirty="0"/>
              <a:t>一列掃描完後，跳到下一列的最左邊，開始新的行掃描</a:t>
            </a:r>
          </a:p>
          <a:p>
            <a:pPr lvl="1" algn="just"/>
            <a:r>
              <a:rPr lang="zh-TW" altLang="en-US" dirty="0"/>
              <a:t>列到列之間有一個移動時間，需有個消隱信號</a:t>
            </a:r>
          </a:p>
          <a:p>
            <a:pPr lvl="1" algn="just"/>
            <a:r>
              <a:rPr lang="en-US" altLang="zh-TW" dirty="0"/>
              <a:t>ex.1080p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隔列掃描</a:t>
            </a:r>
            <a:r>
              <a:rPr lang="en-US" altLang="zh-TW" dirty="0"/>
              <a:t>(Interlaced Scan)</a:t>
            </a:r>
          </a:p>
          <a:p>
            <a:pPr lvl="1" algn="just"/>
            <a:r>
              <a:rPr lang="zh-TW" altLang="en-US" dirty="0"/>
              <a:t>原理與逐列相同</a:t>
            </a:r>
          </a:p>
          <a:p>
            <a:pPr lvl="1" algn="just"/>
            <a:r>
              <a:rPr lang="zh-TW" altLang="en-US" dirty="0"/>
              <a:t>相異之處為此方法會隔一列掃描</a:t>
            </a:r>
          </a:p>
          <a:p>
            <a:pPr lvl="1" algn="just"/>
            <a:r>
              <a:rPr lang="zh-TW" altLang="en-US" dirty="0"/>
              <a:t>每一幀顯示的像素為逐列掃描的一半</a:t>
            </a:r>
          </a:p>
          <a:p>
            <a:pPr lvl="1" algn="just"/>
            <a:r>
              <a:rPr lang="en-US" altLang="zh-TW" dirty="0"/>
              <a:t>ex.1080i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80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訊號示意圖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 : </a:t>
            </a:r>
            <a:r>
              <a:rPr lang="zh-TW" altLang="en-US" dirty="0"/>
              <a:t>同步訊號</a:t>
            </a:r>
          </a:p>
          <a:p>
            <a:r>
              <a:rPr lang="en-US" altLang="zh-TW" dirty="0"/>
              <a:t>Back porch : </a:t>
            </a:r>
            <a:r>
              <a:rPr lang="zh-TW" altLang="en-US" dirty="0"/>
              <a:t>後沿</a:t>
            </a:r>
          </a:p>
          <a:p>
            <a:r>
              <a:rPr lang="en-US" altLang="zh-TW" dirty="0"/>
              <a:t>Display : VGA</a:t>
            </a:r>
            <a:r>
              <a:rPr lang="zh-TW" altLang="en-US" dirty="0"/>
              <a:t>真正顯示的區域</a:t>
            </a:r>
          </a:p>
          <a:p>
            <a:r>
              <a:rPr lang="en-US" altLang="zh-TW" dirty="0"/>
              <a:t>Front porch : </a:t>
            </a:r>
            <a:r>
              <a:rPr lang="zh-TW" altLang="en-US" dirty="0"/>
              <a:t>前沿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6" y="3883808"/>
            <a:ext cx="8265175" cy="20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主要規格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1155"/>
              </p:ext>
            </p:extLst>
          </p:nvPr>
        </p:nvGraphicFramePr>
        <p:xfrm>
          <a:off x="251520" y="2564904"/>
          <a:ext cx="8748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22534507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9991255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28270896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5897438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062446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801197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92731446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322725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2184275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72925270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Format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Pixel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Horizontal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Vertical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2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clock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Active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Front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Sync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Back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Active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Front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Sync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Back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42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(MHz)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Video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Video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Porch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9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640*480@60Hz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25.1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640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480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33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34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800*600@60Hz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40.0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800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600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89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1024*768@60Hz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65.0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1024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768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97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1280*1024@60Hz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108.0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1280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248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1024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2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6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時序</a:t>
            </a:r>
            <a:r>
              <a:rPr lang="en-US" altLang="zh-TW" dirty="0"/>
              <a:t>(640</a:t>
            </a:r>
            <a:r>
              <a:rPr lang="zh-TW" altLang="en-US" dirty="0"/>
              <a:t>*</a:t>
            </a:r>
            <a:r>
              <a:rPr lang="en-US" altLang="zh-TW" dirty="0"/>
              <a:t>480@60Hz)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775"/>
            <a:ext cx="4464496" cy="4497388"/>
          </a:xfrm>
        </p:spPr>
        <p:txBody>
          <a:bodyPr/>
          <a:lstStyle/>
          <a:p>
            <a:r>
              <a:rPr lang="zh-TW" altLang="en-US" dirty="0"/>
              <a:t>水平時序</a:t>
            </a:r>
          </a:p>
          <a:p>
            <a:pPr lvl="1"/>
            <a:r>
              <a:rPr lang="zh-TW" altLang="en-US" dirty="0"/>
              <a:t>包含四個時序參數</a:t>
            </a:r>
          </a:p>
          <a:p>
            <a:pPr lvl="1"/>
            <a:r>
              <a:rPr lang="zh-TW" altLang="en-US" dirty="0"/>
              <a:t>包含水平同步時脈、同步時脈後沿、有效顯示區域、同步時脈前沿</a:t>
            </a:r>
            <a:r>
              <a:rPr lang="en-US" altLang="zh-TW" dirty="0"/>
              <a:t>(96+48+640+16 = 800)</a:t>
            </a:r>
          </a:p>
          <a:p>
            <a:pPr lvl="1"/>
            <a:r>
              <a:rPr lang="zh-TW" altLang="en-US" dirty="0"/>
              <a:t>完成一列掃描所需時間稱為水平掃描時間，其倒數稱為列頻率</a:t>
            </a:r>
            <a:r>
              <a:rPr lang="en-US" altLang="zh-TW" dirty="0"/>
              <a:t>(31.5KHz)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" b="1428"/>
          <a:stretch/>
        </p:blipFill>
        <p:spPr>
          <a:xfrm>
            <a:off x="4660357" y="2204864"/>
            <a:ext cx="4165805" cy="3312368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3314972" cy="17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時序</a:t>
            </a:r>
            <a:r>
              <a:rPr lang="en-US" altLang="zh-TW" dirty="0"/>
              <a:t>(640</a:t>
            </a:r>
            <a:r>
              <a:rPr lang="zh-TW" altLang="en-US" dirty="0"/>
              <a:t>*</a:t>
            </a:r>
            <a:r>
              <a:rPr lang="en-US" altLang="zh-TW" dirty="0"/>
              <a:t>480@60Hz)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775"/>
            <a:ext cx="4464496" cy="4497388"/>
          </a:xfrm>
        </p:spPr>
        <p:txBody>
          <a:bodyPr/>
          <a:lstStyle/>
          <a:p>
            <a:pPr algn="just"/>
            <a:r>
              <a:rPr lang="zh-TW" altLang="en-US" dirty="0"/>
              <a:t>垂直時序</a:t>
            </a:r>
          </a:p>
          <a:p>
            <a:pPr lvl="1" algn="just"/>
            <a:r>
              <a:rPr lang="zh-TW" altLang="en-US" dirty="0"/>
              <a:t>時序參數與水平時序相同</a:t>
            </a:r>
          </a:p>
          <a:p>
            <a:pPr lvl="1" algn="just"/>
            <a:r>
              <a:rPr lang="zh-TW" altLang="en-US" dirty="0"/>
              <a:t>垂直同步時脈、同步時脈後沿、有效顯示區域、同步時脈前沿</a:t>
            </a:r>
            <a:r>
              <a:rPr lang="en-US" altLang="zh-TW" dirty="0"/>
              <a:t>(2+33+480+10 = 525)</a:t>
            </a:r>
          </a:p>
          <a:p>
            <a:pPr lvl="1" algn="just"/>
            <a:r>
              <a:rPr lang="zh-TW" altLang="en-US" dirty="0"/>
              <a:t>完成一幀掃描所需時間稱為垂直掃描時間，其倒數稱為場頻率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" b="1428"/>
          <a:stretch/>
        </p:blipFill>
        <p:spPr>
          <a:xfrm>
            <a:off x="4660357" y="2204864"/>
            <a:ext cx="4165805" cy="33123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68334"/>
            <a:ext cx="3087478" cy="16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524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48701</TotalTime>
  <Words>690</Words>
  <Application>Microsoft Office PowerPoint</Application>
  <PresentationFormat>如螢幕大小 (4:3)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Lab6 VGA 2022.05.11</vt:lpstr>
      <vt:lpstr>Outline</vt:lpstr>
      <vt:lpstr>Lab6</vt:lpstr>
      <vt:lpstr>VGA簡介</vt:lpstr>
      <vt:lpstr>VGA掃描原理</vt:lpstr>
      <vt:lpstr>訊號示意圖</vt:lpstr>
      <vt:lpstr>VGA主要規格</vt:lpstr>
      <vt:lpstr>VGA時序(640*480@60Hz)</vt:lpstr>
      <vt:lpstr>VGA時序(640*480@60Hz)</vt:lpstr>
      <vt:lpstr>VGA完整時序圖</vt:lpstr>
      <vt:lpstr>VGA顯示方式</vt:lpstr>
      <vt:lpstr>Verilog</vt:lpstr>
      <vt:lpstr>Verilog</vt:lpstr>
      <vt:lpstr>Verilog</vt:lpstr>
      <vt:lpstr>Verilog</vt:lpstr>
      <vt:lpstr>Verilog</vt:lpstr>
      <vt:lpstr>Verilog</vt:lpstr>
      <vt:lpstr>DEMO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736</cp:revision>
  <dcterms:created xsi:type="dcterms:W3CDTF">2017-09-25T15:53:53Z</dcterms:created>
  <dcterms:modified xsi:type="dcterms:W3CDTF">2023-05-09T10:27:41Z</dcterms:modified>
</cp:coreProperties>
</file>