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8"/>
  </p:notesMasterIdLst>
  <p:sldIdLst>
    <p:sldId id="256" r:id="rId2"/>
    <p:sldId id="259" r:id="rId3"/>
    <p:sldId id="262" r:id="rId4"/>
    <p:sldId id="263" r:id="rId5"/>
    <p:sldId id="264" r:id="rId6"/>
    <p:sldId id="265" r:id="rId7"/>
    <p:sldId id="267" r:id="rId8"/>
    <p:sldId id="266" r:id="rId9"/>
    <p:sldId id="268" r:id="rId10"/>
    <p:sldId id="269" r:id="rId11"/>
    <p:sldId id="270" r:id="rId12"/>
    <p:sldId id="271" r:id="rId13"/>
    <p:sldId id="272" r:id="rId14"/>
    <p:sldId id="273" r:id="rId15"/>
    <p:sldId id="275" r:id="rId16"/>
    <p:sldId id="276" r:id="rId17"/>
    <p:sldId id="277" r:id="rId18"/>
    <p:sldId id="278" r:id="rId19"/>
    <p:sldId id="279" r:id="rId20"/>
    <p:sldId id="282" r:id="rId21"/>
    <p:sldId id="283" r:id="rId22"/>
    <p:sldId id="284" r:id="rId23"/>
    <p:sldId id="286" r:id="rId24"/>
    <p:sldId id="287" r:id="rId25"/>
    <p:sldId id="290" r:id="rId26"/>
    <p:sldId id="292" r:id="rId27"/>
    <p:sldId id="293" r:id="rId28"/>
    <p:sldId id="294" r:id="rId29"/>
    <p:sldId id="295" r:id="rId30"/>
    <p:sldId id="296" r:id="rId31"/>
    <p:sldId id="311" r:id="rId32"/>
    <p:sldId id="314" r:id="rId33"/>
    <p:sldId id="312" r:id="rId34"/>
    <p:sldId id="313" r:id="rId35"/>
    <p:sldId id="297" r:id="rId36"/>
    <p:sldId id="308" r:id="rId37"/>
    <p:sldId id="309" r:id="rId38"/>
    <p:sldId id="310" r:id="rId39"/>
    <p:sldId id="299" r:id="rId40"/>
    <p:sldId id="300" r:id="rId41"/>
    <p:sldId id="301" r:id="rId42"/>
    <p:sldId id="302" r:id="rId43"/>
    <p:sldId id="303" r:id="rId44"/>
    <p:sldId id="305" r:id="rId45"/>
    <p:sldId id="306" r:id="rId46"/>
    <p:sldId id="307" r:id="rId47"/>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Century Schoolbook" panose="02040604050505020304" pitchFamily="18" charset="0"/>
      <p:regular r:id="rId53"/>
      <p:bold r:id="rId54"/>
      <p:italic r:id="rId55"/>
      <p:boldItalic r:id="rId56"/>
    </p:embeddedFont>
    <p:embeddedFont>
      <p:font typeface="Wingdings 2" panose="05020102010507070707" pitchFamily="18" charset="2"/>
      <p:regular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15" autoAdjust="0"/>
  </p:normalViewPr>
  <p:slideViewPr>
    <p:cSldViewPr>
      <p:cViewPr varScale="1">
        <p:scale>
          <a:sx n="79" d="100"/>
          <a:sy n="79" d="100"/>
        </p:scale>
        <p:origin x="13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heme" Target="theme/theme1.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onov" userId="ab5c250f-bed5-4964-8432-8341bc17f91f" providerId="ADAL" clId="{8451FB8D-040F-4B08-A087-9D6FD801965A}"/>
    <pc:docChg chg="modSld">
      <pc:chgData name="Lionov" userId="ab5c250f-bed5-4964-8432-8341bc17f91f" providerId="ADAL" clId="{8451FB8D-040F-4B08-A087-9D6FD801965A}" dt="2021-03-14T11:52:44.867" v="0" actId="20577"/>
      <pc:docMkLst>
        <pc:docMk/>
      </pc:docMkLst>
      <pc:sldChg chg="modSp mod">
        <pc:chgData name="Lionov" userId="ab5c250f-bed5-4964-8432-8341bc17f91f" providerId="ADAL" clId="{8451FB8D-040F-4B08-A087-9D6FD801965A}" dt="2021-03-14T11:52:44.867" v="0" actId="20577"/>
        <pc:sldMkLst>
          <pc:docMk/>
          <pc:sldMk cId="0" sldId="270"/>
        </pc:sldMkLst>
        <pc:spChg chg="mod">
          <ac:chgData name="Lionov" userId="ab5c250f-bed5-4964-8432-8341bc17f91f" providerId="ADAL" clId="{8451FB8D-040F-4B08-A087-9D6FD801965A}" dt="2021-03-14T11:52:44.867" v="0" actId="20577"/>
          <ac:spMkLst>
            <pc:docMk/>
            <pc:sldMk cId="0" sldId="27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51EC01-789E-4A34-8BEA-78E9C9E6333C}" type="datetimeFigureOut">
              <a:rPr lang="en-US" smtClean="0"/>
              <a:pPr/>
              <a:t>3/14/2021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67472-8779-4486-8DBB-0E0F94790885}" type="slidenum">
              <a:rPr lang="en-US" smtClean="0"/>
              <a:pPr/>
              <a:t>‹#›</a:t>
            </a:fld>
            <a:endParaRPr lang="en-US"/>
          </a:p>
        </p:txBody>
      </p:sp>
    </p:spTree>
    <p:extLst>
      <p:ext uri="{BB962C8B-B14F-4D97-AF65-F5344CB8AC3E}">
        <p14:creationId xmlns:p14="http://schemas.microsoft.com/office/powerpoint/2010/main" val="322766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problem is the same as the problem of drawing figures without lifting the pen from the</a:t>
            </a:r>
            <a:r>
              <a:rPr lang="en-US" baseline="0" dirty="0"/>
              <a:t> paper and without retracing a line</a:t>
            </a:r>
            <a:endParaRPr lang="en-US" dirty="0"/>
          </a:p>
        </p:txBody>
      </p:sp>
      <p:sp>
        <p:nvSpPr>
          <p:cNvPr id="4" name="Slide Number Placeholder 3"/>
          <p:cNvSpPr>
            <a:spLocks noGrp="1"/>
          </p:cNvSpPr>
          <p:nvPr>
            <p:ph type="sldNum" sz="quarter" idx="10"/>
          </p:nvPr>
        </p:nvSpPr>
        <p:spPr/>
        <p:txBody>
          <a:bodyPr/>
          <a:lstStyle/>
          <a:p>
            <a:fld id="{F5367472-8779-4486-8DBB-0E0F94790885}" type="slidenum">
              <a:rPr lang="en-US" smtClean="0"/>
              <a:pPr/>
              <a:t>5</a:t>
            </a:fld>
            <a:endParaRPr lang="en-US"/>
          </a:p>
        </p:txBody>
      </p:sp>
    </p:spTree>
    <p:extLst>
      <p:ext uri="{BB962C8B-B14F-4D97-AF65-F5344CB8AC3E}">
        <p14:creationId xmlns:p14="http://schemas.microsoft.com/office/powerpoint/2010/main" val="253748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a:t>
            </a:r>
            <a:r>
              <a:rPr lang="en-US" baseline="0" dirty="0"/>
              <a:t> houses, 3 resources. Can we draw the supply line without crossing each other ? Answer is “no” (planarity problem)</a:t>
            </a:r>
            <a:endParaRPr lang="en-US" dirty="0"/>
          </a:p>
        </p:txBody>
      </p:sp>
      <p:sp>
        <p:nvSpPr>
          <p:cNvPr id="4" name="Slide Number Placeholder 3"/>
          <p:cNvSpPr>
            <a:spLocks noGrp="1"/>
          </p:cNvSpPr>
          <p:nvPr>
            <p:ph type="sldNum" sz="quarter" idx="10"/>
          </p:nvPr>
        </p:nvSpPr>
        <p:spPr/>
        <p:txBody>
          <a:bodyPr/>
          <a:lstStyle/>
          <a:p>
            <a:fld id="{F5367472-8779-4486-8DBB-0E0F94790885}" type="slidenum">
              <a:rPr lang="en-US" smtClean="0"/>
              <a:pPr/>
              <a:t>6</a:t>
            </a:fld>
            <a:endParaRPr lang="en-US"/>
          </a:p>
        </p:txBody>
      </p:sp>
    </p:spTree>
    <p:extLst>
      <p:ext uri="{BB962C8B-B14F-4D97-AF65-F5344CB8AC3E}">
        <p14:creationId xmlns:p14="http://schemas.microsoft.com/office/powerpoint/2010/main" val="230468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a:t>
            </a:r>
            <a:r>
              <a:rPr lang="en-US" baseline="0" dirty="0"/>
              <a:t> houses, 3 resources. Can we draw the supply line without crossing each other ? Answer is “no” (</a:t>
            </a:r>
            <a:r>
              <a:rPr lang="en-US" baseline="0"/>
              <a:t>planarity problem)</a:t>
            </a:r>
            <a:endParaRPr lang="en-US" dirty="0"/>
          </a:p>
        </p:txBody>
      </p:sp>
      <p:sp>
        <p:nvSpPr>
          <p:cNvPr id="4" name="Slide Number Placeholder 3"/>
          <p:cNvSpPr>
            <a:spLocks noGrp="1"/>
          </p:cNvSpPr>
          <p:nvPr>
            <p:ph type="sldNum" sz="quarter" idx="10"/>
          </p:nvPr>
        </p:nvSpPr>
        <p:spPr/>
        <p:txBody>
          <a:bodyPr/>
          <a:lstStyle/>
          <a:p>
            <a:fld id="{F5367472-8779-4486-8DBB-0E0F94790885}" type="slidenum">
              <a:rPr lang="en-US" smtClean="0"/>
              <a:pPr/>
              <a:t>7</a:t>
            </a:fld>
            <a:endParaRPr lang="en-US"/>
          </a:p>
        </p:txBody>
      </p:sp>
    </p:spTree>
    <p:extLst>
      <p:ext uri="{BB962C8B-B14F-4D97-AF65-F5344CB8AC3E}">
        <p14:creationId xmlns:p14="http://schemas.microsoft.com/office/powerpoint/2010/main" val="341537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Answer: 4. Other arrangements are :</a:t>
            </a:r>
            <a:r>
              <a:rPr lang="en-US" baseline="0" dirty="0"/>
              <a:t> (1573928461), (1795836241)</a:t>
            </a:r>
            <a:endParaRPr lang="en-US" dirty="0"/>
          </a:p>
        </p:txBody>
      </p:sp>
      <p:sp>
        <p:nvSpPr>
          <p:cNvPr id="4" name="Slide Number Placeholder 3"/>
          <p:cNvSpPr>
            <a:spLocks noGrp="1"/>
          </p:cNvSpPr>
          <p:nvPr>
            <p:ph type="sldNum" sz="quarter" idx="10"/>
          </p:nvPr>
        </p:nvSpPr>
        <p:spPr/>
        <p:txBody>
          <a:bodyPr/>
          <a:lstStyle/>
          <a:p>
            <a:fld id="{F5367472-8779-4486-8DBB-0E0F94790885}" type="slidenum">
              <a:rPr lang="en-US" smtClean="0"/>
              <a:pPr/>
              <a:t>9</a:t>
            </a:fld>
            <a:endParaRPr lang="en-US"/>
          </a:p>
        </p:txBody>
      </p:sp>
    </p:spTree>
    <p:extLst>
      <p:ext uri="{BB962C8B-B14F-4D97-AF65-F5344CB8AC3E}">
        <p14:creationId xmlns:p14="http://schemas.microsoft.com/office/powerpoint/2010/main" val="1248617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367472-8779-4486-8DBB-0E0F94790885}" type="slidenum">
              <a:rPr lang="en-US" smtClean="0"/>
              <a:pPr/>
              <a:t>46</a:t>
            </a:fld>
            <a:endParaRPr lang="en-US"/>
          </a:p>
        </p:txBody>
      </p:sp>
    </p:spTree>
    <p:extLst>
      <p:ext uri="{BB962C8B-B14F-4D97-AF65-F5344CB8AC3E}">
        <p14:creationId xmlns:p14="http://schemas.microsoft.com/office/powerpoint/2010/main" val="227917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A0A3379E-27C2-4A79-81F5-B8B66FCE73BD}" type="datetimeFigureOut">
              <a:rPr lang="en-US" smtClean="0"/>
              <a:pPr/>
              <a:t>3/14/2021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5B09EF1-5271-4565-9230-7A933D2B80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A3379E-27C2-4A79-81F5-B8B66FCE73BD}"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09EF1-5271-4565-9230-7A933D2B80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A3379E-27C2-4A79-81F5-B8B66FCE73BD}"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09EF1-5271-4565-9230-7A933D2B80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0A3379E-27C2-4A79-81F5-B8B66FCE73BD}" type="datetimeFigureOut">
              <a:rPr lang="en-US" smtClean="0"/>
              <a:pPr/>
              <a:t>3/14/2021</a:t>
            </a:fld>
            <a:endParaRPr lang="en-US"/>
          </a:p>
        </p:txBody>
      </p:sp>
      <p:sp>
        <p:nvSpPr>
          <p:cNvPr id="9" name="Slide Number Placeholder 8"/>
          <p:cNvSpPr>
            <a:spLocks noGrp="1"/>
          </p:cNvSpPr>
          <p:nvPr>
            <p:ph type="sldNum" sz="quarter" idx="15"/>
          </p:nvPr>
        </p:nvSpPr>
        <p:spPr/>
        <p:txBody>
          <a:bodyPr rtlCol="0"/>
          <a:lstStyle/>
          <a:p>
            <a:fld id="{35B09EF1-5271-4565-9230-7A933D2B801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0A3379E-27C2-4A79-81F5-B8B66FCE73BD}" type="datetimeFigureOut">
              <a:rPr lang="en-US" smtClean="0"/>
              <a:pPr/>
              <a:t>3/14/2021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5B09EF1-5271-4565-9230-7A933D2B80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0A3379E-27C2-4A79-81F5-B8B66FCE73BD}"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09EF1-5271-4565-9230-7A933D2B801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0A3379E-27C2-4A79-81F5-B8B66FCE73BD}" type="datetimeFigureOut">
              <a:rPr lang="en-US" smtClean="0"/>
              <a:pPr/>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09EF1-5271-4565-9230-7A933D2B801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A0A3379E-27C2-4A79-81F5-B8B66FCE73BD}" type="datetimeFigureOut">
              <a:rPr lang="en-US" smtClean="0"/>
              <a:pPr/>
              <a:t>3/14/2021</a:t>
            </a:fld>
            <a:endParaRPr lang="en-US"/>
          </a:p>
        </p:txBody>
      </p:sp>
      <p:sp>
        <p:nvSpPr>
          <p:cNvPr id="7" name="Slide Number Placeholder 6"/>
          <p:cNvSpPr>
            <a:spLocks noGrp="1"/>
          </p:cNvSpPr>
          <p:nvPr>
            <p:ph type="sldNum" sz="quarter" idx="11"/>
          </p:nvPr>
        </p:nvSpPr>
        <p:spPr/>
        <p:txBody>
          <a:bodyPr rtlCol="0"/>
          <a:lstStyle/>
          <a:p>
            <a:fld id="{35B09EF1-5271-4565-9230-7A933D2B801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3379E-27C2-4A79-81F5-B8B66FCE73BD}" type="datetimeFigureOut">
              <a:rPr lang="en-US" smtClean="0"/>
              <a:pPr/>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09EF1-5271-4565-9230-7A933D2B80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0A3379E-27C2-4A79-81F5-B8B66FCE73BD}" type="datetimeFigureOut">
              <a:rPr lang="en-US" smtClean="0"/>
              <a:pPr/>
              <a:t>3/14/2021</a:t>
            </a:fld>
            <a:endParaRPr lang="en-US"/>
          </a:p>
        </p:txBody>
      </p:sp>
      <p:sp>
        <p:nvSpPr>
          <p:cNvPr id="22" name="Slide Number Placeholder 21"/>
          <p:cNvSpPr>
            <a:spLocks noGrp="1"/>
          </p:cNvSpPr>
          <p:nvPr>
            <p:ph type="sldNum" sz="quarter" idx="15"/>
          </p:nvPr>
        </p:nvSpPr>
        <p:spPr/>
        <p:txBody>
          <a:bodyPr rtlCol="0"/>
          <a:lstStyle/>
          <a:p>
            <a:fld id="{35B09EF1-5271-4565-9230-7A933D2B801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0A3379E-27C2-4A79-81F5-B8B66FCE73BD}" type="datetimeFigureOut">
              <a:rPr lang="en-US" smtClean="0"/>
              <a:pPr/>
              <a:t>3/14/2021</a:t>
            </a:fld>
            <a:endParaRPr lang="en-US"/>
          </a:p>
        </p:txBody>
      </p:sp>
      <p:sp>
        <p:nvSpPr>
          <p:cNvPr id="18" name="Slide Number Placeholder 17"/>
          <p:cNvSpPr>
            <a:spLocks noGrp="1"/>
          </p:cNvSpPr>
          <p:nvPr>
            <p:ph type="sldNum" sz="quarter" idx="11"/>
          </p:nvPr>
        </p:nvSpPr>
        <p:spPr/>
        <p:txBody>
          <a:bodyPr rtlCol="0"/>
          <a:lstStyle/>
          <a:p>
            <a:fld id="{35B09EF1-5271-4565-9230-7A933D2B801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0A3379E-27C2-4A79-81F5-B8B66FCE73BD}" type="datetimeFigureOut">
              <a:rPr lang="en-US" smtClean="0"/>
              <a:pPr/>
              <a:t>3/14/2021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5B09EF1-5271-4565-9230-7A933D2B80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2286000" y="3124200"/>
            <a:ext cx="6324600" cy="1894362"/>
          </a:xfrm>
        </p:spPr>
        <p:txBody>
          <a:bodyPr>
            <a:normAutofit/>
          </a:bodyPr>
          <a:lstStyle/>
          <a:p>
            <a:r>
              <a:rPr lang="en-US" sz="2800" dirty="0"/>
              <a:t>Design &amp; Analysis of Algorithm</a:t>
            </a:r>
            <a:br>
              <a:rPr lang="en-US" sz="2800" dirty="0"/>
            </a:br>
            <a:r>
              <a:rPr lang="en-US" sz="2000" dirty="0"/>
              <a:t>Graph Theory</a:t>
            </a:r>
            <a:endParaRPr lang="en-US" sz="2800" dirty="0"/>
          </a:p>
        </p:txBody>
      </p:sp>
      <p:sp>
        <p:nvSpPr>
          <p:cNvPr id="7" name="Subtitle 2"/>
          <p:cNvSpPr>
            <a:spLocks noGrp="1"/>
          </p:cNvSpPr>
          <p:nvPr>
            <p:ph type="subTitle" idx="1"/>
          </p:nvPr>
        </p:nvSpPr>
        <p:spPr>
          <a:xfrm>
            <a:off x="2286000" y="5562600"/>
            <a:ext cx="6172200" cy="812322"/>
          </a:xfrm>
        </p:spPr>
        <p:txBody>
          <a:bodyPr>
            <a:normAutofit/>
          </a:bodyPr>
          <a:lstStyle/>
          <a:p>
            <a:r>
              <a:rPr lang="en-US" sz="1600" b="0" i="1" dirty="0"/>
              <a:t>Informatics Department</a:t>
            </a:r>
          </a:p>
          <a:p>
            <a:r>
              <a:rPr lang="en-US" sz="1600" b="0" i="1" dirty="0" err="1"/>
              <a:t>Parahyangan</a:t>
            </a:r>
            <a:r>
              <a:rPr lang="en-US" sz="1600" b="0" i="1" dirty="0"/>
              <a:t> Catholic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Exercise</a:t>
            </a:r>
          </a:p>
        </p:txBody>
      </p:sp>
      <p:sp>
        <p:nvSpPr>
          <p:cNvPr id="3" name="Content Placeholder 2"/>
          <p:cNvSpPr>
            <a:spLocks noGrp="1"/>
          </p:cNvSpPr>
          <p:nvPr>
            <p:ph sz="quarter" idx="1"/>
          </p:nvPr>
        </p:nvSpPr>
        <p:spPr>
          <a:xfrm>
            <a:off x="4724400" y="1447800"/>
            <a:ext cx="4038600" cy="4873752"/>
          </a:xfrm>
        </p:spPr>
        <p:txBody>
          <a:bodyPr>
            <a:noAutofit/>
          </a:bodyPr>
          <a:lstStyle/>
          <a:p>
            <a:pPr indent="0">
              <a:buNone/>
            </a:pPr>
            <a:r>
              <a:rPr lang="en-US" sz="2000" dirty="0"/>
              <a:t>Given a maze as shown on the left. Represent this maze by means of a graph such that a vertex denotes either a corridor or a dead end (as numbered). An edge represents a possible path between two vertices.</a:t>
            </a:r>
          </a:p>
        </p:txBody>
      </p:sp>
      <p:sp>
        <p:nvSpPr>
          <p:cNvPr id="4" name="Rectangle 3"/>
          <p:cNvSpPr/>
          <p:nvPr/>
        </p:nvSpPr>
        <p:spPr>
          <a:xfrm>
            <a:off x="609600" y="1447800"/>
            <a:ext cx="4267200" cy="426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914400" y="1828800"/>
            <a:ext cx="35814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flipV="1">
            <a:off x="914400" y="14478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609600" y="3446418"/>
            <a:ext cx="0" cy="38100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4495800" y="3352800"/>
            <a:ext cx="0" cy="38100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1295400" y="2209800"/>
            <a:ext cx="2819400" cy="281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p:nvPr/>
        </p:nvCxnSpPr>
        <p:spPr>
          <a:xfrm>
            <a:off x="914400" y="2209800"/>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15" name="Rectangle 14"/>
          <p:cNvSpPr/>
          <p:nvPr/>
        </p:nvSpPr>
        <p:spPr>
          <a:xfrm>
            <a:off x="1676400" y="2590800"/>
            <a:ext cx="2057400" cy="205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1981200" y="2895600"/>
            <a:ext cx="1447800"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2286000" y="3200400"/>
            <a:ext cx="8382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p:nvPr/>
        </p:nvCxnSpPr>
        <p:spPr>
          <a:xfrm flipH="1">
            <a:off x="2514600" y="2590800"/>
            <a:ext cx="4572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3429000" y="3352800"/>
            <a:ext cx="0" cy="38100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2286000" y="3429000"/>
            <a:ext cx="0" cy="38100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2514600" y="5029200"/>
            <a:ext cx="4572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52400" y="3429000"/>
            <a:ext cx="312906" cy="338554"/>
          </a:xfrm>
          <a:prstGeom prst="rect">
            <a:avLst/>
          </a:prstGeom>
          <a:noFill/>
        </p:spPr>
        <p:txBody>
          <a:bodyPr wrap="none" rtlCol="0">
            <a:spAutoFit/>
          </a:bodyPr>
          <a:lstStyle/>
          <a:p>
            <a:r>
              <a:rPr lang="en-US" sz="1600" dirty="0"/>
              <a:t>1</a:t>
            </a:r>
          </a:p>
        </p:txBody>
      </p:sp>
      <p:sp>
        <p:nvSpPr>
          <p:cNvPr id="24" name="TextBox 23"/>
          <p:cNvSpPr txBox="1"/>
          <p:nvPr/>
        </p:nvSpPr>
        <p:spPr>
          <a:xfrm>
            <a:off x="609600" y="3429000"/>
            <a:ext cx="312906" cy="338554"/>
          </a:xfrm>
          <a:prstGeom prst="rect">
            <a:avLst/>
          </a:prstGeom>
          <a:noFill/>
        </p:spPr>
        <p:txBody>
          <a:bodyPr wrap="none" rtlCol="0">
            <a:spAutoFit/>
          </a:bodyPr>
          <a:lstStyle/>
          <a:p>
            <a:r>
              <a:rPr lang="en-US" sz="1600" dirty="0"/>
              <a:t>2</a:t>
            </a:r>
          </a:p>
        </p:txBody>
      </p:sp>
      <p:sp>
        <p:nvSpPr>
          <p:cNvPr id="25" name="TextBox 24"/>
          <p:cNvSpPr txBox="1"/>
          <p:nvPr/>
        </p:nvSpPr>
        <p:spPr>
          <a:xfrm>
            <a:off x="609600" y="1447800"/>
            <a:ext cx="312906" cy="338554"/>
          </a:xfrm>
          <a:prstGeom prst="rect">
            <a:avLst/>
          </a:prstGeom>
          <a:noFill/>
        </p:spPr>
        <p:txBody>
          <a:bodyPr wrap="none" rtlCol="0">
            <a:spAutoFit/>
          </a:bodyPr>
          <a:lstStyle/>
          <a:p>
            <a:r>
              <a:rPr lang="en-US" sz="1600" dirty="0"/>
              <a:t>3</a:t>
            </a:r>
          </a:p>
        </p:txBody>
      </p:sp>
      <p:sp>
        <p:nvSpPr>
          <p:cNvPr id="26" name="TextBox 25"/>
          <p:cNvSpPr txBox="1"/>
          <p:nvPr/>
        </p:nvSpPr>
        <p:spPr>
          <a:xfrm>
            <a:off x="990600" y="1447800"/>
            <a:ext cx="312906" cy="338554"/>
          </a:xfrm>
          <a:prstGeom prst="rect">
            <a:avLst/>
          </a:prstGeom>
          <a:noFill/>
        </p:spPr>
        <p:txBody>
          <a:bodyPr wrap="none" rtlCol="0">
            <a:spAutoFit/>
          </a:bodyPr>
          <a:lstStyle/>
          <a:p>
            <a:r>
              <a:rPr lang="en-US" sz="1600" dirty="0"/>
              <a:t>4</a:t>
            </a:r>
          </a:p>
        </p:txBody>
      </p:sp>
      <p:sp>
        <p:nvSpPr>
          <p:cNvPr id="27" name="TextBox 26"/>
          <p:cNvSpPr txBox="1"/>
          <p:nvPr/>
        </p:nvSpPr>
        <p:spPr>
          <a:xfrm>
            <a:off x="990600" y="1828800"/>
            <a:ext cx="312906" cy="338554"/>
          </a:xfrm>
          <a:prstGeom prst="rect">
            <a:avLst/>
          </a:prstGeom>
          <a:noFill/>
        </p:spPr>
        <p:txBody>
          <a:bodyPr wrap="none" rtlCol="0">
            <a:spAutoFit/>
          </a:bodyPr>
          <a:lstStyle/>
          <a:p>
            <a:r>
              <a:rPr lang="en-US" sz="1600" dirty="0"/>
              <a:t>7</a:t>
            </a:r>
          </a:p>
        </p:txBody>
      </p:sp>
      <p:sp>
        <p:nvSpPr>
          <p:cNvPr id="28" name="TextBox 27"/>
          <p:cNvSpPr txBox="1"/>
          <p:nvPr/>
        </p:nvSpPr>
        <p:spPr>
          <a:xfrm>
            <a:off x="990600" y="2286000"/>
            <a:ext cx="312906" cy="338554"/>
          </a:xfrm>
          <a:prstGeom prst="rect">
            <a:avLst/>
          </a:prstGeom>
          <a:noFill/>
        </p:spPr>
        <p:txBody>
          <a:bodyPr wrap="none" rtlCol="0">
            <a:spAutoFit/>
          </a:bodyPr>
          <a:lstStyle/>
          <a:p>
            <a:r>
              <a:rPr lang="en-US" sz="1600" dirty="0"/>
              <a:t>8</a:t>
            </a:r>
          </a:p>
        </p:txBody>
      </p:sp>
      <p:sp>
        <p:nvSpPr>
          <p:cNvPr id="29" name="TextBox 28"/>
          <p:cNvSpPr txBox="1"/>
          <p:nvPr/>
        </p:nvSpPr>
        <p:spPr>
          <a:xfrm>
            <a:off x="2590800" y="5029200"/>
            <a:ext cx="312906" cy="338554"/>
          </a:xfrm>
          <a:prstGeom prst="rect">
            <a:avLst/>
          </a:prstGeom>
          <a:noFill/>
        </p:spPr>
        <p:txBody>
          <a:bodyPr wrap="none" rtlCol="0">
            <a:spAutoFit/>
          </a:bodyPr>
          <a:lstStyle/>
          <a:p>
            <a:r>
              <a:rPr lang="en-US" sz="1600" dirty="0"/>
              <a:t>9</a:t>
            </a:r>
          </a:p>
        </p:txBody>
      </p:sp>
      <p:sp>
        <p:nvSpPr>
          <p:cNvPr id="30" name="TextBox 29"/>
          <p:cNvSpPr txBox="1"/>
          <p:nvPr/>
        </p:nvSpPr>
        <p:spPr>
          <a:xfrm>
            <a:off x="2514600" y="4648200"/>
            <a:ext cx="441146" cy="338554"/>
          </a:xfrm>
          <a:prstGeom prst="rect">
            <a:avLst/>
          </a:prstGeom>
          <a:noFill/>
        </p:spPr>
        <p:txBody>
          <a:bodyPr wrap="none" rtlCol="0">
            <a:spAutoFit/>
          </a:bodyPr>
          <a:lstStyle/>
          <a:p>
            <a:r>
              <a:rPr lang="en-US" sz="1600" dirty="0"/>
              <a:t>10</a:t>
            </a:r>
          </a:p>
        </p:txBody>
      </p:sp>
      <p:cxnSp>
        <p:nvCxnSpPr>
          <p:cNvPr id="31" name="Straight Connector 30"/>
          <p:cNvCxnSpPr/>
          <p:nvPr/>
        </p:nvCxnSpPr>
        <p:spPr>
          <a:xfrm flipV="1">
            <a:off x="2286000" y="39624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3733800" y="22098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3429000" y="4267200"/>
            <a:ext cx="0" cy="381000"/>
          </a:xfrm>
          <a:prstGeom prst="line">
            <a:avLst/>
          </a:prstGeom>
          <a:ln w="28575"/>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3733800" y="2209800"/>
            <a:ext cx="441146" cy="338554"/>
          </a:xfrm>
          <a:prstGeom prst="rect">
            <a:avLst/>
          </a:prstGeom>
          <a:noFill/>
        </p:spPr>
        <p:txBody>
          <a:bodyPr wrap="none" rtlCol="0">
            <a:spAutoFit/>
          </a:bodyPr>
          <a:lstStyle/>
          <a:p>
            <a:r>
              <a:rPr lang="en-US" sz="1600" dirty="0"/>
              <a:t>11</a:t>
            </a:r>
          </a:p>
        </p:txBody>
      </p:sp>
      <p:sp>
        <p:nvSpPr>
          <p:cNvPr id="35" name="TextBox 34"/>
          <p:cNvSpPr txBox="1"/>
          <p:nvPr/>
        </p:nvSpPr>
        <p:spPr>
          <a:xfrm>
            <a:off x="3200400" y="2209800"/>
            <a:ext cx="441146" cy="338554"/>
          </a:xfrm>
          <a:prstGeom prst="rect">
            <a:avLst/>
          </a:prstGeom>
          <a:noFill/>
        </p:spPr>
        <p:txBody>
          <a:bodyPr wrap="none" rtlCol="0">
            <a:spAutoFit/>
          </a:bodyPr>
          <a:lstStyle/>
          <a:p>
            <a:r>
              <a:rPr lang="en-US" sz="1600" dirty="0"/>
              <a:t>12</a:t>
            </a:r>
          </a:p>
        </p:txBody>
      </p:sp>
      <p:sp>
        <p:nvSpPr>
          <p:cNvPr id="36" name="TextBox 35"/>
          <p:cNvSpPr txBox="1"/>
          <p:nvPr/>
        </p:nvSpPr>
        <p:spPr>
          <a:xfrm>
            <a:off x="2438400" y="2209800"/>
            <a:ext cx="441146" cy="338554"/>
          </a:xfrm>
          <a:prstGeom prst="rect">
            <a:avLst/>
          </a:prstGeom>
          <a:noFill/>
        </p:spPr>
        <p:txBody>
          <a:bodyPr wrap="none" rtlCol="0">
            <a:spAutoFit/>
          </a:bodyPr>
          <a:lstStyle/>
          <a:p>
            <a:r>
              <a:rPr lang="en-US" sz="1600" dirty="0"/>
              <a:t>13</a:t>
            </a:r>
          </a:p>
        </p:txBody>
      </p:sp>
      <p:sp>
        <p:nvSpPr>
          <p:cNvPr id="37" name="TextBox 36"/>
          <p:cNvSpPr txBox="1"/>
          <p:nvPr/>
        </p:nvSpPr>
        <p:spPr>
          <a:xfrm>
            <a:off x="2438400" y="2590800"/>
            <a:ext cx="441146" cy="338554"/>
          </a:xfrm>
          <a:prstGeom prst="rect">
            <a:avLst/>
          </a:prstGeom>
          <a:noFill/>
        </p:spPr>
        <p:txBody>
          <a:bodyPr wrap="none" rtlCol="0">
            <a:spAutoFit/>
          </a:bodyPr>
          <a:lstStyle/>
          <a:p>
            <a:r>
              <a:rPr lang="en-US" sz="1600" dirty="0"/>
              <a:t>14</a:t>
            </a:r>
          </a:p>
        </p:txBody>
      </p:sp>
      <p:sp>
        <p:nvSpPr>
          <p:cNvPr id="38" name="TextBox 37"/>
          <p:cNvSpPr txBox="1"/>
          <p:nvPr/>
        </p:nvSpPr>
        <p:spPr>
          <a:xfrm>
            <a:off x="2971800" y="4343400"/>
            <a:ext cx="409086" cy="307777"/>
          </a:xfrm>
          <a:prstGeom prst="rect">
            <a:avLst/>
          </a:prstGeom>
          <a:noFill/>
        </p:spPr>
        <p:txBody>
          <a:bodyPr wrap="none" rtlCol="0">
            <a:spAutoFit/>
          </a:bodyPr>
          <a:lstStyle/>
          <a:p>
            <a:r>
              <a:rPr lang="en-US" sz="1400" dirty="0"/>
              <a:t>15</a:t>
            </a:r>
          </a:p>
        </p:txBody>
      </p:sp>
      <p:sp>
        <p:nvSpPr>
          <p:cNvPr id="39" name="TextBox 38"/>
          <p:cNvSpPr txBox="1"/>
          <p:nvPr/>
        </p:nvSpPr>
        <p:spPr>
          <a:xfrm>
            <a:off x="3352800" y="4343400"/>
            <a:ext cx="441146" cy="338554"/>
          </a:xfrm>
          <a:prstGeom prst="rect">
            <a:avLst/>
          </a:prstGeom>
          <a:noFill/>
        </p:spPr>
        <p:txBody>
          <a:bodyPr wrap="none" rtlCol="0">
            <a:spAutoFit/>
          </a:bodyPr>
          <a:lstStyle/>
          <a:p>
            <a:r>
              <a:rPr lang="en-US" sz="1600" dirty="0"/>
              <a:t>16</a:t>
            </a:r>
          </a:p>
        </p:txBody>
      </p:sp>
      <p:sp>
        <p:nvSpPr>
          <p:cNvPr id="40" name="TextBox 39"/>
          <p:cNvSpPr txBox="1"/>
          <p:nvPr/>
        </p:nvSpPr>
        <p:spPr>
          <a:xfrm>
            <a:off x="3352800" y="3429000"/>
            <a:ext cx="441146" cy="338554"/>
          </a:xfrm>
          <a:prstGeom prst="rect">
            <a:avLst/>
          </a:prstGeom>
          <a:noFill/>
        </p:spPr>
        <p:txBody>
          <a:bodyPr wrap="none" rtlCol="0">
            <a:spAutoFit/>
          </a:bodyPr>
          <a:lstStyle/>
          <a:p>
            <a:r>
              <a:rPr lang="en-US" sz="1600" dirty="0"/>
              <a:t>17</a:t>
            </a:r>
          </a:p>
        </p:txBody>
      </p:sp>
      <p:sp>
        <p:nvSpPr>
          <p:cNvPr id="41" name="TextBox 40"/>
          <p:cNvSpPr txBox="1"/>
          <p:nvPr/>
        </p:nvSpPr>
        <p:spPr>
          <a:xfrm>
            <a:off x="3048000" y="3429000"/>
            <a:ext cx="441146" cy="338554"/>
          </a:xfrm>
          <a:prstGeom prst="rect">
            <a:avLst/>
          </a:prstGeom>
          <a:noFill/>
        </p:spPr>
        <p:txBody>
          <a:bodyPr wrap="none" rtlCol="0">
            <a:spAutoFit/>
          </a:bodyPr>
          <a:lstStyle/>
          <a:p>
            <a:r>
              <a:rPr lang="en-US" sz="1600" dirty="0"/>
              <a:t>18</a:t>
            </a:r>
          </a:p>
        </p:txBody>
      </p:sp>
      <p:sp>
        <p:nvSpPr>
          <p:cNvPr id="42" name="TextBox 41"/>
          <p:cNvSpPr txBox="1"/>
          <p:nvPr/>
        </p:nvSpPr>
        <p:spPr>
          <a:xfrm>
            <a:off x="1905000" y="4038600"/>
            <a:ext cx="441146" cy="338554"/>
          </a:xfrm>
          <a:prstGeom prst="rect">
            <a:avLst/>
          </a:prstGeom>
          <a:noFill/>
        </p:spPr>
        <p:txBody>
          <a:bodyPr wrap="none" rtlCol="0">
            <a:spAutoFit/>
          </a:bodyPr>
          <a:lstStyle/>
          <a:p>
            <a:r>
              <a:rPr lang="en-US" sz="1600" dirty="0"/>
              <a:t>19</a:t>
            </a:r>
          </a:p>
        </p:txBody>
      </p:sp>
      <p:sp>
        <p:nvSpPr>
          <p:cNvPr id="44" name="TextBox 43"/>
          <p:cNvSpPr txBox="1"/>
          <p:nvPr/>
        </p:nvSpPr>
        <p:spPr>
          <a:xfrm>
            <a:off x="2270155" y="4038600"/>
            <a:ext cx="441146" cy="338554"/>
          </a:xfrm>
          <a:prstGeom prst="rect">
            <a:avLst/>
          </a:prstGeom>
          <a:noFill/>
        </p:spPr>
        <p:txBody>
          <a:bodyPr wrap="none" rtlCol="0">
            <a:spAutoFit/>
          </a:bodyPr>
          <a:lstStyle/>
          <a:p>
            <a:r>
              <a:rPr lang="en-US" sz="1600" dirty="0"/>
              <a:t>20</a:t>
            </a:r>
          </a:p>
        </p:txBody>
      </p:sp>
      <p:sp>
        <p:nvSpPr>
          <p:cNvPr id="45" name="TextBox 44"/>
          <p:cNvSpPr txBox="1"/>
          <p:nvPr/>
        </p:nvSpPr>
        <p:spPr>
          <a:xfrm>
            <a:off x="1905000" y="3429000"/>
            <a:ext cx="441146" cy="338554"/>
          </a:xfrm>
          <a:prstGeom prst="rect">
            <a:avLst/>
          </a:prstGeom>
          <a:noFill/>
        </p:spPr>
        <p:txBody>
          <a:bodyPr wrap="none" rtlCol="0">
            <a:spAutoFit/>
          </a:bodyPr>
          <a:lstStyle/>
          <a:p>
            <a:r>
              <a:rPr lang="en-US" sz="1600" dirty="0"/>
              <a:t>21</a:t>
            </a:r>
          </a:p>
        </p:txBody>
      </p:sp>
      <p:sp>
        <p:nvSpPr>
          <p:cNvPr id="46" name="TextBox 45"/>
          <p:cNvSpPr txBox="1"/>
          <p:nvPr/>
        </p:nvSpPr>
        <p:spPr>
          <a:xfrm>
            <a:off x="2480932" y="3429000"/>
            <a:ext cx="470000" cy="369332"/>
          </a:xfrm>
          <a:prstGeom prst="rect">
            <a:avLst/>
          </a:prstGeom>
          <a:noFill/>
        </p:spPr>
        <p:txBody>
          <a:bodyPr wrap="none" rtlCol="0">
            <a:spAutoFit/>
          </a:bodyPr>
          <a:lstStyle/>
          <a:p>
            <a:r>
              <a:rPr lang="en-US" dirty="0">
                <a:solidFill>
                  <a:schemeClr val="accent2"/>
                </a:solidFill>
                <a:effectLst>
                  <a:outerShdw blurRad="38100" dist="38100" dir="2700000" algn="tl">
                    <a:srgbClr val="000000">
                      <a:alpha val="43137"/>
                    </a:srgbClr>
                  </a:outerShdw>
                </a:effectLst>
              </a:rPr>
              <a:t>22</a:t>
            </a:r>
          </a:p>
        </p:txBody>
      </p:sp>
      <p:sp>
        <p:nvSpPr>
          <p:cNvPr id="58" name="TextBox 57"/>
          <p:cNvSpPr txBox="1"/>
          <p:nvPr/>
        </p:nvSpPr>
        <p:spPr>
          <a:xfrm>
            <a:off x="4114800" y="3352800"/>
            <a:ext cx="312906" cy="338554"/>
          </a:xfrm>
          <a:prstGeom prst="rect">
            <a:avLst/>
          </a:prstGeom>
          <a:noFill/>
        </p:spPr>
        <p:txBody>
          <a:bodyPr wrap="none" rtlCol="0">
            <a:spAutoFit/>
          </a:bodyPr>
          <a:lstStyle/>
          <a:p>
            <a:r>
              <a:rPr lang="en-US" sz="1600" dirty="0"/>
              <a:t>6</a:t>
            </a:r>
          </a:p>
        </p:txBody>
      </p:sp>
      <p:sp>
        <p:nvSpPr>
          <p:cNvPr id="59" name="TextBox 58"/>
          <p:cNvSpPr txBox="1"/>
          <p:nvPr/>
        </p:nvSpPr>
        <p:spPr>
          <a:xfrm>
            <a:off x="4572000" y="3352800"/>
            <a:ext cx="312906" cy="338554"/>
          </a:xfrm>
          <a:prstGeom prst="rect">
            <a:avLst/>
          </a:prstGeom>
          <a:noFill/>
        </p:spPr>
        <p:txBody>
          <a:bodyPr wrap="none" rtlCol="0">
            <a:spAutoFit/>
          </a:bodyPr>
          <a:lstStyle/>
          <a:p>
            <a:r>
              <a:rPr lang="en-US" sz="1600" dirty="0"/>
              <a:t>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Incidence and Degree</a:t>
            </a:r>
          </a:p>
        </p:txBody>
      </p:sp>
      <p:sp>
        <p:nvSpPr>
          <p:cNvPr id="3" name="Content Placeholder 2"/>
          <p:cNvSpPr>
            <a:spLocks noGrp="1"/>
          </p:cNvSpPr>
          <p:nvPr>
            <p:ph sz="quarter" idx="1"/>
          </p:nvPr>
        </p:nvSpPr>
        <p:spPr/>
        <p:txBody>
          <a:bodyPr/>
          <a:lstStyle/>
          <a:p>
            <a:r>
              <a:rPr lang="en-US" dirty="0"/>
              <a:t>When a vertex </a:t>
            </a:r>
            <a:r>
              <a:rPr lang="en-US" i="1" dirty="0"/>
              <a:t>v</a:t>
            </a:r>
            <a:r>
              <a:rPr lang="en-US" i="1" baseline="-25000" dirty="0"/>
              <a:t>i</a:t>
            </a:r>
            <a:r>
              <a:rPr lang="en-US" dirty="0"/>
              <a:t> is an end vertex of some edge </a:t>
            </a:r>
            <a:r>
              <a:rPr lang="en-US" i="1" dirty="0" err="1"/>
              <a:t>e</a:t>
            </a:r>
            <a:r>
              <a:rPr lang="en-US" i="1" baseline="-25000" dirty="0" err="1"/>
              <a:t>j</a:t>
            </a:r>
            <a:r>
              <a:rPr lang="en-US" i="1" dirty="0"/>
              <a:t>, v</a:t>
            </a:r>
            <a:r>
              <a:rPr lang="en-US" i="1" baseline="-25000" dirty="0"/>
              <a:t>i </a:t>
            </a:r>
            <a:r>
              <a:rPr lang="en-US" dirty="0"/>
              <a:t>and </a:t>
            </a:r>
            <a:r>
              <a:rPr lang="en-US" i="1" dirty="0" err="1"/>
              <a:t>e</a:t>
            </a:r>
            <a:r>
              <a:rPr lang="en-US" i="1" baseline="-25000" dirty="0" err="1"/>
              <a:t>j</a:t>
            </a:r>
            <a:r>
              <a:rPr lang="en-US" dirty="0"/>
              <a:t> are said to be </a:t>
            </a:r>
            <a:r>
              <a:rPr lang="en-US" dirty="0">
                <a:solidFill>
                  <a:srgbClr val="FF0000"/>
                </a:solidFill>
              </a:rPr>
              <a:t>incident</a:t>
            </a:r>
            <a:r>
              <a:rPr lang="en-US" dirty="0"/>
              <a:t> with each other.</a:t>
            </a:r>
          </a:p>
          <a:p>
            <a:endParaRPr lang="en-US" dirty="0"/>
          </a:p>
          <a:p>
            <a:r>
              <a:rPr lang="en-US" dirty="0"/>
              <a:t>The number of edges incident on a vertex </a:t>
            </a:r>
            <a:r>
              <a:rPr lang="en-US" i="1" dirty="0"/>
              <a:t>v</a:t>
            </a:r>
            <a:r>
              <a:rPr lang="en-US" i="1" baseline="-25000" dirty="0"/>
              <a:t>i</a:t>
            </a:r>
            <a:r>
              <a:rPr lang="en-US" dirty="0"/>
              <a:t>, with self-loop counted twice, is called the </a:t>
            </a:r>
            <a:r>
              <a:rPr lang="en-US" dirty="0">
                <a:solidFill>
                  <a:srgbClr val="FF0000"/>
                </a:solidFill>
              </a:rPr>
              <a:t>degree</a:t>
            </a:r>
            <a:r>
              <a:rPr lang="en-US" dirty="0"/>
              <a:t>, </a:t>
            </a:r>
            <a:r>
              <a:rPr lang="en-US" i="1" dirty="0"/>
              <a:t>d(v</a:t>
            </a:r>
            <a:r>
              <a:rPr lang="en-US" i="1" baseline="-25000" dirty="0"/>
              <a:t>i</a:t>
            </a:r>
            <a:r>
              <a:rPr lang="en-US" i="1" dirty="0"/>
              <a:t>)</a:t>
            </a:r>
            <a:r>
              <a:rPr lang="en-US" dirty="0"/>
              <a:t>, of vertex </a:t>
            </a:r>
            <a:r>
              <a:rPr lang="en-US" i="1" dirty="0"/>
              <a:t>v</a:t>
            </a:r>
            <a:r>
              <a:rPr lang="en-US" i="1" baseline="-25000" dirty="0"/>
              <a:t>i</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Degree</a:t>
            </a:r>
          </a:p>
        </p:txBody>
      </p:sp>
      <p:sp>
        <p:nvSpPr>
          <p:cNvPr id="12" name="Oval 11"/>
          <p:cNvSpPr/>
          <p:nvPr/>
        </p:nvSpPr>
        <p:spPr>
          <a:xfrm>
            <a:off x="3657600" y="4191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006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a:off x="1295400" y="2514600"/>
            <a:ext cx="304800" cy="16448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4"/>
            <a:endCxn id="12" idx="0"/>
          </p:cNvCxnSpPr>
          <p:nvPr/>
        </p:nvCxnSpPr>
        <p:spPr>
          <a:xfrm>
            <a:off x="3505200" y="2438400"/>
            <a:ext cx="228600" cy="1752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6"/>
            <a:endCxn id="11" idx="2"/>
          </p:cNvCxnSpPr>
          <p:nvPr/>
        </p:nvCxnSpPr>
        <p:spPr>
          <a:xfrm flipV="1">
            <a:off x="1676400" y="2362200"/>
            <a:ext cx="1752600" cy="76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6"/>
            <a:endCxn id="12" idx="1"/>
          </p:cNvCxnSpPr>
          <p:nvPr/>
        </p:nvCxnSpPr>
        <p:spPr>
          <a:xfrm>
            <a:off x="1371600" y="4191000"/>
            <a:ext cx="2308318" cy="223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7"/>
            <a:endCxn id="13" idx="3"/>
          </p:cNvCxnSpPr>
          <p:nvPr/>
        </p:nvCxnSpPr>
        <p:spPr>
          <a:xfrm flipV="1">
            <a:off x="3787682" y="35590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Arc 18"/>
          <p:cNvSpPr/>
          <p:nvPr/>
        </p:nvSpPr>
        <p:spPr>
          <a:xfrm rot="2097651">
            <a:off x="3549077" y="1443125"/>
            <a:ext cx="609600" cy="1143000"/>
          </a:xfrm>
          <a:prstGeom prst="arc">
            <a:avLst>
              <a:gd name="adj1" fmla="val 6096284"/>
              <a:gd name="adj2" fmla="val 5722449"/>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a:off x="990600" y="2362200"/>
            <a:ext cx="914400" cy="1981200"/>
          </a:xfrm>
          <a:prstGeom prst="arc">
            <a:avLst>
              <a:gd name="adj1" fmla="val 6417162"/>
              <a:gd name="adj2" fmla="val 17062887"/>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447800" y="1981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22" name="TextBox 21"/>
          <p:cNvSpPr txBox="1"/>
          <p:nvPr/>
        </p:nvSpPr>
        <p:spPr>
          <a:xfrm>
            <a:off x="3048000" y="1981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23" name="TextBox 22"/>
          <p:cNvSpPr txBox="1"/>
          <p:nvPr/>
        </p:nvSpPr>
        <p:spPr>
          <a:xfrm>
            <a:off x="1371600" y="4267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24" name="TextBox 23"/>
          <p:cNvSpPr txBox="1"/>
          <p:nvPr/>
        </p:nvSpPr>
        <p:spPr>
          <a:xfrm>
            <a:off x="3352800" y="43434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25" name="TextBox 24"/>
          <p:cNvSpPr txBox="1"/>
          <p:nvPr/>
        </p:nvSpPr>
        <p:spPr>
          <a:xfrm>
            <a:off x="4724400" y="30480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26" name="TextBox 25"/>
          <p:cNvSpPr txBox="1"/>
          <p:nvPr/>
        </p:nvSpPr>
        <p:spPr>
          <a:xfrm>
            <a:off x="3962400" y="12192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27" name="TextBox 26"/>
          <p:cNvSpPr txBox="1"/>
          <p:nvPr/>
        </p:nvSpPr>
        <p:spPr>
          <a:xfrm>
            <a:off x="3581400" y="2971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28" name="TextBox 27"/>
          <p:cNvSpPr txBox="1"/>
          <p:nvPr/>
        </p:nvSpPr>
        <p:spPr>
          <a:xfrm>
            <a:off x="2286000" y="2057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29" name="TextBox 28"/>
          <p:cNvSpPr txBox="1"/>
          <p:nvPr/>
        </p:nvSpPr>
        <p:spPr>
          <a:xfrm>
            <a:off x="1524000" y="3048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30" name="TextBox 29"/>
          <p:cNvSpPr txBox="1"/>
          <p:nvPr/>
        </p:nvSpPr>
        <p:spPr>
          <a:xfrm>
            <a:off x="685800" y="2667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31" name="TextBox 30"/>
          <p:cNvSpPr txBox="1"/>
          <p:nvPr/>
        </p:nvSpPr>
        <p:spPr>
          <a:xfrm>
            <a:off x="2362200" y="4191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32" name="TextBox 31"/>
          <p:cNvSpPr txBox="1"/>
          <p:nvPr/>
        </p:nvSpPr>
        <p:spPr>
          <a:xfrm>
            <a:off x="4267200" y="3810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9" name="Oval 8"/>
          <p:cNvSpPr/>
          <p:nvPr/>
        </p:nvSpPr>
        <p:spPr>
          <a:xfrm>
            <a:off x="1524000" y="2362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4290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4114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019800" y="2438400"/>
            <a:ext cx="2667000" cy="1477328"/>
          </a:xfrm>
          <a:prstGeom prst="rect">
            <a:avLst/>
          </a:prstGeom>
          <a:noFill/>
        </p:spPr>
        <p:txBody>
          <a:bodyPr wrap="square" rtlCol="0">
            <a:spAutoFit/>
          </a:bodyPr>
          <a:lstStyle/>
          <a:p>
            <a:r>
              <a:rPr lang="en-US" dirty="0"/>
              <a:t>d(v</a:t>
            </a:r>
            <a:r>
              <a:rPr lang="en-US" baseline="-25000" dirty="0"/>
              <a:t>1</a:t>
            </a:r>
            <a:r>
              <a:rPr lang="en-US" dirty="0"/>
              <a:t>) = 3</a:t>
            </a:r>
          </a:p>
          <a:p>
            <a:r>
              <a:rPr lang="en-US" dirty="0"/>
              <a:t>d(v</a:t>
            </a:r>
            <a:r>
              <a:rPr lang="en-US" baseline="-25000" dirty="0"/>
              <a:t>2</a:t>
            </a:r>
            <a:r>
              <a:rPr lang="en-US" dirty="0"/>
              <a:t>) = 4</a:t>
            </a:r>
          </a:p>
          <a:p>
            <a:r>
              <a:rPr lang="en-US" dirty="0"/>
              <a:t>d(v</a:t>
            </a:r>
            <a:r>
              <a:rPr lang="en-US" baseline="-25000" dirty="0"/>
              <a:t>3</a:t>
            </a:r>
            <a:r>
              <a:rPr lang="en-US" dirty="0"/>
              <a:t>) = 3</a:t>
            </a:r>
          </a:p>
          <a:p>
            <a:r>
              <a:rPr lang="en-US" dirty="0"/>
              <a:t>d(v</a:t>
            </a:r>
            <a:r>
              <a:rPr lang="en-US" baseline="-25000" dirty="0"/>
              <a:t>4</a:t>
            </a:r>
            <a:r>
              <a:rPr lang="en-US" dirty="0"/>
              <a:t>) = 3</a:t>
            </a:r>
          </a:p>
          <a:p>
            <a:r>
              <a:rPr lang="en-US" dirty="0"/>
              <a:t>d(v</a:t>
            </a:r>
            <a:r>
              <a:rPr lang="en-US" baseline="-25000" dirty="0"/>
              <a:t>5</a:t>
            </a:r>
            <a:r>
              <a:rPr lang="en-US" dirty="0"/>
              <a:t>) = 1</a:t>
            </a:r>
          </a:p>
        </p:txBody>
      </p:sp>
      <p:sp>
        <p:nvSpPr>
          <p:cNvPr id="34" name="TextBox 33"/>
          <p:cNvSpPr txBox="1"/>
          <p:nvPr/>
        </p:nvSpPr>
        <p:spPr>
          <a:xfrm>
            <a:off x="609600" y="5181600"/>
            <a:ext cx="7086600" cy="923330"/>
          </a:xfrm>
          <a:prstGeom prst="rect">
            <a:avLst/>
          </a:prstGeom>
          <a:noFill/>
        </p:spPr>
        <p:txBody>
          <a:bodyPr wrap="square" rtlCol="0">
            <a:spAutoFit/>
          </a:bodyPr>
          <a:lstStyle/>
          <a:p>
            <a:r>
              <a:rPr lang="en-US" dirty="0"/>
              <a:t>Since each edge has two incident vertices, the total degree of all edges in a graph is </a:t>
            </a:r>
            <a:r>
              <a:rPr lang="en-US" dirty="0">
                <a:solidFill>
                  <a:srgbClr val="FF0000"/>
                </a:solidFill>
              </a:rPr>
              <a:t>2*(#of edges)</a:t>
            </a:r>
            <a:r>
              <a:rPr lang="en-US" dirty="0"/>
              <a:t>, which is always even. So the number of vertices that has odd degree is also even.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dissolve">
                                      <p:cBhvr>
                                        <p:cTn id="7" dur="500"/>
                                        <p:tgtEl>
                                          <p:spTgt spid="3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dissolve">
                                      <p:cBhvr>
                                        <p:cTn id="10" dur="500"/>
                                        <p:tgtEl>
                                          <p:spTgt spid="3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animEffect transition="in" filter="dissolve">
                                      <p:cBhvr>
                                        <p:cTn id="13" dur="500"/>
                                        <p:tgtEl>
                                          <p:spTgt spid="3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3">
                                            <p:txEl>
                                              <p:pRg st="3" end="3"/>
                                            </p:txEl>
                                          </p:spTgt>
                                        </p:tgtEl>
                                        <p:attrNameLst>
                                          <p:attrName>style.visibility</p:attrName>
                                        </p:attrNameLst>
                                      </p:cBhvr>
                                      <p:to>
                                        <p:strVal val="visible"/>
                                      </p:to>
                                    </p:set>
                                    <p:animEffect transition="in" filter="dissolve">
                                      <p:cBhvr>
                                        <p:cTn id="16" dur="500"/>
                                        <p:tgtEl>
                                          <p:spTgt spid="3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3">
                                            <p:txEl>
                                              <p:pRg st="4" end="4"/>
                                            </p:txEl>
                                          </p:spTgt>
                                        </p:tgtEl>
                                        <p:attrNameLst>
                                          <p:attrName>style.visibility</p:attrName>
                                        </p:attrNameLst>
                                      </p:cBhvr>
                                      <p:to>
                                        <p:strVal val="visible"/>
                                      </p:to>
                                    </p:set>
                                    <p:animEffect transition="in" filter="dissolve">
                                      <p:cBhvr>
                                        <p:cTn id="19" dur="500"/>
                                        <p:tgtEl>
                                          <p:spTgt spid="3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a:t>
            </a:r>
          </a:p>
        </p:txBody>
      </p:sp>
      <p:sp>
        <p:nvSpPr>
          <p:cNvPr id="3" name="Content Placeholder 2"/>
          <p:cNvSpPr>
            <a:spLocks noGrp="1"/>
          </p:cNvSpPr>
          <p:nvPr>
            <p:ph sz="quarter" idx="1"/>
          </p:nvPr>
        </p:nvSpPr>
        <p:spPr/>
        <p:txBody>
          <a:bodyPr/>
          <a:lstStyle/>
          <a:p>
            <a:r>
              <a:rPr lang="en-US" dirty="0"/>
              <a:t>A </a:t>
            </a:r>
            <a:r>
              <a:rPr lang="en-US" dirty="0">
                <a:solidFill>
                  <a:srgbClr val="FF0000"/>
                </a:solidFill>
              </a:rPr>
              <a:t>walk</a:t>
            </a:r>
            <a:r>
              <a:rPr lang="en-US" dirty="0"/>
              <a:t> is defined as finite alternating sequence of vertices and edges, beginning and ending with vertices, such that each edge is incident with the vertices preceding and following it</a:t>
            </a:r>
          </a:p>
          <a:p>
            <a:endParaRPr lang="en-US" dirty="0"/>
          </a:p>
          <a:p>
            <a:r>
              <a:rPr lang="en-US" dirty="0"/>
              <a:t>No edge appears more than once</a:t>
            </a:r>
          </a:p>
          <a:p>
            <a:endParaRPr lang="en-US" dirty="0"/>
          </a:p>
          <a:p>
            <a:r>
              <a:rPr lang="en-US" dirty="0"/>
              <a:t>A vertex may appear more than once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Walk</a:t>
            </a:r>
          </a:p>
        </p:txBody>
      </p:sp>
      <p:sp>
        <p:nvSpPr>
          <p:cNvPr id="3" name="Content Placeholder 2"/>
          <p:cNvSpPr>
            <a:spLocks noGrp="1"/>
          </p:cNvSpPr>
          <p:nvPr>
            <p:ph sz="quarter" idx="1"/>
          </p:nvPr>
        </p:nvSpPr>
        <p:spPr>
          <a:xfrm>
            <a:off x="457200" y="4953000"/>
            <a:ext cx="7467600" cy="1520952"/>
          </a:xfrm>
        </p:spPr>
        <p:txBody>
          <a:bodyPr/>
          <a:lstStyle/>
          <a:p>
            <a:pPr>
              <a:buNone/>
            </a:pPr>
            <a:r>
              <a:rPr lang="en-US" dirty="0"/>
              <a:t>v</a:t>
            </a:r>
            <a:r>
              <a:rPr lang="en-US" baseline="-25000" dirty="0"/>
              <a:t>1</a:t>
            </a:r>
            <a:r>
              <a:rPr lang="en-US" dirty="0"/>
              <a:t>, e</a:t>
            </a:r>
            <a:r>
              <a:rPr lang="en-US" baseline="-25000" dirty="0"/>
              <a:t>4</a:t>
            </a:r>
            <a:r>
              <a:rPr lang="en-US" dirty="0"/>
              <a:t>, v</a:t>
            </a:r>
            <a:r>
              <a:rPr lang="en-US" baseline="-25000" dirty="0"/>
              <a:t>3</a:t>
            </a:r>
            <a:r>
              <a:rPr lang="en-US" dirty="0"/>
              <a:t>, e</a:t>
            </a:r>
            <a:r>
              <a:rPr lang="en-US" baseline="-25000" dirty="0"/>
              <a:t>5</a:t>
            </a:r>
            <a:r>
              <a:rPr lang="en-US" dirty="0"/>
              <a:t>, v</a:t>
            </a:r>
            <a:r>
              <a:rPr lang="en-US" baseline="-25000" dirty="0"/>
              <a:t>1</a:t>
            </a:r>
            <a:r>
              <a:rPr lang="en-US" dirty="0"/>
              <a:t>, e</a:t>
            </a:r>
            <a:r>
              <a:rPr lang="en-US" baseline="-25000" dirty="0"/>
              <a:t>3</a:t>
            </a:r>
            <a:r>
              <a:rPr lang="en-US" dirty="0"/>
              <a:t>, v</a:t>
            </a:r>
            <a:r>
              <a:rPr lang="en-US" baseline="-25000" dirty="0"/>
              <a:t>2</a:t>
            </a:r>
            <a:r>
              <a:rPr lang="en-US" dirty="0"/>
              <a:t>, e</a:t>
            </a:r>
            <a:r>
              <a:rPr lang="en-US" baseline="-25000" dirty="0"/>
              <a:t>2</a:t>
            </a:r>
            <a:r>
              <a:rPr lang="en-US" dirty="0"/>
              <a:t>, v</a:t>
            </a:r>
            <a:r>
              <a:rPr lang="en-US" baseline="-25000" dirty="0"/>
              <a:t>4</a:t>
            </a:r>
            <a:r>
              <a:rPr lang="en-US" dirty="0"/>
              <a:t> is a walk</a:t>
            </a:r>
          </a:p>
        </p:txBody>
      </p:sp>
      <p:sp>
        <p:nvSpPr>
          <p:cNvPr id="4" name="Oval 3"/>
          <p:cNvSpPr/>
          <p:nvPr/>
        </p:nvSpPr>
        <p:spPr>
          <a:xfrm>
            <a:off x="3657600" y="4191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8006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1295400" y="2514600"/>
            <a:ext cx="304800" cy="1644836"/>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7" name="Straight Connector 6"/>
          <p:cNvCxnSpPr>
            <a:stCxn id="26" idx="4"/>
            <a:endCxn id="4" idx="0"/>
          </p:cNvCxnSpPr>
          <p:nvPr/>
        </p:nvCxnSpPr>
        <p:spPr>
          <a:xfrm>
            <a:off x="3505200" y="2438400"/>
            <a:ext cx="228600" cy="17526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8" name="Straight Connector 7"/>
          <p:cNvCxnSpPr>
            <a:stCxn id="25" idx="6"/>
            <a:endCxn id="26" idx="2"/>
          </p:cNvCxnSpPr>
          <p:nvPr/>
        </p:nvCxnSpPr>
        <p:spPr>
          <a:xfrm flipV="1">
            <a:off x="1676400" y="2362200"/>
            <a:ext cx="1752600" cy="762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 name="Straight Connector 8"/>
          <p:cNvCxnSpPr>
            <a:stCxn id="27" idx="6"/>
            <a:endCxn id="4" idx="1"/>
          </p:cNvCxnSpPr>
          <p:nvPr/>
        </p:nvCxnSpPr>
        <p:spPr>
          <a:xfrm>
            <a:off x="1371600" y="4191000"/>
            <a:ext cx="2308318" cy="223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7"/>
            <a:endCxn id="5" idx="3"/>
          </p:cNvCxnSpPr>
          <p:nvPr/>
        </p:nvCxnSpPr>
        <p:spPr>
          <a:xfrm flipV="1">
            <a:off x="3787682" y="35590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rot="2097651">
            <a:off x="3549077" y="1443125"/>
            <a:ext cx="609600" cy="1143000"/>
          </a:xfrm>
          <a:prstGeom prst="arc">
            <a:avLst>
              <a:gd name="adj1" fmla="val 6096284"/>
              <a:gd name="adj2" fmla="val 5722449"/>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a:off x="990600" y="2362200"/>
            <a:ext cx="914400" cy="1981200"/>
          </a:xfrm>
          <a:prstGeom prst="arc">
            <a:avLst>
              <a:gd name="adj1" fmla="val 6417162"/>
              <a:gd name="adj2" fmla="val 16473270"/>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3" name="TextBox 12"/>
          <p:cNvSpPr txBox="1"/>
          <p:nvPr/>
        </p:nvSpPr>
        <p:spPr>
          <a:xfrm>
            <a:off x="1447800" y="1981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14" name="TextBox 13"/>
          <p:cNvSpPr txBox="1"/>
          <p:nvPr/>
        </p:nvSpPr>
        <p:spPr>
          <a:xfrm>
            <a:off x="3048000" y="1981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15" name="TextBox 14"/>
          <p:cNvSpPr txBox="1"/>
          <p:nvPr/>
        </p:nvSpPr>
        <p:spPr>
          <a:xfrm>
            <a:off x="1371600" y="4267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16" name="TextBox 15"/>
          <p:cNvSpPr txBox="1"/>
          <p:nvPr/>
        </p:nvSpPr>
        <p:spPr>
          <a:xfrm>
            <a:off x="3352800" y="43434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17" name="TextBox 16"/>
          <p:cNvSpPr txBox="1"/>
          <p:nvPr/>
        </p:nvSpPr>
        <p:spPr>
          <a:xfrm>
            <a:off x="4724400" y="30480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18" name="TextBox 17"/>
          <p:cNvSpPr txBox="1"/>
          <p:nvPr/>
        </p:nvSpPr>
        <p:spPr>
          <a:xfrm>
            <a:off x="3962400" y="12192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19" name="TextBox 18"/>
          <p:cNvSpPr txBox="1"/>
          <p:nvPr/>
        </p:nvSpPr>
        <p:spPr>
          <a:xfrm>
            <a:off x="3581400" y="2971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20" name="TextBox 19"/>
          <p:cNvSpPr txBox="1"/>
          <p:nvPr/>
        </p:nvSpPr>
        <p:spPr>
          <a:xfrm>
            <a:off x="2286000" y="2057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21" name="TextBox 20"/>
          <p:cNvSpPr txBox="1"/>
          <p:nvPr/>
        </p:nvSpPr>
        <p:spPr>
          <a:xfrm>
            <a:off x="1524000" y="3048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22" name="TextBox 21"/>
          <p:cNvSpPr txBox="1"/>
          <p:nvPr/>
        </p:nvSpPr>
        <p:spPr>
          <a:xfrm>
            <a:off x="685800" y="2667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23" name="TextBox 22"/>
          <p:cNvSpPr txBox="1"/>
          <p:nvPr/>
        </p:nvSpPr>
        <p:spPr>
          <a:xfrm>
            <a:off x="2362200" y="4191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24" name="TextBox 23"/>
          <p:cNvSpPr txBox="1"/>
          <p:nvPr/>
        </p:nvSpPr>
        <p:spPr>
          <a:xfrm>
            <a:off x="4267200" y="3810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25" name="Oval 24"/>
          <p:cNvSpPr/>
          <p:nvPr/>
        </p:nvSpPr>
        <p:spPr>
          <a:xfrm>
            <a:off x="1524000" y="2362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290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219200" y="4114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a:t>
            </a:r>
          </a:p>
        </p:txBody>
      </p:sp>
      <p:sp>
        <p:nvSpPr>
          <p:cNvPr id="3" name="Content Placeholder 2"/>
          <p:cNvSpPr>
            <a:spLocks noGrp="1"/>
          </p:cNvSpPr>
          <p:nvPr>
            <p:ph sz="quarter" idx="1"/>
          </p:nvPr>
        </p:nvSpPr>
        <p:spPr/>
        <p:txBody>
          <a:bodyPr/>
          <a:lstStyle/>
          <a:p>
            <a:r>
              <a:rPr lang="en-US" dirty="0"/>
              <a:t>A walk which starts and ends at the same vertex is called </a:t>
            </a:r>
            <a:r>
              <a:rPr lang="en-US" dirty="0">
                <a:solidFill>
                  <a:srgbClr val="FF0000"/>
                </a:solidFill>
              </a:rPr>
              <a:t>closed walk</a:t>
            </a:r>
            <a:r>
              <a:rPr lang="en-US" dirty="0"/>
              <a:t>. </a:t>
            </a:r>
          </a:p>
          <a:p>
            <a:r>
              <a:rPr lang="en-US" dirty="0"/>
              <a:t>Non-closed walk is called </a:t>
            </a:r>
            <a:r>
              <a:rPr lang="en-US" dirty="0">
                <a:solidFill>
                  <a:srgbClr val="FF0000"/>
                </a:solidFill>
              </a:rPr>
              <a:t>open walk</a:t>
            </a:r>
            <a:r>
              <a:rPr lang="en-US" dirty="0"/>
              <a:t>.</a:t>
            </a:r>
          </a:p>
          <a:p>
            <a:pPr>
              <a:buNone/>
            </a:pPr>
            <a:endParaRPr lang="en-US" dirty="0"/>
          </a:p>
        </p:txBody>
      </p:sp>
      <p:grpSp>
        <p:nvGrpSpPr>
          <p:cNvPr id="29" name="Group 28"/>
          <p:cNvGrpSpPr/>
          <p:nvPr/>
        </p:nvGrpSpPr>
        <p:grpSpPr>
          <a:xfrm>
            <a:off x="533400" y="3043324"/>
            <a:ext cx="7429731" cy="3345808"/>
            <a:chOff x="533400" y="3043324"/>
            <a:chExt cx="7429731" cy="3345808"/>
          </a:xfrm>
        </p:grpSpPr>
        <p:sp>
          <p:nvSpPr>
            <p:cNvPr id="4" name="Oval 3"/>
            <p:cNvSpPr/>
            <p:nvPr/>
          </p:nvSpPr>
          <p:spPr>
            <a:xfrm>
              <a:off x="35052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48200" y="510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1143000" y="4191000"/>
              <a:ext cx="304800" cy="1644836"/>
            </a:xfrm>
            <a:prstGeom prst="line">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 name="Straight Connector 6"/>
            <p:cNvCxnSpPr>
              <a:stCxn id="26" idx="4"/>
              <a:endCxn id="4" idx="0"/>
            </p:cNvCxnSpPr>
            <p:nvPr/>
          </p:nvCxnSpPr>
          <p:spPr>
            <a:xfrm>
              <a:off x="3352800" y="4114800"/>
              <a:ext cx="228600" cy="17526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8" name="Straight Connector 7"/>
            <p:cNvCxnSpPr>
              <a:stCxn id="25" idx="6"/>
              <a:endCxn id="26" idx="2"/>
            </p:cNvCxnSpPr>
            <p:nvPr/>
          </p:nvCxnSpPr>
          <p:spPr>
            <a:xfrm flipV="1">
              <a:off x="1524000" y="4038600"/>
              <a:ext cx="1752600" cy="762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 name="Straight Connector 8"/>
            <p:cNvCxnSpPr>
              <a:stCxn id="27" idx="6"/>
              <a:endCxn id="4" idx="1"/>
            </p:cNvCxnSpPr>
            <p:nvPr/>
          </p:nvCxnSpPr>
          <p:spPr>
            <a:xfrm>
              <a:off x="1219200" y="5867400"/>
              <a:ext cx="2308318" cy="22318"/>
            </a:xfrm>
            <a:prstGeom prst="line">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0" name="Straight Connector 9"/>
            <p:cNvCxnSpPr>
              <a:stCxn id="4" idx="7"/>
              <a:endCxn id="5" idx="3"/>
            </p:cNvCxnSpPr>
            <p:nvPr/>
          </p:nvCxnSpPr>
          <p:spPr>
            <a:xfrm flipV="1">
              <a:off x="3635282" y="52354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rot="2097651">
              <a:off x="3396675" y="3043324"/>
              <a:ext cx="609600" cy="1143000"/>
            </a:xfrm>
            <a:prstGeom prst="arc">
              <a:avLst>
                <a:gd name="adj1" fmla="val 6096284"/>
                <a:gd name="adj2" fmla="val 5226455"/>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Arc 11"/>
            <p:cNvSpPr/>
            <p:nvPr/>
          </p:nvSpPr>
          <p:spPr>
            <a:xfrm>
              <a:off x="838200" y="4038600"/>
              <a:ext cx="914400" cy="1981200"/>
            </a:xfrm>
            <a:prstGeom prst="arc">
              <a:avLst>
                <a:gd name="adj1" fmla="val 6417162"/>
                <a:gd name="adj2" fmla="val 17062887"/>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295400" y="3657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14" name="TextBox 13"/>
            <p:cNvSpPr txBox="1"/>
            <p:nvPr/>
          </p:nvSpPr>
          <p:spPr>
            <a:xfrm>
              <a:off x="2895600" y="3657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15" name="TextBox 14"/>
            <p:cNvSpPr txBox="1"/>
            <p:nvPr/>
          </p:nvSpPr>
          <p:spPr>
            <a:xfrm>
              <a:off x="1219200" y="5943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16" name="TextBox 15"/>
            <p:cNvSpPr txBox="1"/>
            <p:nvPr/>
          </p:nvSpPr>
          <p:spPr>
            <a:xfrm>
              <a:off x="3200400" y="6019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17" name="TextBox 16"/>
            <p:cNvSpPr txBox="1"/>
            <p:nvPr/>
          </p:nvSpPr>
          <p:spPr>
            <a:xfrm>
              <a:off x="4572000" y="47244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18" name="TextBox 17"/>
            <p:cNvSpPr txBox="1"/>
            <p:nvPr/>
          </p:nvSpPr>
          <p:spPr>
            <a:xfrm>
              <a:off x="3657600" y="3276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19" name="TextBox 18"/>
            <p:cNvSpPr txBox="1"/>
            <p:nvPr/>
          </p:nvSpPr>
          <p:spPr>
            <a:xfrm>
              <a:off x="3429000" y="46482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20" name="TextBox 19"/>
            <p:cNvSpPr txBox="1"/>
            <p:nvPr/>
          </p:nvSpPr>
          <p:spPr>
            <a:xfrm>
              <a:off x="2133600" y="3733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21" name="TextBox 20"/>
            <p:cNvSpPr txBox="1"/>
            <p:nvPr/>
          </p:nvSpPr>
          <p:spPr>
            <a:xfrm>
              <a:off x="1371600" y="4724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22" name="TextBox 21"/>
            <p:cNvSpPr txBox="1"/>
            <p:nvPr/>
          </p:nvSpPr>
          <p:spPr>
            <a:xfrm>
              <a:off x="533400" y="4343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23" name="TextBox 22"/>
            <p:cNvSpPr txBox="1"/>
            <p:nvPr/>
          </p:nvSpPr>
          <p:spPr>
            <a:xfrm>
              <a:off x="2209800" y="5867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24" name="TextBox 23"/>
            <p:cNvSpPr txBox="1"/>
            <p:nvPr/>
          </p:nvSpPr>
          <p:spPr>
            <a:xfrm>
              <a:off x="4114800" y="5486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25" name="Oval 24"/>
            <p:cNvSpPr/>
            <p:nvPr/>
          </p:nvSpPr>
          <p:spPr>
            <a:xfrm>
              <a:off x="1371600"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766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066800" y="5791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181600" y="5181600"/>
              <a:ext cx="2781531" cy="923330"/>
            </a:xfrm>
            <a:prstGeom prst="rect">
              <a:avLst/>
            </a:prstGeom>
            <a:noFill/>
          </p:spPr>
          <p:txBody>
            <a:bodyPr wrap="none" rtlCol="0">
              <a:spAutoFit/>
            </a:bodyPr>
            <a:lstStyle/>
            <a:p>
              <a:r>
                <a:rPr lang="en-US" dirty="0"/>
                <a:t>v1, e3, v2, e1, v2, e2, </a:t>
              </a:r>
            </a:p>
            <a:p>
              <a:r>
                <a:rPr lang="en-US" dirty="0"/>
                <a:t>v4, e6, v3, e4, v1 </a:t>
              </a:r>
            </a:p>
            <a:p>
              <a:r>
                <a:rPr lang="en-US" dirty="0"/>
                <a:t>is a closed walk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Circuit</a:t>
            </a:r>
          </a:p>
        </p:txBody>
      </p:sp>
      <p:sp>
        <p:nvSpPr>
          <p:cNvPr id="3" name="Content Placeholder 2"/>
          <p:cNvSpPr>
            <a:spLocks noGrp="1"/>
          </p:cNvSpPr>
          <p:nvPr>
            <p:ph sz="quarter" idx="1"/>
          </p:nvPr>
        </p:nvSpPr>
        <p:spPr/>
        <p:txBody>
          <a:bodyPr/>
          <a:lstStyle/>
          <a:p>
            <a:r>
              <a:rPr lang="en-US" dirty="0"/>
              <a:t>An </a:t>
            </a:r>
            <a:r>
              <a:rPr lang="en-US" dirty="0">
                <a:solidFill>
                  <a:srgbClr val="FF0000"/>
                </a:solidFill>
              </a:rPr>
              <a:t>open walk </a:t>
            </a:r>
            <a:r>
              <a:rPr lang="en-US" dirty="0"/>
              <a:t>in which no vertex appear more than once is called a </a:t>
            </a:r>
            <a:r>
              <a:rPr lang="en-US" dirty="0">
                <a:solidFill>
                  <a:srgbClr val="FF0000"/>
                </a:solidFill>
              </a:rPr>
              <a:t>path</a:t>
            </a:r>
          </a:p>
          <a:p>
            <a:endParaRPr lang="en-US" dirty="0"/>
          </a:p>
          <a:p>
            <a:r>
              <a:rPr lang="en-US" dirty="0"/>
              <a:t>A </a:t>
            </a:r>
            <a:r>
              <a:rPr lang="en-US" dirty="0">
                <a:solidFill>
                  <a:srgbClr val="FF0000"/>
                </a:solidFill>
              </a:rPr>
              <a:t>closed walk </a:t>
            </a:r>
            <a:r>
              <a:rPr lang="en-US" dirty="0"/>
              <a:t>in which no vertex (except the starting and ending vertex) appear more than once is called a </a:t>
            </a:r>
            <a:r>
              <a:rPr lang="en-US" dirty="0">
                <a:solidFill>
                  <a:srgbClr val="FF0000"/>
                </a:solidFill>
              </a:rPr>
              <a:t>circuit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Path and Circuit</a:t>
            </a:r>
          </a:p>
        </p:txBody>
      </p:sp>
      <p:sp>
        <p:nvSpPr>
          <p:cNvPr id="52" name="Oval 51"/>
          <p:cNvSpPr/>
          <p:nvPr/>
        </p:nvSpPr>
        <p:spPr>
          <a:xfrm>
            <a:off x="38862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0292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flipH="1">
            <a:off x="1524000" y="3048000"/>
            <a:ext cx="304800" cy="1644836"/>
          </a:xfrm>
          <a:prstGeom prst="line">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74" idx="4"/>
            <a:endCxn id="52" idx="0"/>
          </p:cNvCxnSpPr>
          <p:nvPr/>
        </p:nvCxnSpPr>
        <p:spPr>
          <a:xfrm>
            <a:off x="3733800" y="2971800"/>
            <a:ext cx="228600" cy="17526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a:stCxn id="73" idx="6"/>
            <a:endCxn id="74" idx="2"/>
          </p:cNvCxnSpPr>
          <p:nvPr/>
        </p:nvCxnSpPr>
        <p:spPr>
          <a:xfrm flipV="1">
            <a:off x="1905000" y="2895600"/>
            <a:ext cx="1752600" cy="762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75" idx="6"/>
            <a:endCxn id="52" idx="1"/>
          </p:cNvCxnSpPr>
          <p:nvPr/>
        </p:nvCxnSpPr>
        <p:spPr>
          <a:xfrm>
            <a:off x="1600200" y="4724400"/>
            <a:ext cx="2308318" cy="22318"/>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8" name="Straight Connector 57"/>
          <p:cNvCxnSpPr>
            <a:stCxn id="52" idx="7"/>
            <a:endCxn id="53" idx="3"/>
          </p:cNvCxnSpPr>
          <p:nvPr/>
        </p:nvCxnSpPr>
        <p:spPr>
          <a:xfrm flipV="1">
            <a:off x="4016282" y="40924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Arc 58"/>
          <p:cNvSpPr/>
          <p:nvPr/>
        </p:nvSpPr>
        <p:spPr>
          <a:xfrm rot="2097651">
            <a:off x="3777675" y="1900324"/>
            <a:ext cx="609600" cy="1143000"/>
          </a:xfrm>
          <a:prstGeom prst="arc">
            <a:avLst>
              <a:gd name="adj1" fmla="val 6096284"/>
              <a:gd name="adj2" fmla="val 5226455"/>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0" name="Arc 59"/>
          <p:cNvSpPr/>
          <p:nvPr/>
        </p:nvSpPr>
        <p:spPr>
          <a:xfrm>
            <a:off x="1219200" y="2895600"/>
            <a:ext cx="914400" cy="1981200"/>
          </a:xfrm>
          <a:prstGeom prst="arc">
            <a:avLst>
              <a:gd name="adj1" fmla="val 6417162"/>
              <a:gd name="adj2" fmla="val 17062887"/>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1676400" y="2514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62" name="TextBox 61"/>
          <p:cNvSpPr txBox="1"/>
          <p:nvPr/>
        </p:nvSpPr>
        <p:spPr>
          <a:xfrm>
            <a:off x="3276600" y="2514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63" name="TextBox 62"/>
          <p:cNvSpPr txBox="1"/>
          <p:nvPr/>
        </p:nvSpPr>
        <p:spPr>
          <a:xfrm>
            <a:off x="1600200" y="4800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64" name="TextBox 63"/>
          <p:cNvSpPr txBox="1"/>
          <p:nvPr/>
        </p:nvSpPr>
        <p:spPr>
          <a:xfrm>
            <a:off x="3581400" y="4876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65" name="TextBox 64"/>
          <p:cNvSpPr txBox="1"/>
          <p:nvPr/>
        </p:nvSpPr>
        <p:spPr>
          <a:xfrm>
            <a:off x="4953000" y="35814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66" name="TextBox 65"/>
          <p:cNvSpPr txBox="1"/>
          <p:nvPr/>
        </p:nvSpPr>
        <p:spPr>
          <a:xfrm>
            <a:off x="4038600" y="2133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67" name="TextBox 66"/>
          <p:cNvSpPr txBox="1"/>
          <p:nvPr/>
        </p:nvSpPr>
        <p:spPr>
          <a:xfrm>
            <a:off x="3810000" y="35052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68" name="TextBox 67"/>
          <p:cNvSpPr txBox="1"/>
          <p:nvPr/>
        </p:nvSpPr>
        <p:spPr>
          <a:xfrm>
            <a:off x="2514600" y="2590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69" name="TextBox 68"/>
          <p:cNvSpPr txBox="1"/>
          <p:nvPr/>
        </p:nvSpPr>
        <p:spPr>
          <a:xfrm>
            <a:off x="1752600" y="3581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70" name="TextBox 69"/>
          <p:cNvSpPr txBox="1"/>
          <p:nvPr/>
        </p:nvSpPr>
        <p:spPr>
          <a:xfrm>
            <a:off x="914400" y="3200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71" name="TextBox 70"/>
          <p:cNvSpPr txBox="1"/>
          <p:nvPr/>
        </p:nvSpPr>
        <p:spPr>
          <a:xfrm>
            <a:off x="2590800" y="4724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72" name="TextBox 71"/>
          <p:cNvSpPr txBox="1"/>
          <p:nvPr/>
        </p:nvSpPr>
        <p:spPr>
          <a:xfrm>
            <a:off x="4495800" y="4343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73" name="Oval 72"/>
          <p:cNvSpPr/>
          <p:nvPr/>
        </p:nvSpPr>
        <p:spPr>
          <a:xfrm>
            <a:off x="1752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657600" y="2819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447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5257800" y="2895600"/>
            <a:ext cx="3132589" cy="646331"/>
          </a:xfrm>
          <a:prstGeom prst="rect">
            <a:avLst/>
          </a:prstGeom>
          <a:noFill/>
        </p:spPr>
        <p:txBody>
          <a:bodyPr wrap="none" rtlCol="0">
            <a:spAutoFit/>
          </a:bodyPr>
          <a:lstStyle/>
          <a:p>
            <a:r>
              <a:rPr lang="en-US" dirty="0"/>
              <a:t>v3, e4, v1, e3, v2, e2, v4 </a:t>
            </a:r>
          </a:p>
          <a:p>
            <a:r>
              <a:rPr lang="en-US" dirty="0"/>
              <a:t>is a path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Path and Circuit</a:t>
            </a:r>
          </a:p>
        </p:txBody>
      </p:sp>
      <p:sp>
        <p:nvSpPr>
          <p:cNvPr id="52" name="Oval 51"/>
          <p:cNvSpPr/>
          <p:nvPr/>
        </p:nvSpPr>
        <p:spPr>
          <a:xfrm>
            <a:off x="38862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0292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flipH="1">
            <a:off x="1524000" y="3048000"/>
            <a:ext cx="304800" cy="1644836"/>
          </a:xfrm>
          <a:prstGeom prst="line">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74" idx="4"/>
            <a:endCxn id="52" idx="0"/>
          </p:cNvCxnSpPr>
          <p:nvPr/>
        </p:nvCxnSpPr>
        <p:spPr>
          <a:xfrm>
            <a:off x="3733800" y="2971800"/>
            <a:ext cx="228600" cy="17526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a:stCxn id="73" idx="6"/>
            <a:endCxn id="74" idx="2"/>
          </p:cNvCxnSpPr>
          <p:nvPr/>
        </p:nvCxnSpPr>
        <p:spPr>
          <a:xfrm flipV="1">
            <a:off x="1905000" y="2895600"/>
            <a:ext cx="1752600" cy="762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75" idx="6"/>
            <a:endCxn id="52" idx="1"/>
          </p:cNvCxnSpPr>
          <p:nvPr/>
        </p:nvCxnSpPr>
        <p:spPr>
          <a:xfrm>
            <a:off x="1600200" y="4724400"/>
            <a:ext cx="2308318" cy="22318"/>
          </a:xfrm>
          <a:prstGeom prst="line">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a:stCxn id="52" idx="7"/>
            <a:endCxn id="53" idx="3"/>
          </p:cNvCxnSpPr>
          <p:nvPr/>
        </p:nvCxnSpPr>
        <p:spPr>
          <a:xfrm flipV="1">
            <a:off x="4016282" y="40924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Arc 58"/>
          <p:cNvSpPr/>
          <p:nvPr/>
        </p:nvSpPr>
        <p:spPr>
          <a:xfrm rot="2097651">
            <a:off x="3777675" y="1900324"/>
            <a:ext cx="609600" cy="1143000"/>
          </a:xfrm>
          <a:prstGeom prst="arc">
            <a:avLst>
              <a:gd name="adj1" fmla="val 6096284"/>
              <a:gd name="adj2" fmla="val 5226455"/>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0" name="Arc 59"/>
          <p:cNvSpPr/>
          <p:nvPr/>
        </p:nvSpPr>
        <p:spPr>
          <a:xfrm>
            <a:off x="1219200" y="2895600"/>
            <a:ext cx="914400" cy="1981200"/>
          </a:xfrm>
          <a:prstGeom prst="arc">
            <a:avLst>
              <a:gd name="adj1" fmla="val 6417162"/>
              <a:gd name="adj2" fmla="val 17062887"/>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1676400" y="2514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62" name="TextBox 61"/>
          <p:cNvSpPr txBox="1"/>
          <p:nvPr/>
        </p:nvSpPr>
        <p:spPr>
          <a:xfrm>
            <a:off x="3276600" y="2514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63" name="TextBox 62"/>
          <p:cNvSpPr txBox="1"/>
          <p:nvPr/>
        </p:nvSpPr>
        <p:spPr>
          <a:xfrm>
            <a:off x="1600200" y="4800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64" name="TextBox 63"/>
          <p:cNvSpPr txBox="1"/>
          <p:nvPr/>
        </p:nvSpPr>
        <p:spPr>
          <a:xfrm>
            <a:off x="3581400" y="4876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65" name="TextBox 64"/>
          <p:cNvSpPr txBox="1"/>
          <p:nvPr/>
        </p:nvSpPr>
        <p:spPr>
          <a:xfrm>
            <a:off x="4953000" y="35814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66" name="TextBox 65"/>
          <p:cNvSpPr txBox="1"/>
          <p:nvPr/>
        </p:nvSpPr>
        <p:spPr>
          <a:xfrm>
            <a:off x="4038600" y="2133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67" name="TextBox 66"/>
          <p:cNvSpPr txBox="1"/>
          <p:nvPr/>
        </p:nvSpPr>
        <p:spPr>
          <a:xfrm>
            <a:off x="3810000" y="35052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68" name="TextBox 67"/>
          <p:cNvSpPr txBox="1"/>
          <p:nvPr/>
        </p:nvSpPr>
        <p:spPr>
          <a:xfrm>
            <a:off x="2514600" y="2590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69" name="TextBox 68"/>
          <p:cNvSpPr txBox="1"/>
          <p:nvPr/>
        </p:nvSpPr>
        <p:spPr>
          <a:xfrm>
            <a:off x="1752600" y="3581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70" name="TextBox 69"/>
          <p:cNvSpPr txBox="1"/>
          <p:nvPr/>
        </p:nvSpPr>
        <p:spPr>
          <a:xfrm>
            <a:off x="914400" y="3200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71" name="TextBox 70"/>
          <p:cNvSpPr txBox="1"/>
          <p:nvPr/>
        </p:nvSpPr>
        <p:spPr>
          <a:xfrm>
            <a:off x="2590800" y="4724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72" name="TextBox 71"/>
          <p:cNvSpPr txBox="1"/>
          <p:nvPr/>
        </p:nvSpPr>
        <p:spPr>
          <a:xfrm>
            <a:off x="4495800" y="4343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73" name="Oval 72"/>
          <p:cNvSpPr/>
          <p:nvPr/>
        </p:nvSpPr>
        <p:spPr>
          <a:xfrm>
            <a:off x="1752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657600" y="2819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447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524269" y="2819400"/>
            <a:ext cx="2781531" cy="646331"/>
          </a:xfrm>
          <a:prstGeom prst="rect">
            <a:avLst/>
          </a:prstGeom>
          <a:noFill/>
        </p:spPr>
        <p:txBody>
          <a:bodyPr wrap="none" rtlCol="0">
            <a:spAutoFit/>
          </a:bodyPr>
          <a:lstStyle/>
          <a:p>
            <a:r>
              <a:rPr lang="en-US" dirty="0"/>
              <a:t>v3, e4, v1, e3, v2, e2, </a:t>
            </a:r>
          </a:p>
          <a:p>
            <a:r>
              <a:rPr lang="en-US" dirty="0"/>
              <a:t>v4, e6, v3 is a circuit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Connectivity</a:t>
            </a:r>
          </a:p>
        </p:txBody>
      </p:sp>
      <p:sp>
        <p:nvSpPr>
          <p:cNvPr id="3" name="Content Placeholder 2"/>
          <p:cNvSpPr>
            <a:spLocks noGrp="1"/>
          </p:cNvSpPr>
          <p:nvPr>
            <p:ph sz="quarter" idx="1"/>
          </p:nvPr>
        </p:nvSpPr>
        <p:spPr>
          <a:xfrm>
            <a:off x="457200" y="1600200"/>
            <a:ext cx="7696200" cy="4873752"/>
          </a:xfrm>
        </p:spPr>
        <p:txBody>
          <a:bodyPr/>
          <a:lstStyle/>
          <a:p>
            <a:r>
              <a:rPr lang="en-US" dirty="0"/>
              <a:t>A graph G is said to be </a:t>
            </a:r>
            <a:r>
              <a:rPr lang="en-US" dirty="0">
                <a:solidFill>
                  <a:srgbClr val="FF0000"/>
                </a:solidFill>
              </a:rPr>
              <a:t>connected</a:t>
            </a:r>
            <a:r>
              <a:rPr lang="en-US" dirty="0"/>
              <a:t> if there is at least one path between every pair of vertices in G.</a:t>
            </a:r>
          </a:p>
          <a:p>
            <a:endParaRPr lang="en-US" dirty="0"/>
          </a:p>
          <a:p>
            <a:r>
              <a:rPr lang="en-US" dirty="0"/>
              <a:t>Disconnected graph consist of two or more connected sub-graph. Each of these connected sub-graph is called a </a:t>
            </a:r>
            <a:r>
              <a:rPr lang="en-US" dirty="0">
                <a:solidFill>
                  <a:srgbClr val="FF0000"/>
                </a:solidFill>
              </a:rPr>
              <a:t>component</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
          </p:nvPr>
        </p:nvSpPr>
        <p:spPr/>
        <p:txBody>
          <a:bodyPr/>
          <a:lstStyle/>
          <a:p>
            <a:r>
              <a:rPr lang="en-US" dirty="0"/>
              <a:t>A </a:t>
            </a:r>
            <a:r>
              <a:rPr lang="en-US" i="1" dirty="0">
                <a:solidFill>
                  <a:schemeClr val="accent2"/>
                </a:solidFill>
              </a:rPr>
              <a:t>Graph</a:t>
            </a:r>
            <a:r>
              <a:rPr lang="en-US" i="1" dirty="0"/>
              <a:t> G=(V,E) </a:t>
            </a:r>
            <a:r>
              <a:rPr lang="en-US" dirty="0"/>
              <a:t>consists of a set of objects </a:t>
            </a:r>
            <a:r>
              <a:rPr lang="en-US" i="1" dirty="0"/>
              <a:t>V={v</a:t>
            </a:r>
            <a:r>
              <a:rPr lang="en-US" i="1" baseline="-25000" dirty="0"/>
              <a:t>1</a:t>
            </a:r>
            <a:r>
              <a:rPr lang="en-US" i="1" dirty="0"/>
              <a:t>, v</a:t>
            </a:r>
            <a:r>
              <a:rPr lang="en-US" i="1" baseline="-25000" dirty="0"/>
              <a:t>2</a:t>
            </a:r>
            <a:r>
              <a:rPr lang="en-US" i="1" dirty="0"/>
              <a:t>, ...} </a:t>
            </a:r>
            <a:r>
              <a:rPr lang="en-US" dirty="0"/>
              <a:t>called </a:t>
            </a:r>
            <a:r>
              <a:rPr lang="en-US" dirty="0">
                <a:solidFill>
                  <a:schemeClr val="accent2"/>
                </a:solidFill>
              </a:rPr>
              <a:t>vertices</a:t>
            </a:r>
            <a:r>
              <a:rPr lang="en-US" dirty="0"/>
              <a:t>, and another set </a:t>
            </a:r>
            <a:r>
              <a:rPr lang="en-US" i="1" dirty="0"/>
              <a:t>E={e</a:t>
            </a:r>
            <a:r>
              <a:rPr lang="en-US" i="1" baseline="-25000" dirty="0"/>
              <a:t>1</a:t>
            </a:r>
            <a:r>
              <a:rPr lang="en-US" i="1" dirty="0"/>
              <a:t>, e</a:t>
            </a:r>
            <a:r>
              <a:rPr lang="en-US" i="1" baseline="-25000" dirty="0"/>
              <a:t>2</a:t>
            </a:r>
            <a:r>
              <a:rPr lang="en-US" i="1" dirty="0"/>
              <a:t>, ...}</a:t>
            </a:r>
            <a:r>
              <a:rPr lang="en-US" dirty="0"/>
              <a:t>, whose elements are called </a:t>
            </a:r>
            <a:r>
              <a:rPr lang="en-US" dirty="0">
                <a:solidFill>
                  <a:schemeClr val="accent2"/>
                </a:solidFill>
              </a:rPr>
              <a:t>edges</a:t>
            </a:r>
            <a:r>
              <a:rPr lang="en-US" dirty="0"/>
              <a:t>, such that each edge </a:t>
            </a:r>
            <a:r>
              <a:rPr lang="en-US" i="1" dirty="0" err="1"/>
              <a:t>e</a:t>
            </a:r>
            <a:r>
              <a:rPr lang="en-US" i="1" baseline="-25000" dirty="0" err="1"/>
              <a:t>k</a:t>
            </a:r>
            <a:r>
              <a:rPr lang="en-US" dirty="0"/>
              <a:t> is identified with an unordered pair </a:t>
            </a:r>
            <a:r>
              <a:rPr lang="en-US" i="1" dirty="0"/>
              <a:t>(v</a:t>
            </a:r>
            <a:r>
              <a:rPr lang="en-US" i="1" baseline="-25000" dirty="0"/>
              <a:t>i</a:t>
            </a:r>
            <a:r>
              <a:rPr lang="en-US" i="1" dirty="0"/>
              <a:t>, </a:t>
            </a:r>
            <a:r>
              <a:rPr lang="en-US" i="1" dirty="0" err="1"/>
              <a:t>v</a:t>
            </a:r>
            <a:r>
              <a:rPr lang="en-US" i="1" baseline="-25000" dirty="0" err="1"/>
              <a:t>j</a:t>
            </a:r>
            <a:r>
              <a:rPr lang="en-US" i="1" dirty="0"/>
              <a:t>) </a:t>
            </a:r>
            <a:r>
              <a:rPr lang="en-US" dirty="0"/>
              <a:t>of vertices.</a:t>
            </a:r>
          </a:p>
          <a:p>
            <a:endParaRPr lang="en-US" dirty="0"/>
          </a:p>
          <a:p>
            <a:r>
              <a:rPr lang="en-US" dirty="0"/>
              <a:t>Commonly represented by a diagram:</a:t>
            </a:r>
          </a:p>
          <a:p>
            <a:pPr lvl="1"/>
            <a:r>
              <a:rPr lang="en-US" dirty="0"/>
              <a:t>Vertices -&gt; points</a:t>
            </a:r>
          </a:p>
          <a:p>
            <a:pPr lvl="1"/>
            <a:r>
              <a:rPr lang="en-US" dirty="0"/>
              <a:t>Edges -&gt; line segments joining its end vertices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Disconnected Graph</a:t>
            </a:r>
          </a:p>
        </p:txBody>
      </p:sp>
      <p:sp>
        <p:nvSpPr>
          <p:cNvPr id="4" name="Oval 3"/>
          <p:cNvSpPr/>
          <p:nvPr/>
        </p:nvSpPr>
        <p:spPr>
          <a:xfrm>
            <a:off x="4343400" y="480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981200" y="3124200"/>
            <a:ext cx="304800" cy="16448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0" idx="4"/>
            <a:endCxn id="4" idx="0"/>
          </p:cNvCxnSpPr>
          <p:nvPr/>
        </p:nvCxnSpPr>
        <p:spPr>
          <a:xfrm>
            <a:off x="4191000" y="3048000"/>
            <a:ext cx="228600" cy="1752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9" idx="6"/>
            <a:endCxn id="10" idx="2"/>
          </p:cNvCxnSpPr>
          <p:nvPr/>
        </p:nvCxnSpPr>
        <p:spPr>
          <a:xfrm flipV="1">
            <a:off x="2362200" y="2971800"/>
            <a:ext cx="1752600" cy="76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1" idx="6"/>
            <a:endCxn id="4" idx="1"/>
          </p:cNvCxnSpPr>
          <p:nvPr/>
        </p:nvCxnSpPr>
        <p:spPr>
          <a:xfrm>
            <a:off x="2057400" y="4800600"/>
            <a:ext cx="2308318" cy="223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209800" y="2971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14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050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9" idx="5"/>
            <a:endCxn id="4" idx="2"/>
          </p:cNvCxnSpPr>
          <p:nvPr/>
        </p:nvCxnSpPr>
        <p:spPr>
          <a:xfrm>
            <a:off x="2339882" y="3101882"/>
            <a:ext cx="2003518" cy="17749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1" idx="5"/>
            <a:endCxn id="10" idx="4"/>
          </p:cNvCxnSpPr>
          <p:nvPr/>
        </p:nvCxnSpPr>
        <p:spPr>
          <a:xfrm>
            <a:off x="3025682" y="2187482"/>
            <a:ext cx="1165318" cy="8605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895600" y="205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096000" y="480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8" idx="4"/>
            <a:endCxn id="24" idx="0"/>
          </p:cNvCxnSpPr>
          <p:nvPr/>
        </p:nvCxnSpPr>
        <p:spPr>
          <a:xfrm flipH="1">
            <a:off x="6172200" y="3505200"/>
            <a:ext cx="609600" cy="1295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7" idx="6"/>
            <a:endCxn id="28" idx="2"/>
          </p:cNvCxnSpPr>
          <p:nvPr/>
        </p:nvCxnSpPr>
        <p:spPr>
          <a:xfrm>
            <a:off x="6019800" y="2971800"/>
            <a:ext cx="68580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867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05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7" idx="5"/>
            <a:endCxn id="24" idx="2"/>
          </p:cNvCxnSpPr>
          <p:nvPr/>
        </p:nvCxnSpPr>
        <p:spPr>
          <a:xfrm>
            <a:off x="5997482" y="3025682"/>
            <a:ext cx="98518" cy="18511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Arc 35"/>
          <p:cNvSpPr/>
          <p:nvPr/>
        </p:nvSpPr>
        <p:spPr>
          <a:xfrm rot="17621459">
            <a:off x="5141607" y="2147044"/>
            <a:ext cx="609600" cy="1143000"/>
          </a:xfrm>
          <a:prstGeom prst="arc">
            <a:avLst>
              <a:gd name="adj1" fmla="val 6096284"/>
              <a:gd name="adj2" fmla="val 5226455"/>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37" name="Straight Connector 36"/>
          <p:cNvCxnSpPr>
            <a:stCxn id="38" idx="5"/>
            <a:endCxn id="24" idx="2"/>
          </p:cNvCxnSpPr>
          <p:nvPr/>
        </p:nvCxnSpPr>
        <p:spPr>
          <a:xfrm>
            <a:off x="5311682" y="3711482"/>
            <a:ext cx="784318" cy="11653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1816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1447800" y="1905000"/>
            <a:ext cx="3429000" cy="4271665"/>
            <a:chOff x="1447800" y="1905000"/>
            <a:chExt cx="3429000" cy="4271665"/>
          </a:xfrm>
        </p:grpSpPr>
        <p:sp>
          <p:nvSpPr>
            <p:cNvPr id="23" name="Oval 22"/>
            <p:cNvSpPr/>
            <p:nvPr/>
          </p:nvSpPr>
          <p:spPr>
            <a:xfrm>
              <a:off x="1447800" y="1905000"/>
              <a:ext cx="3429000" cy="3733800"/>
            </a:xfrm>
            <a:prstGeom prst="ellipse">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Box 29"/>
            <p:cNvSpPr txBox="1"/>
            <p:nvPr/>
          </p:nvSpPr>
          <p:spPr>
            <a:xfrm>
              <a:off x="1905000" y="5715000"/>
              <a:ext cx="2627642" cy="461665"/>
            </a:xfrm>
            <a:prstGeom prst="rect">
              <a:avLst/>
            </a:prstGeom>
            <a:noFill/>
          </p:spPr>
          <p:txBody>
            <a:bodyPr wrap="none" rtlCol="0">
              <a:spAutoFit/>
            </a:bodyPr>
            <a:lstStyle/>
            <a:p>
              <a:r>
                <a:rPr lang="en-US" sz="2400" b="1" dirty="0">
                  <a:solidFill>
                    <a:schemeClr val="accent1"/>
                  </a:solidFill>
                </a:rPr>
                <a:t>Component #1</a:t>
              </a:r>
            </a:p>
          </p:txBody>
        </p:sp>
      </p:grpSp>
      <p:grpSp>
        <p:nvGrpSpPr>
          <p:cNvPr id="34" name="Group 33"/>
          <p:cNvGrpSpPr/>
          <p:nvPr/>
        </p:nvGrpSpPr>
        <p:grpSpPr>
          <a:xfrm>
            <a:off x="4495800" y="1905000"/>
            <a:ext cx="2856242" cy="4119265"/>
            <a:chOff x="4495800" y="1905000"/>
            <a:chExt cx="2856242" cy="4119265"/>
          </a:xfrm>
        </p:grpSpPr>
        <p:sp>
          <p:nvSpPr>
            <p:cNvPr id="31" name="Oval 30"/>
            <p:cNvSpPr/>
            <p:nvPr/>
          </p:nvSpPr>
          <p:spPr>
            <a:xfrm>
              <a:off x="4495800" y="1905000"/>
              <a:ext cx="2743200" cy="3429000"/>
            </a:xfrm>
            <a:prstGeom prst="ellipse">
              <a:avLst/>
            </a:prstGeom>
            <a:noFill/>
            <a:ln>
              <a:solidFill>
                <a:schemeClr val="accent3"/>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p:cNvSpPr txBox="1"/>
            <p:nvPr/>
          </p:nvSpPr>
          <p:spPr>
            <a:xfrm>
              <a:off x="4724400" y="5562600"/>
              <a:ext cx="2627642" cy="461665"/>
            </a:xfrm>
            <a:prstGeom prst="rect">
              <a:avLst/>
            </a:prstGeom>
            <a:noFill/>
          </p:spPr>
          <p:txBody>
            <a:bodyPr wrap="none" rtlCol="0">
              <a:spAutoFit/>
            </a:bodyPr>
            <a:lstStyle/>
            <a:p>
              <a:r>
                <a:rPr lang="en-US" sz="2400" b="1" dirty="0">
                  <a:solidFill>
                    <a:schemeClr val="accent3"/>
                  </a:solidFill>
                </a:rPr>
                <a:t>Component #2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edg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edg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Graph	</a:t>
            </a:r>
          </a:p>
        </p:txBody>
      </p:sp>
      <p:pic>
        <p:nvPicPr>
          <p:cNvPr id="4" name="Picture 2" descr="http://simonkneebone.files.wordpress.com/2011/11/konigsberg-puzzle.jpg"/>
          <p:cNvPicPr>
            <a:picLocks noGrp="1" noChangeAspect="1" noChangeArrowheads="1"/>
          </p:cNvPicPr>
          <p:nvPr>
            <p:ph sz="quarter" idx="1"/>
          </p:nvPr>
        </p:nvPicPr>
        <p:blipFill>
          <a:blip r:embed="rId2" cstate="print"/>
          <a:srcRect/>
          <a:stretch>
            <a:fillRect/>
          </a:stretch>
        </p:blipFill>
        <p:spPr bwMode="auto">
          <a:xfrm>
            <a:off x="533400" y="3276600"/>
            <a:ext cx="4689054" cy="3052483"/>
          </a:xfrm>
          <a:prstGeom prst="rect">
            <a:avLst/>
          </a:prstGeom>
          <a:ln>
            <a:noFill/>
          </a:ln>
          <a:effectLst>
            <a:softEdge rad="112500"/>
          </a:effectLst>
        </p:spPr>
      </p:pic>
      <p:sp>
        <p:nvSpPr>
          <p:cNvPr id="5" name="TextBox 4"/>
          <p:cNvSpPr txBox="1"/>
          <p:nvPr/>
        </p:nvSpPr>
        <p:spPr>
          <a:xfrm>
            <a:off x="533400" y="1524000"/>
            <a:ext cx="7543800" cy="1754326"/>
          </a:xfrm>
          <a:prstGeom prst="rect">
            <a:avLst/>
          </a:prstGeom>
          <a:noFill/>
        </p:spPr>
        <p:txBody>
          <a:bodyPr wrap="square" rtlCol="0">
            <a:spAutoFit/>
          </a:bodyPr>
          <a:lstStyle/>
          <a:p>
            <a:r>
              <a:rPr lang="en-US" dirty="0"/>
              <a:t>In 1736, Euler solved Konigsberg bridge problem.</a:t>
            </a:r>
          </a:p>
          <a:p>
            <a:r>
              <a:rPr lang="en-US" dirty="0"/>
              <a:t>Generally, in what type of graph G is it possible to find a closed walk running through every edge of G exactly once ?</a:t>
            </a:r>
          </a:p>
          <a:p>
            <a:endParaRPr lang="en-US" dirty="0"/>
          </a:p>
          <a:p>
            <a:r>
              <a:rPr lang="en-US" dirty="0"/>
              <a:t>Such a walk is now called an </a:t>
            </a:r>
            <a:r>
              <a:rPr lang="en-US" dirty="0">
                <a:solidFill>
                  <a:schemeClr val="accent2"/>
                </a:solidFill>
              </a:rPr>
              <a:t>Euler line</a:t>
            </a:r>
            <a:r>
              <a:rPr lang="en-US" dirty="0"/>
              <a:t>, and a graph that consist of an Euler line is called an </a:t>
            </a:r>
            <a:r>
              <a:rPr lang="en-US" dirty="0">
                <a:solidFill>
                  <a:schemeClr val="accent2"/>
                </a:solidFill>
              </a:rPr>
              <a:t>Euler Graph</a:t>
            </a:r>
            <a:r>
              <a:rPr lang="en-US" dirty="0"/>
              <a:t>.</a:t>
            </a:r>
          </a:p>
        </p:txBody>
      </p:sp>
      <p:sp>
        <p:nvSpPr>
          <p:cNvPr id="7" name="TextBox 6"/>
          <p:cNvSpPr txBox="1"/>
          <p:nvPr/>
        </p:nvSpPr>
        <p:spPr>
          <a:xfrm>
            <a:off x="5257800" y="4800600"/>
            <a:ext cx="3429000" cy="1477328"/>
          </a:xfrm>
          <a:prstGeom prst="rect">
            <a:avLst/>
          </a:prstGeom>
          <a:noFill/>
        </p:spPr>
        <p:txBody>
          <a:bodyPr wrap="square" rtlCol="0">
            <a:spAutoFit/>
          </a:bodyPr>
          <a:lstStyle/>
          <a:p>
            <a:r>
              <a:rPr lang="en-US" b="1" dirty="0"/>
              <a:t>Theorem</a:t>
            </a:r>
          </a:p>
          <a:p>
            <a:r>
              <a:rPr lang="en-US" dirty="0"/>
              <a:t>A given connected graph G is an Euler graph if and only if all vertices of G are of even degree.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up)">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Path and Circuit</a:t>
            </a:r>
          </a:p>
        </p:txBody>
      </p:sp>
      <p:sp>
        <p:nvSpPr>
          <p:cNvPr id="3" name="Content Placeholder 2"/>
          <p:cNvSpPr>
            <a:spLocks noGrp="1"/>
          </p:cNvSpPr>
          <p:nvPr>
            <p:ph sz="quarter" idx="1"/>
          </p:nvPr>
        </p:nvSpPr>
        <p:spPr/>
        <p:txBody>
          <a:bodyPr/>
          <a:lstStyle/>
          <a:p>
            <a:r>
              <a:rPr lang="en-US" dirty="0">
                <a:solidFill>
                  <a:srgbClr val="FF0000"/>
                </a:solidFill>
              </a:rPr>
              <a:t>Hamiltonian circuit</a:t>
            </a:r>
            <a:r>
              <a:rPr lang="en-US" dirty="0"/>
              <a:t> in a connected graph is defined as a closed walk that traverses every vertex of G exactly once (except the starting vertex).</a:t>
            </a:r>
          </a:p>
          <a:p>
            <a:endParaRPr lang="en-US" dirty="0"/>
          </a:p>
          <a:p>
            <a:r>
              <a:rPr lang="en-US" dirty="0"/>
              <a:t>If we remove any one edge from a Hamiltonian circuit, we are left with a </a:t>
            </a:r>
            <a:r>
              <a:rPr lang="en-US" dirty="0">
                <a:solidFill>
                  <a:srgbClr val="FF0000"/>
                </a:solidFill>
              </a:rPr>
              <a:t>Hamiltonian path</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26" name="Picture 2" descr="http://gtresearchnews.gatech.edu/reshor/rh-f04/tsp1_s.jpg"/>
          <p:cNvPicPr>
            <a:picLocks noChangeAspect="1" noChangeArrowheads="1"/>
          </p:cNvPicPr>
          <p:nvPr/>
        </p:nvPicPr>
        <p:blipFill>
          <a:blip r:embed="rId2" cstate="print"/>
          <a:srcRect/>
          <a:stretch>
            <a:fillRect/>
          </a:stretch>
        </p:blipFill>
        <p:spPr bwMode="auto">
          <a:xfrm>
            <a:off x="381000" y="3505200"/>
            <a:ext cx="3048000" cy="3171826"/>
          </a:xfrm>
          <a:prstGeom prst="rect">
            <a:avLst/>
          </a:prstGeom>
          <a:noFill/>
        </p:spPr>
      </p:pic>
      <p:sp>
        <p:nvSpPr>
          <p:cNvPr id="6" name="Regular Pentagon 5"/>
          <p:cNvSpPr/>
          <p:nvPr/>
        </p:nvSpPr>
        <p:spPr>
          <a:xfrm rot="2027044">
            <a:off x="5270837" y="2629299"/>
            <a:ext cx="1323732" cy="1195545"/>
          </a:xfrm>
          <a:prstGeom prst="pen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2027044">
            <a:off x="6140257" y="26350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2027044">
            <a:off x="6445057" y="33208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2027044">
            <a:off x="5302057" y="26350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27044">
            <a:off x="5073457" y="3320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2027044">
            <a:off x="5835458" y="38542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gular Pentagon 11"/>
          <p:cNvSpPr/>
          <p:nvPr/>
        </p:nvSpPr>
        <p:spPr>
          <a:xfrm>
            <a:off x="4495800" y="1752600"/>
            <a:ext cx="2763773" cy="2719251"/>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2027044">
            <a:off x="7130858" y="27112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2027044">
            <a:off x="5759257" y="16444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27044">
            <a:off x="4387657" y="27112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027044">
            <a:off x="4921058" y="4387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2027044">
            <a:off x="6597457" y="4387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gular Pentagon 17"/>
          <p:cNvSpPr/>
          <p:nvPr/>
        </p:nvSpPr>
        <p:spPr>
          <a:xfrm>
            <a:off x="3962400" y="1143000"/>
            <a:ext cx="3886200" cy="37338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027044">
            <a:off x="7740457" y="2482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027044">
            <a:off x="5835457" y="1034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027044">
            <a:off x="3778057" y="24826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2027044">
            <a:off x="4616257" y="4768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2027044">
            <a:off x="6978457" y="47686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1" idx="6"/>
            <a:endCxn id="15" idx="2"/>
          </p:cNvCxnSpPr>
          <p:nvPr/>
        </p:nvCxnSpPr>
        <p:spPr>
          <a:xfrm>
            <a:off x="3987356" y="2660516"/>
            <a:ext cx="419602" cy="101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0"/>
            <a:endCxn id="16" idx="4"/>
          </p:cNvCxnSpPr>
          <p:nvPr/>
        </p:nvCxnSpPr>
        <p:spPr>
          <a:xfrm flipV="1">
            <a:off x="4794115" y="4596956"/>
            <a:ext cx="177685" cy="1910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2"/>
            <a:endCxn id="17" idx="6"/>
          </p:cNvCxnSpPr>
          <p:nvPr/>
        </p:nvCxnSpPr>
        <p:spPr>
          <a:xfrm flipH="1" flipV="1">
            <a:off x="6806756" y="4565515"/>
            <a:ext cx="191002" cy="2538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3"/>
            <a:endCxn id="13" idx="7"/>
          </p:cNvCxnSpPr>
          <p:nvPr/>
        </p:nvCxnSpPr>
        <p:spPr>
          <a:xfrm flipH="1">
            <a:off x="7357275" y="2619189"/>
            <a:ext cx="385365" cy="18413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5"/>
            <a:endCxn id="14" idx="0"/>
          </p:cNvCxnSpPr>
          <p:nvPr/>
        </p:nvCxnSpPr>
        <p:spPr>
          <a:xfrm flipH="1">
            <a:off x="5937115" y="1261275"/>
            <a:ext cx="34874" cy="402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rot="2027044">
            <a:off x="6445057" y="2177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rot="2027044">
            <a:off x="6902257" y="35494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rot="2027044">
            <a:off x="5073456" y="2177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rot="2027044">
            <a:off x="4616257" y="34732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rot="2027044">
            <a:off x="5759258" y="43114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44" idx="5"/>
            <a:endCxn id="9" idx="1"/>
          </p:cNvCxnSpPr>
          <p:nvPr/>
        </p:nvCxnSpPr>
        <p:spPr>
          <a:xfrm>
            <a:off x="5209988" y="2404275"/>
            <a:ext cx="184137" cy="2329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4"/>
            <a:endCxn id="5" idx="0"/>
          </p:cNvCxnSpPr>
          <p:nvPr/>
        </p:nvCxnSpPr>
        <p:spPr>
          <a:xfrm flipH="1">
            <a:off x="6318115" y="2387157"/>
            <a:ext cx="177684" cy="2672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0" idx="3"/>
            <a:endCxn id="45" idx="7"/>
          </p:cNvCxnSpPr>
          <p:nvPr/>
        </p:nvCxnSpPr>
        <p:spPr>
          <a:xfrm flipH="1">
            <a:off x="4842674" y="3457390"/>
            <a:ext cx="232966" cy="1079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6" idx="0"/>
            <a:endCxn id="11" idx="5"/>
          </p:cNvCxnSpPr>
          <p:nvPr/>
        </p:nvCxnSpPr>
        <p:spPr>
          <a:xfrm flipV="1">
            <a:off x="5937116" y="4080674"/>
            <a:ext cx="34874" cy="2500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6"/>
            <a:endCxn id="43" idx="2"/>
          </p:cNvCxnSpPr>
          <p:nvPr/>
        </p:nvCxnSpPr>
        <p:spPr>
          <a:xfrm>
            <a:off x="6654356" y="3498715"/>
            <a:ext cx="267202" cy="1014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3962400" y="1219199"/>
            <a:ext cx="3875314" cy="3657601"/>
          </a:xfrm>
          <a:custGeom>
            <a:avLst/>
            <a:gdLst>
              <a:gd name="connsiteX0" fmla="*/ 2063932 w 3944983"/>
              <a:gd name="connsiteY0" fmla="*/ 0 h 3735977"/>
              <a:gd name="connsiteX1" fmla="*/ 2011680 w 3944983"/>
              <a:gd name="connsiteY1" fmla="*/ 613954 h 3735977"/>
              <a:gd name="connsiteX2" fmla="*/ 2690949 w 3944983"/>
              <a:gd name="connsiteY2" fmla="*/ 1175657 h 3735977"/>
              <a:gd name="connsiteX3" fmla="*/ 2377440 w 3944983"/>
              <a:gd name="connsiteY3" fmla="*/ 1619794 h 3735977"/>
              <a:gd name="connsiteX4" fmla="*/ 2651760 w 3944983"/>
              <a:gd name="connsiteY4" fmla="*/ 2338251 h 3735977"/>
              <a:gd name="connsiteX5" fmla="*/ 2050869 w 3944983"/>
              <a:gd name="connsiteY5" fmla="*/ 2821577 h 3735977"/>
              <a:gd name="connsiteX6" fmla="*/ 1998618 w 3944983"/>
              <a:gd name="connsiteY6" fmla="*/ 3317965 h 3735977"/>
              <a:gd name="connsiteX7" fmla="*/ 1149532 w 3944983"/>
              <a:gd name="connsiteY7" fmla="*/ 3357154 h 3735977"/>
              <a:gd name="connsiteX8" fmla="*/ 836023 w 3944983"/>
              <a:gd name="connsiteY8" fmla="*/ 2442754 h 3735977"/>
              <a:gd name="connsiteX9" fmla="*/ 1358538 w 3944983"/>
              <a:gd name="connsiteY9" fmla="*/ 2325188 h 3735977"/>
              <a:gd name="connsiteX10" fmla="*/ 1593669 w 3944983"/>
              <a:gd name="connsiteY10" fmla="*/ 1619794 h 3735977"/>
              <a:gd name="connsiteX11" fmla="*/ 1267098 w 3944983"/>
              <a:gd name="connsiteY11" fmla="*/ 1162594 h 3735977"/>
              <a:gd name="connsiteX12" fmla="*/ 561703 w 3944983"/>
              <a:gd name="connsiteY12" fmla="*/ 1645920 h 3735977"/>
              <a:gd name="connsiteX13" fmla="*/ 0 w 3944983"/>
              <a:gd name="connsiteY13" fmla="*/ 1476102 h 3735977"/>
              <a:gd name="connsiteX14" fmla="*/ 783772 w 3944983"/>
              <a:gd name="connsiteY14" fmla="*/ 3735977 h 3735977"/>
              <a:gd name="connsiteX15" fmla="*/ 3148149 w 3944983"/>
              <a:gd name="connsiteY15" fmla="*/ 3735977 h 3735977"/>
              <a:gd name="connsiteX16" fmla="*/ 3944983 w 3944983"/>
              <a:gd name="connsiteY16" fmla="*/ 1436914 h 3735977"/>
              <a:gd name="connsiteX17" fmla="*/ 2063932 w 3944983"/>
              <a:gd name="connsiteY17" fmla="*/ 0 h 3735977"/>
              <a:gd name="connsiteX0" fmla="*/ 1994263 w 3875314"/>
              <a:gd name="connsiteY0" fmla="*/ 0 h 3735977"/>
              <a:gd name="connsiteX1" fmla="*/ 1942011 w 3875314"/>
              <a:gd name="connsiteY1" fmla="*/ 613954 h 3735977"/>
              <a:gd name="connsiteX2" fmla="*/ 2621280 w 3875314"/>
              <a:gd name="connsiteY2" fmla="*/ 1175657 h 3735977"/>
              <a:gd name="connsiteX3" fmla="*/ 2307771 w 3875314"/>
              <a:gd name="connsiteY3" fmla="*/ 1619794 h 3735977"/>
              <a:gd name="connsiteX4" fmla="*/ 2582091 w 3875314"/>
              <a:gd name="connsiteY4" fmla="*/ 2338251 h 3735977"/>
              <a:gd name="connsiteX5" fmla="*/ 1981200 w 3875314"/>
              <a:gd name="connsiteY5" fmla="*/ 2821577 h 3735977"/>
              <a:gd name="connsiteX6" fmla="*/ 1928949 w 3875314"/>
              <a:gd name="connsiteY6" fmla="*/ 3317965 h 3735977"/>
              <a:gd name="connsiteX7" fmla="*/ 1079863 w 3875314"/>
              <a:gd name="connsiteY7" fmla="*/ 3357154 h 3735977"/>
              <a:gd name="connsiteX8" fmla="*/ 766354 w 3875314"/>
              <a:gd name="connsiteY8" fmla="*/ 2442754 h 3735977"/>
              <a:gd name="connsiteX9" fmla="*/ 1288869 w 3875314"/>
              <a:gd name="connsiteY9" fmla="*/ 2325188 h 3735977"/>
              <a:gd name="connsiteX10" fmla="*/ 1524000 w 3875314"/>
              <a:gd name="connsiteY10" fmla="*/ 1619794 h 3735977"/>
              <a:gd name="connsiteX11" fmla="*/ 1197429 w 3875314"/>
              <a:gd name="connsiteY11" fmla="*/ 1162594 h 3735977"/>
              <a:gd name="connsiteX12" fmla="*/ 492034 w 3875314"/>
              <a:gd name="connsiteY12" fmla="*/ 1645920 h 3735977"/>
              <a:gd name="connsiteX13" fmla="*/ 0 w 3875314"/>
              <a:gd name="connsiteY13" fmla="*/ 1530531 h 3735977"/>
              <a:gd name="connsiteX14" fmla="*/ 714103 w 3875314"/>
              <a:gd name="connsiteY14" fmla="*/ 3735977 h 3735977"/>
              <a:gd name="connsiteX15" fmla="*/ 3078480 w 3875314"/>
              <a:gd name="connsiteY15" fmla="*/ 3735977 h 3735977"/>
              <a:gd name="connsiteX16" fmla="*/ 3875314 w 3875314"/>
              <a:gd name="connsiteY16" fmla="*/ 1436914 h 3735977"/>
              <a:gd name="connsiteX17" fmla="*/ 1994263 w 3875314"/>
              <a:gd name="connsiteY17" fmla="*/ 0 h 3735977"/>
              <a:gd name="connsiteX0" fmla="*/ 1994263 w 3875314"/>
              <a:gd name="connsiteY0" fmla="*/ 0 h 3740331"/>
              <a:gd name="connsiteX1" fmla="*/ 1942011 w 3875314"/>
              <a:gd name="connsiteY1" fmla="*/ 613954 h 3740331"/>
              <a:gd name="connsiteX2" fmla="*/ 2621280 w 3875314"/>
              <a:gd name="connsiteY2" fmla="*/ 1175657 h 3740331"/>
              <a:gd name="connsiteX3" fmla="*/ 2307771 w 3875314"/>
              <a:gd name="connsiteY3" fmla="*/ 1619794 h 3740331"/>
              <a:gd name="connsiteX4" fmla="*/ 2582091 w 3875314"/>
              <a:gd name="connsiteY4" fmla="*/ 2338251 h 3740331"/>
              <a:gd name="connsiteX5" fmla="*/ 1981200 w 3875314"/>
              <a:gd name="connsiteY5" fmla="*/ 2821577 h 3740331"/>
              <a:gd name="connsiteX6" fmla="*/ 1928949 w 3875314"/>
              <a:gd name="connsiteY6" fmla="*/ 3317965 h 3740331"/>
              <a:gd name="connsiteX7" fmla="*/ 1079863 w 3875314"/>
              <a:gd name="connsiteY7" fmla="*/ 3357154 h 3740331"/>
              <a:gd name="connsiteX8" fmla="*/ 766354 w 3875314"/>
              <a:gd name="connsiteY8" fmla="*/ 2442754 h 3740331"/>
              <a:gd name="connsiteX9" fmla="*/ 1288869 w 3875314"/>
              <a:gd name="connsiteY9" fmla="*/ 2325188 h 3740331"/>
              <a:gd name="connsiteX10" fmla="*/ 1524000 w 3875314"/>
              <a:gd name="connsiteY10" fmla="*/ 1619794 h 3740331"/>
              <a:gd name="connsiteX11" fmla="*/ 1197429 w 3875314"/>
              <a:gd name="connsiteY11" fmla="*/ 1162594 h 3740331"/>
              <a:gd name="connsiteX12" fmla="*/ 492034 w 3875314"/>
              <a:gd name="connsiteY12" fmla="*/ 1645920 h 3740331"/>
              <a:gd name="connsiteX13" fmla="*/ 0 w 3875314"/>
              <a:gd name="connsiteY13" fmla="*/ 1530531 h 3740331"/>
              <a:gd name="connsiteX14" fmla="*/ 714103 w 3875314"/>
              <a:gd name="connsiteY14" fmla="*/ 3735977 h 3740331"/>
              <a:gd name="connsiteX15" fmla="*/ 3124199 w 3875314"/>
              <a:gd name="connsiteY15" fmla="*/ 3740331 h 3740331"/>
              <a:gd name="connsiteX16" fmla="*/ 3875314 w 3875314"/>
              <a:gd name="connsiteY16" fmla="*/ 1436914 h 3740331"/>
              <a:gd name="connsiteX17" fmla="*/ 1994263 w 3875314"/>
              <a:gd name="connsiteY17" fmla="*/ 0 h 3740331"/>
              <a:gd name="connsiteX0" fmla="*/ 1981199 w 3875314"/>
              <a:gd name="connsiteY0" fmla="*/ 0 h 3733800"/>
              <a:gd name="connsiteX1" fmla="*/ 1942011 w 3875314"/>
              <a:gd name="connsiteY1" fmla="*/ 607423 h 3733800"/>
              <a:gd name="connsiteX2" fmla="*/ 2621280 w 3875314"/>
              <a:gd name="connsiteY2" fmla="*/ 1169126 h 3733800"/>
              <a:gd name="connsiteX3" fmla="*/ 2307771 w 3875314"/>
              <a:gd name="connsiteY3" fmla="*/ 1613263 h 3733800"/>
              <a:gd name="connsiteX4" fmla="*/ 2582091 w 3875314"/>
              <a:gd name="connsiteY4" fmla="*/ 2331720 h 3733800"/>
              <a:gd name="connsiteX5" fmla="*/ 1981200 w 3875314"/>
              <a:gd name="connsiteY5" fmla="*/ 2815046 h 3733800"/>
              <a:gd name="connsiteX6" fmla="*/ 1928949 w 3875314"/>
              <a:gd name="connsiteY6" fmla="*/ 3311434 h 3733800"/>
              <a:gd name="connsiteX7" fmla="*/ 1079863 w 3875314"/>
              <a:gd name="connsiteY7" fmla="*/ 3350623 h 3733800"/>
              <a:gd name="connsiteX8" fmla="*/ 766354 w 3875314"/>
              <a:gd name="connsiteY8" fmla="*/ 2436223 h 3733800"/>
              <a:gd name="connsiteX9" fmla="*/ 1288869 w 3875314"/>
              <a:gd name="connsiteY9" fmla="*/ 2318657 h 3733800"/>
              <a:gd name="connsiteX10" fmla="*/ 1524000 w 3875314"/>
              <a:gd name="connsiteY10" fmla="*/ 1613263 h 3733800"/>
              <a:gd name="connsiteX11" fmla="*/ 1197429 w 3875314"/>
              <a:gd name="connsiteY11" fmla="*/ 1156063 h 3733800"/>
              <a:gd name="connsiteX12" fmla="*/ 492034 w 3875314"/>
              <a:gd name="connsiteY12" fmla="*/ 1639389 h 3733800"/>
              <a:gd name="connsiteX13" fmla="*/ 0 w 3875314"/>
              <a:gd name="connsiteY13" fmla="*/ 1524000 h 3733800"/>
              <a:gd name="connsiteX14" fmla="*/ 714103 w 3875314"/>
              <a:gd name="connsiteY14" fmla="*/ 3729446 h 3733800"/>
              <a:gd name="connsiteX15" fmla="*/ 3124199 w 3875314"/>
              <a:gd name="connsiteY15" fmla="*/ 3733800 h 3733800"/>
              <a:gd name="connsiteX16" fmla="*/ 3875314 w 3875314"/>
              <a:gd name="connsiteY16" fmla="*/ 1430383 h 3733800"/>
              <a:gd name="connsiteX17" fmla="*/ 1981199 w 3875314"/>
              <a:gd name="connsiteY17" fmla="*/ 0 h 3733800"/>
              <a:gd name="connsiteX0" fmla="*/ 1981199 w 3875314"/>
              <a:gd name="connsiteY0" fmla="*/ 0 h 3733801"/>
              <a:gd name="connsiteX1" fmla="*/ 1942011 w 3875314"/>
              <a:gd name="connsiteY1" fmla="*/ 607424 h 3733801"/>
              <a:gd name="connsiteX2" fmla="*/ 2621280 w 3875314"/>
              <a:gd name="connsiteY2" fmla="*/ 1169127 h 3733801"/>
              <a:gd name="connsiteX3" fmla="*/ 2307771 w 3875314"/>
              <a:gd name="connsiteY3" fmla="*/ 1613264 h 3733801"/>
              <a:gd name="connsiteX4" fmla="*/ 2582091 w 3875314"/>
              <a:gd name="connsiteY4" fmla="*/ 2331721 h 3733801"/>
              <a:gd name="connsiteX5" fmla="*/ 1981200 w 3875314"/>
              <a:gd name="connsiteY5" fmla="*/ 2815047 h 3733801"/>
              <a:gd name="connsiteX6" fmla="*/ 1928949 w 3875314"/>
              <a:gd name="connsiteY6" fmla="*/ 3311435 h 3733801"/>
              <a:gd name="connsiteX7" fmla="*/ 1079863 w 3875314"/>
              <a:gd name="connsiteY7" fmla="*/ 3350624 h 3733801"/>
              <a:gd name="connsiteX8" fmla="*/ 766354 w 3875314"/>
              <a:gd name="connsiteY8" fmla="*/ 2436224 h 3733801"/>
              <a:gd name="connsiteX9" fmla="*/ 1288869 w 3875314"/>
              <a:gd name="connsiteY9" fmla="*/ 2318658 h 3733801"/>
              <a:gd name="connsiteX10" fmla="*/ 1524000 w 3875314"/>
              <a:gd name="connsiteY10" fmla="*/ 1613264 h 3733801"/>
              <a:gd name="connsiteX11" fmla="*/ 1197429 w 3875314"/>
              <a:gd name="connsiteY11" fmla="*/ 1156064 h 3733801"/>
              <a:gd name="connsiteX12" fmla="*/ 492034 w 3875314"/>
              <a:gd name="connsiteY12" fmla="*/ 1639390 h 3733801"/>
              <a:gd name="connsiteX13" fmla="*/ 0 w 3875314"/>
              <a:gd name="connsiteY13" fmla="*/ 1524001 h 3733801"/>
              <a:gd name="connsiteX14" fmla="*/ 714103 w 3875314"/>
              <a:gd name="connsiteY14" fmla="*/ 3729447 h 3733801"/>
              <a:gd name="connsiteX15" fmla="*/ 3124199 w 3875314"/>
              <a:gd name="connsiteY15" fmla="*/ 3733801 h 3733801"/>
              <a:gd name="connsiteX16" fmla="*/ 3875314 w 3875314"/>
              <a:gd name="connsiteY16" fmla="*/ 1430384 h 3733801"/>
              <a:gd name="connsiteX17" fmla="*/ 1981199 w 3875314"/>
              <a:gd name="connsiteY17" fmla="*/ 0 h 3733801"/>
              <a:gd name="connsiteX0" fmla="*/ 1981199 w 3875314"/>
              <a:gd name="connsiteY0" fmla="*/ 0 h 3733801"/>
              <a:gd name="connsiteX1" fmla="*/ 1942011 w 3875314"/>
              <a:gd name="connsiteY1" fmla="*/ 607424 h 3733801"/>
              <a:gd name="connsiteX2" fmla="*/ 2621280 w 3875314"/>
              <a:gd name="connsiteY2" fmla="*/ 1169127 h 3733801"/>
              <a:gd name="connsiteX3" fmla="*/ 2307771 w 3875314"/>
              <a:gd name="connsiteY3" fmla="*/ 1613264 h 3733801"/>
              <a:gd name="connsiteX4" fmla="*/ 2582091 w 3875314"/>
              <a:gd name="connsiteY4" fmla="*/ 2331721 h 3733801"/>
              <a:gd name="connsiteX5" fmla="*/ 2057399 w 3875314"/>
              <a:gd name="connsiteY5" fmla="*/ 2819401 h 3733801"/>
              <a:gd name="connsiteX6" fmla="*/ 1928949 w 3875314"/>
              <a:gd name="connsiteY6" fmla="*/ 3311435 h 3733801"/>
              <a:gd name="connsiteX7" fmla="*/ 1079863 w 3875314"/>
              <a:gd name="connsiteY7" fmla="*/ 3350624 h 3733801"/>
              <a:gd name="connsiteX8" fmla="*/ 766354 w 3875314"/>
              <a:gd name="connsiteY8" fmla="*/ 2436224 h 3733801"/>
              <a:gd name="connsiteX9" fmla="*/ 1288869 w 3875314"/>
              <a:gd name="connsiteY9" fmla="*/ 2318658 h 3733801"/>
              <a:gd name="connsiteX10" fmla="*/ 1524000 w 3875314"/>
              <a:gd name="connsiteY10" fmla="*/ 1613264 h 3733801"/>
              <a:gd name="connsiteX11" fmla="*/ 1197429 w 3875314"/>
              <a:gd name="connsiteY11" fmla="*/ 1156064 h 3733801"/>
              <a:gd name="connsiteX12" fmla="*/ 492034 w 3875314"/>
              <a:gd name="connsiteY12" fmla="*/ 1639390 h 3733801"/>
              <a:gd name="connsiteX13" fmla="*/ 0 w 3875314"/>
              <a:gd name="connsiteY13" fmla="*/ 1524001 h 3733801"/>
              <a:gd name="connsiteX14" fmla="*/ 714103 w 3875314"/>
              <a:gd name="connsiteY14" fmla="*/ 3729447 h 3733801"/>
              <a:gd name="connsiteX15" fmla="*/ 3124199 w 3875314"/>
              <a:gd name="connsiteY15" fmla="*/ 3733801 h 3733801"/>
              <a:gd name="connsiteX16" fmla="*/ 3875314 w 3875314"/>
              <a:gd name="connsiteY16" fmla="*/ 1430384 h 3733801"/>
              <a:gd name="connsiteX17" fmla="*/ 1981199 w 3875314"/>
              <a:gd name="connsiteY17" fmla="*/ 0 h 3733801"/>
              <a:gd name="connsiteX0" fmla="*/ 1981199 w 3875314"/>
              <a:gd name="connsiteY0" fmla="*/ 0 h 3733801"/>
              <a:gd name="connsiteX1" fmla="*/ 1942011 w 3875314"/>
              <a:gd name="connsiteY1" fmla="*/ 607424 h 3733801"/>
              <a:gd name="connsiteX2" fmla="*/ 2621280 w 3875314"/>
              <a:gd name="connsiteY2" fmla="*/ 1169127 h 3733801"/>
              <a:gd name="connsiteX3" fmla="*/ 2307771 w 3875314"/>
              <a:gd name="connsiteY3" fmla="*/ 1613264 h 3733801"/>
              <a:gd name="connsiteX4" fmla="*/ 2582091 w 3875314"/>
              <a:gd name="connsiteY4" fmla="*/ 2331721 h 3733801"/>
              <a:gd name="connsiteX5" fmla="*/ 2057399 w 3875314"/>
              <a:gd name="connsiteY5" fmla="*/ 2819401 h 3733801"/>
              <a:gd name="connsiteX6" fmla="*/ 1928949 w 3875314"/>
              <a:gd name="connsiteY6" fmla="*/ 3311435 h 3733801"/>
              <a:gd name="connsiteX7" fmla="*/ 1079863 w 3875314"/>
              <a:gd name="connsiteY7" fmla="*/ 3350624 h 3733801"/>
              <a:gd name="connsiteX8" fmla="*/ 766354 w 3875314"/>
              <a:gd name="connsiteY8" fmla="*/ 2436224 h 3733801"/>
              <a:gd name="connsiteX9" fmla="*/ 1295399 w 3875314"/>
              <a:gd name="connsiteY9" fmla="*/ 2286001 h 3733801"/>
              <a:gd name="connsiteX10" fmla="*/ 1524000 w 3875314"/>
              <a:gd name="connsiteY10" fmla="*/ 1613264 h 3733801"/>
              <a:gd name="connsiteX11" fmla="*/ 1197429 w 3875314"/>
              <a:gd name="connsiteY11" fmla="*/ 1156064 h 3733801"/>
              <a:gd name="connsiteX12" fmla="*/ 492034 w 3875314"/>
              <a:gd name="connsiteY12" fmla="*/ 1639390 h 3733801"/>
              <a:gd name="connsiteX13" fmla="*/ 0 w 3875314"/>
              <a:gd name="connsiteY13" fmla="*/ 1524001 h 3733801"/>
              <a:gd name="connsiteX14" fmla="*/ 714103 w 3875314"/>
              <a:gd name="connsiteY14" fmla="*/ 3729447 h 3733801"/>
              <a:gd name="connsiteX15" fmla="*/ 3124199 w 3875314"/>
              <a:gd name="connsiteY15" fmla="*/ 3733801 h 3733801"/>
              <a:gd name="connsiteX16" fmla="*/ 3875314 w 3875314"/>
              <a:gd name="connsiteY16" fmla="*/ 1430384 h 3733801"/>
              <a:gd name="connsiteX17" fmla="*/ 1981199 w 3875314"/>
              <a:gd name="connsiteY17" fmla="*/ 0 h 3733801"/>
              <a:gd name="connsiteX0" fmla="*/ 1981199 w 3875314"/>
              <a:gd name="connsiteY0" fmla="*/ 0 h 3733801"/>
              <a:gd name="connsiteX1" fmla="*/ 1942011 w 3875314"/>
              <a:gd name="connsiteY1" fmla="*/ 607424 h 3733801"/>
              <a:gd name="connsiteX2" fmla="*/ 2621280 w 3875314"/>
              <a:gd name="connsiteY2" fmla="*/ 1169127 h 3733801"/>
              <a:gd name="connsiteX3" fmla="*/ 2307771 w 3875314"/>
              <a:gd name="connsiteY3" fmla="*/ 1613264 h 3733801"/>
              <a:gd name="connsiteX4" fmla="*/ 2582091 w 3875314"/>
              <a:gd name="connsiteY4" fmla="*/ 2331721 h 3733801"/>
              <a:gd name="connsiteX5" fmla="*/ 2057399 w 3875314"/>
              <a:gd name="connsiteY5" fmla="*/ 2743201 h 3733801"/>
              <a:gd name="connsiteX6" fmla="*/ 1928949 w 3875314"/>
              <a:gd name="connsiteY6" fmla="*/ 3311435 h 3733801"/>
              <a:gd name="connsiteX7" fmla="*/ 1079863 w 3875314"/>
              <a:gd name="connsiteY7" fmla="*/ 3350624 h 3733801"/>
              <a:gd name="connsiteX8" fmla="*/ 766354 w 3875314"/>
              <a:gd name="connsiteY8" fmla="*/ 2436224 h 3733801"/>
              <a:gd name="connsiteX9" fmla="*/ 1295399 w 3875314"/>
              <a:gd name="connsiteY9" fmla="*/ 2286001 h 3733801"/>
              <a:gd name="connsiteX10" fmla="*/ 1524000 w 3875314"/>
              <a:gd name="connsiteY10" fmla="*/ 1613264 h 3733801"/>
              <a:gd name="connsiteX11" fmla="*/ 1197429 w 3875314"/>
              <a:gd name="connsiteY11" fmla="*/ 1156064 h 3733801"/>
              <a:gd name="connsiteX12" fmla="*/ 492034 w 3875314"/>
              <a:gd name="connsiteY12" fmla="*/ 1639390 h 3733801"/>
              <a:gd name="connsiteX13" fmla="*/ 0 w 3875314"/>
              <a:gd name="connsiteY13" fmla="*/ 1524001 h 3733801"/>
              <a:gd name="connsiteX14" fmla="*/ 714103 w 3875314"/>
              <a:gd name="connsiteY14" fmla="*/ 3729447 h 3733801"/>
              <a:gd name="connsiteX15" fmla="*/ 3124199 w 3875314"/>
              <a:gd name="connsiteY15" fmla="*/ 3733801 h 3733801"/>
              <a:gd name="connsiteX16" fmla="*/ 3875314 w 3875314"/>
              <a:gd name="connsiteY16" fmla="*/ 1430384 h 3733801"/>
              <a:gd name="connsiteX17" fmla="*/ 1981199 w 3875314"/>
              <a:gd name="connsiteY17" fmla="*/ 0 h 3733801"/>
              <a:gd name="connsiteX0" fmla="*/ 1981199 w 3875314"/>
              <a:gd name="connsiteY0" fmla="*/ 0 h 3733801"/>
              <a:gd name="connsiteX1" fmla="*/ 1981199 w 3875314"/>
              <a:gd name="connsiteY1" fmla="*/ 609601 h 3733801"/>
              <a:gd name="connsiteX2" fmla="*/ 2621280 w 3875314"/>
              <a:gd name="connsiteY2" fmla="*/ 1169127 h 3733801"/>
              <a:gd name="connsiteX3" fmla="*/ 2307771 w 3875314"/>
              <a:gd name="connsiteY3" fmla="*/ 1613264 h 3733801"/>
              <a:gd name="connsiteX4" fmla="*/ 2582091 w 3875314"/>
              <a:gd name="connsiteY4" fmla="*/ 2331721 h 3733801"/>
              <a:gd name="connsiteX5" fmla="*/ 2057399 w 3875314"/>
              <a:gd name="connsiteY5" fmla="*/ 2743201 h 3733801"/>
              <a:gd name="connsiteX6" fmla="*/ 1928949 w 3875314"/>
              <a:gd name="connsiteY6" fmla="*/ 3311435 h 3733801"/>
              <a:gd name="connsiteX7" fmla="*/ 1079863 w 3875314"/>
              <a:gd name="connsiteY7" fmla="*/ 3350624 h 3733801"/>
              <a:gd name="connsiteX8" fmla="*/ 766354 w 3875314"/>
              <a:gd name="connsiteY8" fmla="*/ 2436224 h 3733801"/>
              <a:gd name="connsiteX9" fmla="*/ 1295399 w 3875314"/>
              <a:gd name="connsiteY9" fmla="*/ 2286001 h 3733801"/>
              <a:gd name="connsiteX10" fmla="*/ 1524000 w 3875314"/>
              <a:gd name="connsiteY10" fmla="*/ 1613264 h 3733801"/>
              <a:gd name="connsiteX11" fmla="*/ 1197429 w 3875314"/>
              <a:gd name="connsiteY11" fmla="*/ 1156064 h 3733801"/>
              <a:gd name="connsiteX12" fmla="*/ 492034 w 3875314"/>
              <a:gd name="connsiteY12" fmla="*/ 1639390 h 3733801"/>
              <a:gd name="connsiteX13" fmla="*/ 0 w 3875314"/>
              <a:gd name="connsiteY13" fmla="*/ 1524001 h 3733801"/>
              <a:gd name="connsiteX14" fmla="*/ 714103 w 3875314"/>
              <a:gd name="connsiteY14" fmla="*/ 3729447 h 3733801"/>
              <a:gd name="connsiteX15" fmla="*/ 3124199 w 3875314"/>
              <a:gd name="connsiteY15" fmla="*/ 3733801 h 3733801"/>
              <a:gd name="connsiteX16" fmla="*/ 3875314 w 3875314"/>
              <a:gd name="connsiteY16" fmla="*/ 1430384 h 3733801"/>
              <a:gd name="connsiteX17" fmla="*/ 1981199 w 3875314"/>
              <a:gd name="connsiteY17" fmla="*/ 0 h 3733801"/>
              <a:gd name="connsiteX0" fmla="*/ 1981199 w 3875314"/>
              <a:gd name="connsiteY0" fmla="*/ 0 h 3657600"/>
              <a:gd name="connsiteX1" fmla="*/ 1981199 w 3875314"/>
              <a:gd name="connsiteY1" fmla="*/ 533400 h 3657600"/>
              <a:gd name="connsiteX2" fmla="*/ 2621280 w 3875314"/>
              <a:gd name="connsiteY2" fmla="*/ 1092926 h 3657600"/>
              <a:gd name="connsiteX3" fmla="*/ 2307771 w 3875314"/>
              <a:gd name="connsiteY3" fmla="*/ 1537063 h 3657600"/>
              <a:gd name="connsiteX4" fmla="*/ 2582091 w 3875314"/>
              <a:gd name="connsiteY4" fmla="*/ 2255520 h 3657600"/>
              <a:gd name="connsiteX5" fmla="*/ 2057399 w 3875314"/>
              <a:gd name="connsiteY5" fmla="*/ 2667000 h 3657600"/>
              <a:gd name="connsiteX6" fmla="*/ 1928949 w 3875314"/>
              <a:gd name="connsiteY6" fmla="*/ 3235234 h 3657600"/>
              <a:gd name="connsiteX7" fmla="*/ 1079863 w 3875314"/>
              <a:gd name="connsiteY7" fmla="*/ 3274423 h 3657600"/>
              <a:gd name="connsiteX8" fmla="*/ 766354 w 3875314"/>
              <a:gd name="connsiteY8" fmla="*/ 2360023 h 3657600"/>
              <a:gd name="connsiteX9" fmla="*/ 1295399 w 3875314"/>
              <a:gd name="connsiteY9" fmla="*/ 2209800 h 3657600"/>
              <a:gd name="connsiteX10" fmla="*/ 1524000 w 3875314"/>
              <a:gd name="connsiteY10" fmla="*/ 1537063 h 3657600"/>
              <a:gd name="connsiteX11" fmla="*/ 1197429 w 3875314"/>
              <a:gd name="connsiteY11" fmla="*/ 1079863 h 3657600"/>
              <a:gd name="connsiteX12" fmla="*/ 492034 w 3875314"/>
              <a:gd name="connsiteY12" fmla="*/ 1563189 h 3657600"/>
              <a:gd name="connsiteX13" fmla="*/ 0 w 3875314"/>
              <a:gd name="connsiteY13" fmla="*/ 1447800 h 3657600"/>
              <a:gd name="connsiteX14" fmla="*/ 714103 w 3875314"/>
              <a:gd name="connsiteY14" fmla="*/ 3653246 h 3657600"/>
              <a:gd name="connsiteX15" fmla="*/ 3124199 w 3875314"/>
              <a:gd name="connsiteY15" fmla="*/ 3657600 h 3657600"/>
              <a:gd name="connsiteX16" fmla="*/ 3875314 w 3875314"/>
              <a:gd name="connsiteY16" fmla="*/ 1354183 h 3657600"/>
              <a:gd name="connsiteX17" fmla="*/ 1981199 w 3875314"/>
              <a:gd name="connsiteY17" fmla="*/ 0 h 3657600"/>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3875314 w 3875314"/>
              <a:gd name="connsiteY16" fmla="*/ 1354184 h 3657601"/>
              <a:gd name="connsiteX17" fmla="*/ 2057399 w 3875314"/>
              <a:gd name="connsiteY17"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3325504 w 3875314"/>
              <a:gd name="connsiteY16" fmla="*/ 1592240 h 3657601"/>
              <a:gd name="connsiteX17" fmla="*/ 3875314 w 3875314"/>
              <a:gd name="connsiteY17" fmla="*/ 1354184 h 3657601"/>
              <a:gd name="connsiteX18" fmla="*/ 2057399 w 3875314"/>
              <a:gd name="connsiteY18"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79594 w 3875314"/>
              <a:gd name="connsiteY16" fmla="*/ 3175380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79594 w 3875314"/>
              <a:gd name="connsiteY16" fmla="*/ 3175380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79594 w 3875314"/>
              <a:gd name="connsiteY16" fmla="*/ 3175380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25003 w 3875314"/>
              <a:gd name="connsiteY16" fmla="*/ 3284562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25003 w 3875314"/>
              <a:gd name="connsiteY16" fmla="*/ 3284562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25003 w 3875314"/>
              <a:gd name="connsiteY16" fmla="*/ 3284562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25003 w 3875314"/>
              <a:gd name="connsiteY16" fmla="*/ 3284562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25003 w 3875314"/>
              <a:gd name="connsiteY16" fmla="*/ 3284562 h 3657601"/>
              <a:gd name="connsiteX17" fmla="*/ 3325504 w 3875314"/>
              <a:gd name="connsiteY17" fmla="*/ 1592240 h 3657601"/>
              <a:gd name="connsiteX18" fmla="*/ 3875314 w 3875314"/>
              <a:gd name="connsiteY18" fmla="*/ 1354184 h 3657601"/>
              <a:gd name="connsiteX19" fmla="*/ 2057399 w 3875314"/>
              <a:gd name="connsiteY19" fmla="*/ 0 h 36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14" h="3657601">
                <a:moveTo>
                  <a:pt x="2057399" y="0"/>
                </a:moveTo>
                <a:lnTo>
                  <a:pt x="1981199" y="533401"/>
                </a:lnTo>
                <a:lnTo>
                  <a:pt x="2621280" y="1092927"/>
                </a:lnTo>
                <a:lnTo>
                  <a:pt x="2307771" y="1537064"/>
                </a:lnTo>
                <a:lnTo>
                  <a:pt x="2582091" y="2255521"/>
                </a:lnTo>
                <a:lnTo>
                  <a:pt x="2057399" y="2667001"/>
                </a:lnTo>
                <a:lnTo>
                  <a:pt x="1928949" y="3235235"/>
                </a:lnTo>
                <a:lnTo>
                  <a:pt x="1079863" y="3274424"/>
                </a:lnTo>
                <a:lnTo>
                  <a:pt x="766354" y="2360024"/>
                </a:lnTo>
                <a:lnTo>
                  <a:pt x="1295399" y="2209801"/>
                </a:lnTo>
                <a:lnTo>
                  <a:pt x="1524000" y="1537064"/>
                </a:lnTo>
                <a:lnTo>
                  <a:pt x="1197429" y="1079864"/>
                </a:lnTo>
                <a:lnTo>
                  <a:pt x="492034" y="1563190"/>
                </a:lnTo>
                <a:lnTo>
                  <a:pt x="0" y="1447801"/>
                </a:lnTo>
                <a:lnTo>
                  <a:pt x="714103" y="3653247"/>
                </a:lnTo>
                <a:lnTo>
                  <a:pt x="3124199" y="3657601"/>
                </a:lnTo>
                <a:cubicBezTo>
                  <a:pt x="2872495" y="3405085"/>
                  <a:pt x="2924601" y="3471081"/>
                  <a:pt x="2725003" y="3284562"/>
                </a:cubicBezTo>
                <a:cubicBezTo>
                  <a:pt x="2854088" y="2940335"/>
                  <a:pt x="3213398" y="1863928"/>
                  <a:pt x="3325504" y="1592240"/>
                </a:cubicBezTo>
                <a:lnTo>
                  <a:pt x="3875314" y="1354184"/>
                </a:lnTo>
                <a:lnTo>
                  <a:pt x="2057399" y="0"/>
                </a:lnTo>
                <a:close/>
              </a:path>
            </a:pathLst>
          </a:cu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Given 10 domino pieces:</a:t>
            </a:r>
          </a:p>
          <a:p>
            <a:pPr>
              <a:buNone/>
            </a:pPr>
            <a:r>
              <a:rPr lang="en-US" dirty="0"/>
              <a:t>[1,2] , [1,3] , [1,4] , [1,5] , [2,3] , </a:t>
            </a:r>
          </a:p>
          <a:p>
            <a:pPr>
              <a:buNone/>
            </a:pPr>
            <a:r>
              <a:rPr lang="en-US" dirty="0"/>
              <a:t>[2,4] , [2,5] , [3,4] , [3,5] , [4,5] </a:t>
            </a:r>
          </a:p>
          <a:p>
            <a:pPr marL="0" indent="0">
              <a:buNone/>
            </a:pPr>
            <a:r>
              <a:rPr lang="en-US" dirty="0"/>
              <a:t>Discuss how to arrange the pieces such that one number of the tile always touches the same number on its neighbor</a:t>
            </a:r>
          </a:p>
          <a:p>
            <a:pPr>
              <a:buNone/>
            </a:pPr>
            <a:endParaRPr lang="en-US" dirty="0"/>
          </a:p>
          <a:p>
            <a:r>
              <a:rPr lang="en-US" dirty="0"/>
              <a:t>Model this problem in term of graph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Graph</a:t>
            </a:r>
          </a:p>
        </p:txBody>
      </p:sp>
      <p:sp>
        <p:nvSpPr>
          <p:cNvPr id="3" name="Content Placeholder 2"/>
          <p:cNvSpPr>
            <a:spLocks noGrp="1"/>
          </p:cNvSpPr>
          <p:nvPr>
            <p:ph sz="quarter" idx="1"/>
          </p:nvPr>
        </p:nvSpPr>
        <p:spPr>
          <a:xfrm>
            <a:off x="457200" y="1600200"/>
            <a:ext cx="7696200" cy="4873752"/>
          </a:xfrm>
        </p:spPr>
        <p:txBody>
          <a:bodyPr/>
          <a:lstStyle/>
          <a:p>
            <a:r>
              <a:rPr lang="en-US" dirty="0"/>
              <a:t>Edges of a graph may have a weight</a:t>
            </a:r>
          </a:p>
          <a:p>
            <a:r>
              <a:rPr lang="en-US" dirty="0"/>
              <a:t>Less commonly, vertices can have a weight too</a:t>
            </a:r>
          </a:p>
          <a:p>
            <a:endParaRPr lang="en-US" dirty="0"/>
          </a:p>
          <a:p>
            <a:r>
              <a:rPr lang="en-US" dirty="0">
                <a:solidFill>
                  <a:srgbClr val="FF0000"/>
                </a:solidFill>
              </a:rPr>
              <a:t>Example:</a:t>
            </a:r>
            <a:r>
              <a:rPr lang="en-US" dirty="0"/>
              <a:t> A graph that represent a map of cities. Edges represent cities’ connectivity, and the edge’s weight represent the distance between cities.</a:t>
            </a:r>
          </a:p>
          <a:p>
            <a:endParaRPr lang="en-US" dirty="0"/>
          </a:p>
          <a:p>
            <a:r>
              <a:rPr lang="en-US" dirty="0">
                <a:solidFill>
                  <a:srgbClr val="FF0000"/>
                </a:solidFill>
              </a:rPr>
              <a:t>Example problem: </a:t>
            </a:r>
            <a:r>
              <a:rPr lang="en-US" dirty="0"/>
              <a:t>Find Hamiltonian circuit with smallest distance travelled.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up)">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up)">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a:t>
            </a:r>
          </a:p>
        </p:txBody>
      </p:sp>
      <p:sp>
        <p:nvSpPr>
          <p:cNvPr id="3" name="Content Placeholder 2"/>
          <p:cNvSpPr>
            <a:spLocks noGrp="1"/>
          </p:cNvSpPr>
          <p:nvPr>
            <p:ph sz="quarter" idx="1"/>
          </p:nvPr>
        </p:nvSpPr>
        <p:spPr>
          <a:xfrm>
            <a:off x="457200" y="1600200"/>
            <a:ext cx="7467600" cy="2590800"/>
          </a:xfrm>
        </p:spPr>
        <p:txBody>
          <a:bodyPr/>
          <a:lstStyle/>
          <a:p>
            <a:r>
              <a:rPr lang="en-US" dirty="0"/>
              <a:t>Edges of a graph may have direction. Such graph is called </a:t>
            </a:r>
            <a:r>
              <a:rPr lang="en-US" dirty="0">
                <a:solidFill>
                  <a:srgbClr val="FF0000"/>
                </a:solidFill>
              </a:rPr>
              <a:t>directed graph (or digraph)</a:t>
            </a:r>
            <a:r>
              <a:rPr lang="en-US" dirty="0"/>
              <a:t>.</a:t>
            </a:r>
          </a:p>
          <a:p>
            <a:endParaRPr lang="en-US" dirty="0"/>
          </a:p>
          <a:p>
            <a:r>
              <a:rPr lang="en-US" dirty="0"/>
              <a:t>In digraph, an edge is not only incident </a:t>
            </a:r>
            <a:r>
              <a:rPr lang="en-US" dirty="0">
                <a:solidFill>
                  <a:srgbClr val="FF0000"/>
                </a:solidFill>
              </a:rPr>
              <a:t>on</a:t>
            </a:r>
            <a:r>
              <a:rPr lang="en-US" dirty="0"/>
              <a:t> a vertex, but also incident </a:t>
            </a:r>
            <a:r>
              <a:rPr lang="en-US" dirty="0">
                <a:solidFill>
                  <a:srgbClr val="FF0000"/>
                </a:solidFill>
              </a:rPr>
              <a:t>out of </a:t>
            </a:r>
            <a:r>
              <a:rPr lang="en-US" dirty="0"/>
              <a:t>a vertex and incident </a:t>
            </a:r>
            <a:r>
              <a:rPr lang="en-US" dirty="0">
                <a:solidFill>
                  <a:srgbClr val="FF0000"/>
                </a:solidFill>
              </a:rPr>
              <a:t>into</a:t>
            </a:r>
            <a:r>
              <a:rPr lang="en-US" dirty="0"/>
              <a:t> a vertex</a:t>
            </a:r>
          </a:p>
        </p:txBody>
      </p:sp>
      <p:grpSp>
        <p:nvGrpSpPr>
          <p:cNvPr id="13" name="Group 12"/>
          <p:cNvGrpSpPr/>
          <p:nvPr/>
        </p:nvGrpSpPr>
        <p:grpSpPr>
          <a:xfrm>
            <a:off x="1371600" y="4736068"/>
            <a:ext cx="5891304" cy="1055132"/>
            <a:chOff x="1371600" y="4736068"/>
            <a:chExt cx="5891304" cy="1055132"/>
          </a:xfrm>
        </p:grpSpPr>
        <p:sp>
          <p:nvSpPr>
            <p:cNvPr id="4" name="Oval 3"/>
            <p:cNvSpPr/>
            <p:nvPr/>
          </p:nvSpPr>
          <p:spPr>
            <a:xfrm>
              <a:off x="1447800" y="51932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6"/>
              <a:endCxn id="7" idx="2"/>
            </p:cNvCxnSpPr>
            <p:nvPr/>
          </p:nvCxnSpPr>
          <p:spPr>
            <a:xfrm flipV="1">
              <a:off x="1676400" y="5002768"/>
              <a:ext cx="1828800" cy="3048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505200" y="48884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71600" y="5421868"/>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10" name="TextBox 9"/>
            <p:cNvSpPr txBox="1"/>
            <p:nvPr/>
          </p:nvSpPr>
          <p:spPr>
            <a:xfrm>
              <a:off x="3429000" y="5117068"/>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11" name="TextBox 10"/>
            <p:cNvSpPr txBox="1"/>
            <p:nvPr/>
          </p:nvSpPr>
          <p:spPr>
            <a:xfrm>
              <a:off x="2362200" y="4736068"/>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12" name="TextBox 11"/>
            <p:cNvSpPr txBox="1"/>
            <p:nvPr/>
          </p:nvSpPr>
          <p:spPr>
            <a:xfrm>
              <a:off x="4495800" y="4812268"/>
              <a:ext cx="2767104" cy="646331"/>
            </a:xfrm>
            <a:prstGeom prst="rect">
              <a:avLst/>
            </a:prstGeom>
            <a:noFill/>
          </p:spPr>
          <p:txBody>
            <a:bodyPr wrap="none" rtlCol="0">
              <a:spAutoFit/>
            </a:bodyPr>
            <a:lstStyle/>
            <a:p>
              <a:r>
                <a:rPr lang="en-US" dirty="0"/>
                <a:t>e</a:t>
              </a:r>
              <a:r>
                <a:rPr lang="en-US" baseline="-25000" dirty="0"/>
                <a:t>1</a:t>
              </a:r>
              <a:r>
                <a:rPr lang="en-US" dirty="0"/>
                <a:t> is incident out of v</a:t>
              </a:r>
              <a:r>
                <a:rPr lang="en-US" baseline="-25000" dirty="0"/>
                <a:t>1</a:t>
              </a:r>
            </a:p>
            <a:p>
              <a:r>
                <a:rPr lang="en-US" dirty="0"/>
                <a:t>e</a:t>
              </a:r>
              <a:r>
                <a:rPr lang="en-US" baseline="-25000" dirty="0"/>
                <a:t>1</a:t>
              </a:r>
              <a:r>
                <a:rPr lang="en-US" dirty="0"/>
                <a:t> is incident into v</a:t>
              </a:r>
              <a:r>
                <a:rPr lang="en-US" baseline="-25000" dirty="0"/>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a:t>
            </a:r>
          </a:p>
        </p:txBody>
      </p:sp>
      <p:sp>
        <p:nvSpPr>
          <p:cNvPr id="3" name="Content Placeholder 2"/>
          <p:cNvSpPr>
            <a:spLocks noGrp="1"/>
          </p:cNvSpPr>
          <p:nvPr>
            <p:ph sz="quarter" idx="1"/>
          </p:nvPr>
        </p:nvSpPr>
        <p:spPr/>
        <p:txBody>
          <a:bodyPr/>
          <a:lstStyle/>
          <a:p>
            <a:r>
              <a:rPr lang="en-US" dirty="0"/>
              <a:t>The number of edges incident out of a vertex v</a:t>
            </a:r>
            <a:r>
              <a:rPr lang="en-US" baseline="-25000" dirty="0"/>
              <a:t>i</a:t>
            </a:r>
            <a:r>
              <a:rPr lang="en-US" dirty="0"/>
              <a:t> is called </a:t>
            </a:r>
            <a:r>
              <a:rPr lang="en-US" dirty="0">
                <a:solidFill>
                  <a:schemeClr val="accent2"/>
                </a:solidFill>
              </a:rPr>
              <a:t>out-degree</a:t>
            </a:r>
            <a:r>
              <a:rPr lang="en-US" dirty="0"/>
              <a:t>, and is written </a:t>
            </a:r>
            <a:r>
              <a:rPr lang="en-US" dirty="0">
                <a:solidFill>
                  <a:schemeClr val="accent2"/>
                </a:solidFill>
              </a:rPr>
              <a:t>d</a:t>
            </a:r>
            <a:r>
              <a:rPr lang="en-US" baseline="30000" dirty="0">
                <a:solidFill>
                  <a:schemeClr val="accent2"/>
                </a:solidFill>
              </a:rPr>
              <a:t>+</a:t>
            </a:r>
            <a:r>
              <a:rPr lang="en-US" dirty="0">
                <a:solidFill>
                  <a:schemeClr val="accent2"/>
                </a:solidFill>
              </a:rPr>
              <a:t>(v</a:t>
            </a:r>
            <a:r>
              <a:rPr lang="en-US" baseline="-25000" dirty="0">
                <a:solidFill>
                  <a:schemeClr val="accent2"/>
                </a:solidFill>
              </a:rPr>
              <a:t>i</a:t>
            </a:r>
            <a:r>
              <a:rPr lang="en-US" dirty="0">
                <a:solidFill>
                  <a:schemeClr val="accent2"/>
                </a:solidFill>
              </a:rPr>
              <a:t>)</a:t>
            </a:r>
          </a:p>
          <a:p>
            <a:endParaRPr lang="en-US" dirty="0">
              <a:solidFill>
                <a:schemeClr val="accent2"/>
              </a:solidFill>
            </a:endParaRPr>
          </a:p>
          <a:p>
            <a:r>
              <a:rPr lang="en-US" dirty="0"/>
              <a:t>The number of edges incident into a vertex v</a:t>
            </a:r>
            <a:r>
              <a:rPr lang="en-US" baseline="-25000" dirty="0"/>
              <a:t>i</a:t>
            </a:r>
            <a:r>
              <a:rPr lang="en-US" dirty="0"/>
              <a:t> is called </a:t>
            </a:r>
            <a:r>
              <a:rPr lang="en-US" dirty="0">
                <a:solidFill>
                  <a:schemeClr val="accent2"/>
                </a:solidFill>
              </a:rPr>
              <a:t>in-degree</a:t>
            </a:r>
            <a:r>
              <a:rPr lang="en-US" dirty="0"/>
              <a:t>, and is written </a:t>
            </a:r>
            <a:r>
              <a:rPr lang="en-US" i="1" dirty="0">
                <a:solidFill>
                  <a:schemeClr val="accent2"/>
                </a:solidFill>
              </a:rPr>
              <a:t>d</a:t>
            </a:r>
            <a:r>
              <a:rPr lang="en-US" i="1" baseline="30000" dirty="0">
                <a:solidFill>
                  <a:schemeClr val="accent2"/>
                </a:solidFill>
              </a:rPr>
              <a:t>-</a:t>
            </a:r>
            <a:r>
              <a:rPr lang="en-US" i="1" dirty="0">
                <a:solidFill>
                  <a:schemeClr val="accent2"/>
                </a:solidFill>
              </a:rPr>
              <a:t>(v</a:t>
            </a:r>
            <a:r>
              <a:rPr lang="en-US" i="1" baseline="-25000" dirty="0">
                <a:solidFill>
                  <a:schemeClr val="accent2"/>
                </a:solidFill>
              </a:rPr>
              <a:t>i</a:t>
            </a:r>
            <a:r>
              <a:rPr lang="en-US" i="1" dirty="0">
                <a:solidFill>
                  <a:schemeClr val="accent2"/>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When is a digraph an Euler digraph ?</a:t>
            </a:r>
            <a:br>
              <a:rPr lang="en-US" dirty="0"/>
            </a:br>
            <a:r>
              <a:rPr lang="en-US" dirty="0"/>
              <a:t>(i.e., we can start from a vertex, visit every edges exactly once, and come back to the starting vertex)</a:t>
            </a:r>
          </a:p>
        </p:txBody>
      </p:sp>
      <p:pic>
        <p:nvPicPr>
          <p:cNvPr id="4" name="Picture 2" descr="http://simonkneebone.files.wordpress.com/2011/11/konigsberg-puzzle.jpg"/>
          <p:cNvPicPr>
            <a:picLocks noChangeAspect="1" noChangeArrowheads="1"/>
          </p:cNvPicPr>
          <p:nvPr/>
        </p:nvPicPr>
        <p:blipFill>
          <a:blip r:embed="rId2" cstate="print"/>
          <a:srcRect/>
          <a:stretch>
            <a:fillRect/>
          </a:stretch>
        </p:blipFill>
        <p:spPr bwMode="auto">
          <a:xfrm>
            <a:off x="533400" y="3276600"/>
            <a:ext cx="4689054" cy="3052483"/>
          </a:xfrm>
          <a:prstGeom prst="rect">
            <a:avLst/>
          </a:prstGeom>
          <a:ln>
            <a:noFill/>
          </a:ln>
          <a:effectLst>
            <a:softEdge rad="112500"/>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a:t>
            </a:r>
          </a:p>
        </p:txBody>
      </p:sp>
      <p:sp>
        <p:nvSpPr>
          <p:cNvPr id="3" name="Content Placeholder 2"/>
          <p:cNvSpPr>
            <a:spLocks noGrp="1"/>
          </p:cNvSpPr>
          <p:nvPr>
            <p:ph sz="quarter" idx="1"/>
          </p:nvPr>
        </p:nvSpPr>
        <p:spPr>
          <a:xfrm>
            <a:off x="457200" y="1600200"/>
            <a:ext cx="7467600" cy="2514600"/>
          </a:xfrm>
        </p:spPr>
        <p:txBody>
          <a:bodyPr/>
          <a:lstStyle/>
          <a:p>
            <a:r>
              <a:rPr lang="en-US" dirty="0"/>
              <a:t>A </a:t>
            </a:r>
            <a:r>
              <a:rPr lang="en-US" dirty="0">
                <a:solidFill>
                  <a:srgbClr val="FF0000"/>
                </a:solidFill>
              </a:rPr>
              <a:t>tree</a:t>
            </a:r>
            <a:r>
              <a:rPr lang="en-US" dirty="0"/>
              <a:t> is a </a:t>
            </a:r>
            <a:r>
              <a:rPr lang="en-US" u="sng" dirty="0"/>
              <a:t>connected graph</a:t>
            </a:r>
            <a:r>
              <a:rPr lang="en-US" dirty="0"/>
              <a:t> without any circuits</a:t>
            </a:r>
          </a:p>
          <a:p>
            <a:pPr lvl="1"/>
            <a:r>
              <a:rPr lang="en-US" dirty="0"/>
              <a:t>Trees do not have a self-loop or parallel edges, because they both form circuits</a:t>
            </a:r>
          </a:p>
          <a:p>
            <a:endParaRPr lang="en-US" dirty="0"/>
          </a:p>
          <a:p>
            <a:r>
              <a:rPr lang="en-US" dirty="0"/>
              <a:t>Example:</a:t>
            </a:r>
          </a:p>
        </p:txBody>
      </p:sp>
      <p:sp>
        <p:nvSpPr>
          <p:cNvPr id="4" name="Oval 3"/>
          <p:cNvSpPr/>
          <p:nvPr/>
        </p:nvSpPr>
        <p:spPr>
          <a:xfrm>
            <a:off x="990600" y="5105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2362200" y="4419600"/>
            <a:ext cx="304800" cy="1600200"/>
            <a:chOff x="2362200" y="4267200"/>
            <a:chExt cx="304800" cy="1600200"/>
          </a:xfrm>
        </p:grpSpPr>
        <p:sp>
          <p:nvSpPr>
            <p:cNvPr id="5" name="Oval 4"/>
            <p:cNvSpPr/>
            <p:nvPr/>
          </p:nvSpPr>
          <p:spPr>
            <a:xfrm>
              <a:off x="23622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622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5" idx="4"/>
              <a:endCxn id="6" idx="0"/>
            </p:cNvCxnSpPr>
            <p:nvPr/>
          </p:nvCxnSpPr>
          <p:spPr>
            <a:xfrm>
              <a:off x="2514600" y="4572000"/>
              <a:ext cx="0" cy="9906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3581400" y="4343400"/>
            <a:ext cx="1600200" cy="1524000"/>
            <a:chOff x="3581400" y="4191000"/>
            <a:chExt cx="1600200" cy="1524000"/>
          </a:xfrm>
        </p:grpSpPr>
        <p:sp>
          <p:nvSpPr>
            <p:cNvPr id="7" name="Oval 6"/>
            <p:cNvSpPr/>
            <p:nvPr/>
          </p:nvSpPr>
          <p:spPr>
            <a:xfrm>
              <a:off x="3581400" y="4419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7" idx="4"/>
              <a:endCxn id="8" idx="1"/>
            </p:cNvCxnSpPr>
            <p:nvPr/>
          </p:nvCxnSpPr>
          <p:spPr>
            <a:xfrm>
              <a:off x="3733800" y="4724400"/>
              <a:ext cx="578037" cy="7304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4"/>
              <a:endCxn id="8" idx="7"/>
            </p:cNvCxnSpPr>
            <p:nvPr/>
          </p:nvCxnSpPr>
          <p:spPr>
            <a:xfrm flipH="1">
              <a:off x="4527363" y="4495800"/>
              <a:ext cx="501837" cy="95903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096000" y="3886200"/>
            <a:ext cx="1676400" cy="2133600"/>
            <a:chOff x="6096000" y="3733800"/>
            <a:chExt cx="1676400" cy="2133600"/>
          </a:xfrm>
        </p:grpSpPr>
        <p:sp>
          <p:nvSpPr>
            <p:cNvPr id="9" name="Oval 8"/>
            <p:cNvSpPr/>
            <p:nvPr/>
          </p:nvSpPr>
          <p:spPr>
            <a:xfrm>
              <a:off x="60960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960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467600" y="3733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467600" y="502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9" idx="4"/>
              <a:endCxn id="10" idx="0"/>
            </p:cNvCxnSpPr>
            <p:nvPr/>
          </p:nvCxnSpPr>
          <p:spPr>
            <a:xfrm>
              <a:off x="6248400" y="4572000"/>
              <a:ext cx="0"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3"/>
              <a:endCxn id="10" idx="6"/>
            </p:cNvCxnSpPr>
            <p:nvPr/>
          </p:nvCxnSpPr>
          <p:spPr>
            <a:xfrm flipH="1">
              <a:off x="6400800" y="5289363"/>
              <a:ext cx="1111437" cy="425637"/>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3" idx="0"/>
              <a:endCxn id="12" idx="4"/>
            </p:cNvCxnSpPr>
            <p:nvPr/>
          </p:nvCxnSpPr>
          <p:spPr>
            <a:xfrm flipV="1">
              <a:off x="7620000" y="4038600"/>
              <a:ext cx="0" cy="990600"/>
            </a:xfrm>
            <a:prstGeom prst="line">
              <a:avLst/>
            </a:prstGeom>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dissolv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a:xfrm>
            <a:off x="4648200" y="1600200"/>
            <a:ext cx="3276600" cy="4873752"/>
          </a:xfrm>
        </p:spPr>
        <p:txBody>
          <a:bodyPr/>
          <a:lstStyle/>
          <a:p>
            <a:r>
              <a:rPr lang="en-US" dirty="0"/>
              <a:t>e1 is called </a:t>
            </a:r>
            <a:r>
              <a:rPr lang="en-US" i="1" dirty="0">
                <a:solidFill>
                  <a:schemeClr val="accent2"/>
                </a:solidFill>
              </a:rPr>
              <a:t>self loop</a:t>
            </a:r>
          </a:p>
          <a:p>
            <a:endParaRPr lang="en-US" dirty="0"/>
          </a:p>
          <a:p>
            <a:r>
              <a:rPr lang="en-US" dirty="0"/>
              <a:t>e4 and e5 are called </a:t>
            </a:r>
            <a:r>
              <a:rPr lang="en-US" i="1" dirty="0">
                <a:solidFill>
                  <a:schemeClr val="accent2"/>
                </a:solidFill>
              </a:rPr>
              <a:t>parallel edges</a:t>
            </a:r>
          </a:p>
          <a:p>
            <a:endParaRPr lang="en-US" dirty="0"/>
          </a:p>
          <a:p>
            <a:r>
              <a:rPr lang="en-US" dirty="0"/>
              <a:t>A graph without self loop or parallel edges is called a </a:t>
            </a:r>
            <a:r>
              <a:rPr lang="en-US" dirty="0">
                <a:solidFill>
                  <a:schemeClr val="accent2"/>
                </a:solidFill>
              </a:rPr>
              <a:t>simple graph</a:t>
            </a:r>
          </a:p>
        </p:txBody>
      </p:sp>
      <p:sp>
        <p:nvSpPr>
          <p:cNvPr id="7" name="Oval 6"/>
          <p:cNvSpPr/>
          <p:nvPr/>
        </p:nvSpPr>
        <p:spPr>
          <a:xfrm>
            <a:off x="3124200" y="4419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762000" y="2743200"/>
            <a:ext cx="304800" cy="16448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7" idx="0"/>
          </p:cNvCxnSpPr>
          <p:nvPr/>
        </p:nvCxnSpPr>
        <p:spPr>
          <a:xfrm>
            <a:off x="2971800" y="2667000"/>
            <a:ext cx="228600" cy="1752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6"/>
            <a:endCxn id="6" idx="2"/>
          </p:cNvCxnSpPr>
          <p:nvPr/>
        </p:nvCxnSpPr>
        <p:spPr>
          <a:xfrm flipV="1">
            <a:off x="1143000" y="2590800"/>
            <a:ext cx="1752600" cy="76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6"/>
            <a:endCxn id="7" idx="1"/>
          </p:cNvCxnSpPr>
          <p:nvPr/>
        </p:nvCxnSpPr>
        <p:spPr>
          <a:xfrm>
            <a:off x="838200" y="4419600"/>
            <a:ext cx="2308318" cy="223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7"/>
            <a:endCxn id="8" idx="3"/>
          </p:cNvCxnSpPr>
          <p:nvPr/>
        </p:nvCxnSpPr>
        <p:spPr>
          <a:xfrm flipV="1">
            <a:off x="3254282" y="37876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Arc 24"/>
          <p:cNvSpPr/>
          <p:nvPr/>
        </p:nvSpPr>
        <p:spPr>
          <a:xfrm rot="2097651">
            <a:off x="3015677" y="1671725"/>
            <a:ext cx="609600" cy="1143000"/>
          </a:xfrm>
          <a:prstGeom prst="arc">
            <a:avLst>
              <a:gd name="adj1" fmla="val 6096284"/>
              <a:gd name="adj2" fmla="val 5722449"/>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a:off x="457200" y="2590800"/>
            <a:ext cx="914400" cy="1981200"/>
          </a:xfrm>
          <a:prstGeom prst="arc">
            <a:avLst>
              <a:gd name="adj1" fmla="val 6085608"/>
              <a:gd name="adj2" fmla="val 17062887"/>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14400" y="2209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28" name="TextBox 27"/>
          <p:cNvSpPr txBox="1"/>
          <p:nvPr/>
        </p:nvSpPr>
        <p:spPr>
          <a:xfrm>
            <a:off x="2514600" y="2209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29" name="TextBox 28"/>
          <p:cNvSpPr txBox="1"/>
          <p:nvPr/>
        </p:nvSpPr>
        <p:spPr>
          <a:xfrm>
            <a:off x="838200" y="4495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30" name="TextBox 29"/>
          <p:cNvSpPr txBox="1"/>
          <p:nvPr/>
        </p:nvSpPr>
        <p:spPr>
          <a:xfrm>
            <a:off x="2819400" y="45720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31" name="TextBox 30"/>
          <p:cNvSpPr txBox="1"/>
          <p:nvPr/>
        </p:nvSpPr>
        <p:spPr>
          <a:xfrm>
            <a:off x="4191000" y="3276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32" name="TextBox 31"/>
          <p:cNvSpPr txBox="1"/>
          <p:nvPr/>
        </p:nvSpPr>
        <p:spPr>
          <a:xfrm>
            <a:off x="3429000" y="1447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33" name="TextBox 32"/>
          <p:cNvSpPr txBox="1"/>
          <p:nvPr/>
        </p:nvSpPr>
        <p:spPr>
          <a:xfrm>
            <a:off x="3048000" y="3200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34" name="TextBox 33"/>
          <p:cNvSpPr txBox="1"/>
          <p:nvPr/>
        </p:nvSpPr>
        <p:spPr>
          <a:xfrm>
            <a:off x="1752600" y="2286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35" name="TextBox 34"/>
          <p:cNvSpPr txBox="1"/>
          <p:nvPr/>
        </p:nvSpPr>
        <p:spPr>
          <a:xfrm>
            <a:off x="990600" y="3276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36" name="TextBox 35"/>
          <p:cNvSpPr txBox="1"/>
          <p:nvPr/>
        </p:nvSpPr>
        <p:spPr>
          <a:xfrm>
            <a:off x="152400" y="2895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37" name="TextBox 36"/>
          <p:cNvSpPr txBox="1"/>
          <p:nvPr/>
        </p:nvSpPr>
        <p:spPr>
          <a:xfrm>
            <a:off x="1828800" y="4419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38" name="TextBox 37"/>
          <p:cNvSpPr txBox="1"/>
          <p:nvPr/>
        </p:nvSpPr>
        <p:spPr>
          <a:xfrm>
            <a:off x="3733800" y="4038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4" name="Oval 3"/>
          <p:cNvSpPr/>
          <p:nvPr/>
        </p:nvSpPr>
        <p:spPr>
          <a:xfrm>
            <a:off x="9906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95600" y="2514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85800" y="4343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Properties</a:t>
            </a:r>
          </a:p>
        </p:txBody>
      </p:sp>
      <p:sp>
        <p:nvSpPr>
          <p:cNvPr id="3" name="Content Placeholder 2"/>
          <p:cNvSpPr>
            <a:spLocks noGrp="1"/>
          </p:cNvSpPr>
          <p:nvPr>
            <p:ph sz="quarter" idx="1"/>
          </p:nvPr>
        </p:nvSpPr>
        <p:spPr>
          <a:xfrm>
            <a:off x="457200" y="2057400"/>
            <a:ext cx="7467600" cy="4416552"/>
          </a:xfrm>
        </p:spPr>
        <p:txBody>
          <a:bodyPr/>
          <a:lstStyle/>
          <a:p>
            <a:r>
              <a:rPr lang="en-US" dirty="0"/>
              <a:t>There is one and </a:t>
            </a:r>
            <a:r>
              <a:rPr lang="en-US" dirty="0">
                <a:solidFill>
                  <a:srgbClr val="FF0000"/>
                </a:solidFill>
              </a:rPr>
              <a:t>only one path</a:t>
            </a:r>
            <a:r>
              <a:rPr lang="en-US" dirty="0"/>
              <a:t> between every pair of vertices in a tree</a:t>
            </a:r>
          </a:p>
          <a:p>
            <a:endParaRPr lang="en-US" dirty="0"/>
          </a:p>
          <a:p>
            <a:r>
              <a:rPr lang="en-US" dirty="0"/>
              <a:t>A tree with </a:t>
            </a:r>
            <a:r>
              <a:rPr lang="en-US" i="1" dirty="0"/>
              <a:t>n</a:t>
            </a:r>
            <a:r>
              <a:rPr lang="en-US" dirty="0"/>
              <a:t> vertices has </a:t>
            </a:r>
            <a:r>
              <a:rPr lang="en-US" i="1" dirty="0">
                <a:solidFill>
                  <a:srgbClr val="FF0000"/>
                </a:solidFill>
              </a:rPr>
              <a:t>n-1</a:t>
            </a:r>
            <a:r>
              <a:rPr lang="en-US" dirty="0"/>
              <a:t> </a:t>
            </a:r>
            <a:r>
              <a:rPr lang="en-US" dirty="0">
                <a:solidFill>
                  <a:srgbClr val="FF0000"/>
                </a:solidFill>
              </a:rPr>
              <a:t>edges</a:t>
            </a:r>
          </a:p>
          <a:p>
            <a:endParaRPr lang="en-US" dirty="0"/>
          </a:p>
          <a:p>
            <a:r>
              <a:rPr lang="en-US" dirty="0"/>
              <a:t>A </a:t>
            </a:r>
            <a:r>
              <a:rPr lang="en-US" u="sng" dirty="0"/>
              <a:t>connected</a:t>
            </a:r>
            <a:r>
              <a:rPr lang="en-US" dirty="0"/>
              <a:t> graph with n vertices and n-1 edges is a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a:t>
            </a:r>
          </a:p>
        </p:txBody>
      </p:sp>
      <p:sp>
        <p:nvSpPr>
          <p:cNvPr id="3" name="Content Placeholder 2"/>
          <p:cNvSpPr>
            <a:spLocks noGrp="1"/>
          </p:cNvSpPr>
          <p:nvPr>
            <p:ph sz="quarter" idx="1"/>
          </p:nvPr>
        </p:nvSpPr>
        <p:spPr/>
        <p:txBody>
          <a:bodyPr>
            <a:normAutofit/>
          </a:bodyPr>
          <a:lstStyle/>
          <a:p>
            <a:r>
              <a:rPr lang="en-US" dirty="0"/>
              <a:t>A tree </a:t>
            </a:r>
            <a:r>
              <a:rPr lang="en-US" i="1" dirty="0"/>
              <a:t>T</a:t>
            </a:r>
            <a:r>
              <a:rPr lang="en-US" dirty="0"/>
              <a:t> is said to be a </a:t>
            </a:r>
            <a:r>
              <a:rPr lang="en-US" dirty="0">
                <a:solidFill>
                  <a:srgbClr val="FF0000"/>
                </a:solidFill>
              </a:rPr>
              <a:t>spanning tree </a:t>
            </a:r>
            <a:r>
              <a:rPr lang="en-US" dirty="0"/>
              <a:t>of a </a:t>
            </a:r>
            <a:r>
              <a:rPr lang="en-US" u="sng" dirty="0"/>
              <a:t>connected graph</a:t>
            </a:r>
            <a:r>
              <a:rPr lang="en-US" dirty="0"/>
              <a:t> </a:t>
            </a:r>
            <a:r>
              <a:rPr lang="en-US" i="1" dirty="0"/>
              <a:t>G</a:t>
            </a:r>
            <a:r>
              <a:rPr lang="en-US" dirty="0"/>
              <a:t> if T is a sub-graph of </a:t>
            </a:r>
            <a:r>
              <a:rPr lang="en-US" i="1" dirty="0"/>
              <a:t>G</a:t>
            </a:r>
            <a:r>
              <a:rPr lang="en-US" dirty="0"/>
              <a:t> and </a:t>
            </a:r>
            <a:r>
              <a:rPr lang="en-US" i="1" dirty="0"/>
              <a:t>T</a:t>
            </a:r>
            <a:r>
              <a:rPr lang="en-US" dirty="0"/>
              <a:t> contains all vertices of </a:t>
            </a:r>
            <a:r>
              <a:rPr lang="en-US" i="1" dirty="0"/>
              <a:t>G</a:t>
            </a:r>
            <a:r>
              <a:rPr lang="en-US" dirty="0"/>
              <a:t>.</a:t>
            </a:r>
          </a:p>
          <a:p>
            <a:endParaRPr lang="en-US" dirty="0"/>
          </a:p>
          <a:p>
            <a:r>
              <a:rPr lang="en-US" dirty="0"/>
              <a:t>Since a tree must be connected, disconnected graph cannot have a spanning tree. </a:t>
            </a:r>
          </a:p>
          <a:p>
            <a:endParaRPr lang="en-US" dirty="0"/>
          </a:p>
          <a:p>
            <a:r>
              <a:rPr lang="en-US" dirty="0"/>
              <a:t>However, each component has a spanning tree, thus a disconnected graph of </a:t>
            </a:r>
            <a:r>
              <a:rPr lang="en-US" i="1" dirty="0"/>
              <a:t>k</a:t>
            </a:r>
            <a:r>
              <a:rPr lang="en-US" dirty="0"/>
              <a:t> components has a </a:t>
            </a:r>
            <a:r>
              <a:rPr lang="en-US" dirty="0">
                <a:solidFill>
                  <a:srgbClr val="FF0000"/>
                </a:solidFill>
              </a:rPr>
              <a:t>spanning forest</a:t>
            </a:r>
            <a:r>
              <a:rPr lang="en-US" dirty="0"/>
              <a:t> consisting of </a:t>
            </a:r>
            <a:r>
              <a:rPr lang="en-US" i="1" dirty="0"/>
              <a:t>k</a:t>
            </a:r>
            <a:r>
              <a:rPr lang="en-US" dirty="0"/>
              <a:t> spanning trees (a collection of tree is called </a:t>
            </a:r>
            <a:r>
              <a:rPr lang="en-US" dirty="0">
                <a:solidFill>
                  <a:srgbClr val="FF0000"/>
                </a:solidFill>
              </a:rPr>
              <a:t>forest</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up)">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a:t>
            </a:r>
          </a:p>
        </p:txBody>
      </p:sp>
      <p:sp>
        <p:nvSpPr>
          <p:cNvPr id="3" name="Content Placeholder 2"/>
          <p:cNvSpPr>
            <a:spLocks noGrp="1"/>
          </p:cNvSpPr>
          <p:nvPr>
            <p:ph sz="quarter" idx="1"/>
          </p:nvPr>
        </p:nvSpPr>
        <p:spPr/>
        <p:txBody>
          <a:bodyPr/>
          <a:lstStyle/>
          <a:p>
            <a:r>
              <a:rPr lang="en-US" dirty="0"/>
              <a:t>Example:</a:t>
            </a:r>
          </a:p>
        </p:txBody>
      </p:sp>
      <p:grpSp>
        <p:nvGrpSpPr>
          <p:cNvPr id="198" name="Group 197"/>
          <p:cNvGrpSpPr/>
          <p:nvPr/>
        </p:nvGrpSpPr>
        <p:grpSpPr>
          <a:xfrm>
            <a:off x="349057" y="2438400"/>
            <a:ext cx="3841943" cy="3632382"/>
            <a:chOff x="349057" y="2558858"/>
            <a:chExt cx="4191000" cy="3962400"/>
          </a:xfrm>
        </p:grpSpPr>
        <p:sp>
          <p:nvSpPr>
            <p:cNvPr id="5" name="Regular Pentagon 4"/>
            <p:cNvSpPr/>
            <p:nvPr/>
          </p:nvSpPr>
          <p:spPr>
            <a:xfrm rot="2027044">
              <a:off x="1841837" y="4153299"/>
              <a:ext cx="1323732" cy="1195545"/>
            </a:xfrm>
            <a:prstGeom prst="pen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2027044">
              <a:off x="2711257" y="41590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2027044">
              <a:off x="3016057" y="48448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2027044">
              <a:off x="1873057" y="41590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2027044">
              <a:off x="1644457" y="4844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27044">
              <a:off x="2406458" y="53782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gular Pentagon 10"/>
            <p:cNvSpPr/>
            <p:nvPr/>
          </p:nvSpPr>
          <p:spPr>
            <a:xfrm>
              <a:off x="1066800" y="3276600"/>
              <a:ext cx="2763773" cy="2719251"/>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2027044">
              <a:off x="3701858" y="42352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2027044">
              <a:off x="2330257" y="31684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2027044">
              <a:off x="958657" y="42352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27044">
              <a:off x="1492058" y="5911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027044">
              <a:off x="3168457" y="5911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gular Pentagon 16"/>
            <p:cNvSpPr/>
            <p:nvPr/>
          </p:nvSpPr>
          <p:spPr>
            <a:xfrm>
              <a:off x="533400" y="2667000"/>
              <a:ext cx="3886200" cy="37338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rot="2027044">
              <a:off x="4311457" y="4006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027044">
              <a:off x="2406457" y="2558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027044">
              <a:off x="349057" y="40066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027044">
              <a:off x="1187257" y="6292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2027044">
              <a:off x="3549457" y="62926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0" idx="6"/>
              <a:endCxn id="14" idx="2"/>
            </p:cNvCxnSpPr>
            <p:nvPr/>
          </p:nvCxnSpPr>
          <p:spPr>
            <a:xfrm>
              <a:off x="558356" y="4184516"/>
              <a:ext cx="419602" cy="101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0"/>
              <a:endCxn id="15" idx="4"/>
            </p:cNvCxnSpPr>
            <p:nvPr/>
          </p:nvCxnSpPr>
          <p:spPr>
            <a:xfrm flipV="1">
              <a:off x="1365115" y="6120956"/>
              <a:ext cx="177685" cy="1910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16" idx="6"/>
            </p:cNvCxnSpPr>
            <p:nvPr/>
          </p:nvCxnSpPr>
          <p:spPr>
            <a:xfrm flipH="1" flipV="1">
              <a:off x="3377756" y="6089515"/>
              <a:ext cx="191002" cy="2538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8" idx="3"/>
              <a:endCxn id="12" idx="7"/>
            </p:cNvCxnSpPr>
            <p:nvPr/>
          </p:nvCxnSpPr>
          <p:spPr>
            <a:xfrm flipH="1">
              <a:off x="3928275" y="4143189"/>
              <a:ext cx="385365" cy="18413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5"/>
              <a:endCxn id="13" idx="0"/>
            </p:cNvCxnSpPr>
            <p:nvPr/>
          </p:nvCxnSpPr>
          <p:spPr>
            <a:xfrm flipH="1">
              <a:off x="2508115" y="2785275"/>
              <a:ext cx="34874" cy="402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rot="2027044">
              <a:off x="3016057" y="3701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rot="2027044">
              <a:off x="3473257" y="50734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rot="2027044">
              <a:off x="1644456" y="3701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rot="2027044">
              <a:off x="1187257" y="49972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rot="2027044">
              <a:off x="2330258" y="58354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30" idx="5"/>
              <a:endCxn id="8" idx="1"/>
            </p:cNvCxnSpPr>
            <p:nvPr/>
          </p:nvCxnSpPr>
          <p:spPr>
            <a:xfrm>
              <a:off x="1780988" y="3928275"/>
              <a:ext cx="184137" cy="2329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4"/>
              <a:endCxn id="6" idx="0"/>
            </p:cNvCxnSpPr>
            <p:nvPr/>
          </p:nvCxnSpPr>
          <p:spPr>
            <a:xfrm flipH="1">
              <a:off x="2889115" y="3911157"/>
              <a:ext cx="177684" cy="2672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3"/>
              <a:endCxn id="31" idx="7"/>
            </p:cNvCxnSpPr>
            <p:nvPr/>
          </p:nvCxnSpPr>
          <p:spPr>
            <a:xfrm flipH="1">
              <a:off x="1413674" y="4981390"/>
              <a:ext cx="232966" cy="1079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0"/>
              <a:endCxn id="10" idx="5"/>
            </p:cNvCxnSpPr>
            <p:nvPr/>
          </p:nvCxnSpPr>
          <p:spPr>
            <a:xfrm flipV="1">
              <a:off x="2508116" y="5604674"/>
              <a:ext cx="34874" cy="2500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6"/>
              <a:endCxn id="29" idx="2"/>
            </p:cNvCxnSpPr>
            <p:nvPr/>
          </p:nvCxnSpPr>
          <p:spPr>
            <a:xfrm>
              <a:off x="3225356" y="5022715"/>
              <a:ext cx="267202" cy="1014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29" idx="4"/>
              <a:endCxn id="16" idx="0"/>
            </p:cNvCxnSpPr>
            <p:nvPr/>
          </p:nvCxnSpPr>
          <p:spPr>
            <a:xfrm flipH="1">
              <a:off x="3346315" y="5282757"/>
              <a:ext cx="177684" cy="648201"/>
            </a:xfrm>
            <a:prstGeom prst="line">
              <a:avLst/>
            </a:prstGeom>
            <a:ln w="76200"/>
          </p:spPr>
          <p:style>
            <a:lnRef idx="3">
              <a:schemeClr val="accent2"/>
            </a:lnRef>
            <a:fillRef idx="0">
              <a:schemeClr val="accent2"/>
            </a:fillRef>
            <a:effectRef idx="2">
              <a:schemeClr val="accent2"/>
            </a:effectRef>
            <a:fontRef idx="minor">
              <a:schemeClr val="tx1"/>
            </a:fontRef>
          </p:style>
        </p:cxnSp>
        <p:grpSp>
          <p:nvGrpSpPr>
            <p:cNvPr id="195" name="Group 194"/>
            <p:cNvGrpSpPr/>
            <p:nvPr/>
          </p:nvGrpSpPr>
          <p:grpSpPr>
            <a:xfrm>
              <a:off x="526915" y="2695390"/>
              <a:ext cx="3827371" cy="3733800"/>
              <a:chOff x="526915" y="2695390"/>
              <a:chExt cx="3827371" cy="3733800"/>
            </a:xfrm>
          </p:grpSpPr>
          <p:cxnSp>
            <p:nvCxnSpPr>
              <p:cNvPr id="50" name="Straight Connector 49"/>
              <p:cNvCxnSpPr>
                <a:stCxn id="8" idx="7"/>
                <a:endCxn id="6" idx="3"/>
              </p:cNvCxnSpPr>
              <p:nvPr/>
            </p:nvCxnSpPr>
            <p:spPr>
              <a:xfrm>
                <a:off x="2099474" y="4251125"/>
                <a:ext cx="613966" cy="444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54" name="Straight Connector 53"/>
              <p:cNvCxnSpPr>
                <a:stCxn id="7" idx="1"/>
                <a:endCxn id="6" idx="6"/>
              </p:cNvCxnSpPr>
              <p:nvPr/>
            </p:nvCxnSpPr>
            <p:spPr>
              <a:xfrm flipH="1" flipV="1">
                <a:off x="2920556" y="4336916"/>
                <a:ext cx="187569" cy="51012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57" name="Straight Connector 56"/>
              <p:cNvCxnSpPr>
                <a:stCxn id="6" idx="0"/>
                <a:endCxn id="28" idx="4"/>
              </p:cNvCxnSpPr>
              <p:nvPr/>
            </p:nvCxnSpPr>
            <p:spPr>
              <a:xfrm flipV="1">
                <a:off x="2889115" y="3911157"/>
                <a:ext cx="177684" cy="267202"/>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62" name="Straight Connector 61"/>
              <p:cNvCxnSpPr>
                <a:stCxn id="12" idx="2"/>
                <a:endCxn id="28" idx="6"/>
              </p:cNvCxnSpPr>
              <p:nvPr/>
            </p:nvCxnSpPr>
            <p:spPr>
              <a:xfrm flipH="1" flipV="1">
                <a:off x="3225356" y="3879716"/>
                <a:ext cx="495803" cy="40628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66" name="Straight Connector 65"/>
              <p:cNvCxnSpPr>
                <a:stCxn id="13" idx="6"/>
                <a:endCxn id="28" idx="2"/>
              </p:cNvCxnSpPr>
              <p:nvPr/>
            </p:nvCxnSpPr>
            <p:spPr>
              <a:xfrm>
                <a:off x="2539556" y="3346316"/>
                <a:ext cx="495802" cy="40628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69" name="Straight Connector 68"/>
              <p:cNvCxnSpPr>
                <a:stCxn id="8" idx="1"/>
                <a:endCxn id="30" idx="5"/>
              </p:cNvCxnSpPr>
              <p:nvPr/>
            </p:nvCxnSpPr>
            <p:spPr>
              <a:xfrm flipH="1" flipV="1">
                <a:off x="1780988" y="3928275"/>
                <a:ext cx="184137" cy="2329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74" name="Straight Connector 73"/>
              <p:cNvCxnSpPr>
                <a:stCxn id="14" idx="0"/>
                <a:endCxn id="30" idx="3"/>
              </p:cNvCxnSpPr>
              <p:nvPr/>
            </p:nvCxnSpPr>
            <p:spPr>
              <a:xfrm flipV="1">
                <a:off x="1136515" y="3838390"/>
                <a:ext cx="510124" cy="416169"/>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77" name="Straight Connector 76"/>
              <p:cNvCxnSpPr>
                <a:stCxn id="8" idx="5"/>
                <a:endCxn id="9" idx="0"/>
              </p:cNvCxnSpPr>
              <p:nvPr/>
            </p:nvCxnSpPr>
            <p:spPr>
              <a:xfrm flipH="1">
                <a:off x="1822315" y="4385474"/>
                <a:ext cx="187274" cy="47868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80" name="Straight Connector 79"/>
              <p:cNvCxnSpPr>
                <a:stCxn id="5" idx="2"/>
                <a:endCxn id="10" idx="2"/>
              </p:cNvCxnSpPr>
              <p:nvPr/>
            </p:nvCxnSpPr>
            <p:spPr>
              <a:xfrm>
                <a:off x="1831323" y="5020439"/>
                <a:ext cx="594436" cy="408560"/>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83" name="Straight Connector 82"/>
              <p:cNvCxnSpPr>
                <a:stCxn id="31" idx="7"/>
                <a:endCxn id="9" idx="3"/>
              </p:cNvCxnSpPr>
              <p:nvPr/>
            </p:nvCxnSpPr>
            <p:spPr>
              <a:xfrm flipV="1">
                <a:off x="1413674" y="4981390"/>
                <a:ext cx="232966" cy="10793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87" name="Straight Connector 86"/>
              <p:cNvCxnSpPr>
                <a:stCxn id="31" idx="5"/>
                <a:endCxn id="15" idx="1"/>
              </p:cNvCxnSpPr>
              <p:nvPr/>
            </p:nvCxnSpPr>
            <p:spPr>
              <a:xfrm>
                <a:off x="1323789" y="5223674"/>
                <a:ext cx="260337" cy="690166"/>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91" name="Straight Connector 90"/>
              <p:cNvCxnSpPr>
                <a:stCxn id="21" idx="0"/>
                <a:endCxn id="15" idx="4"/>
              </p:cNvCxnSpPr>
              <p:nvPr/>
            </p:nvCxnSpPr>
            <p:spPr>
              <a:xfrm flipV="1">
                <a:off x="1365115" y="6120956"/>
                <a:ext cx="177685" cy="191002"/>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96" name="Straight Connector 95"/>
              <p:cNvCxnSpPr>
                <a:stCxn id="22" idx="3"/>
                <a:endCxn id="21" idx="7"/>
              </p:cNvCxnSpPr>
              <p:nvPr/>
            </p:nvCxnSpPr>
            <p:spPr>
              <a:xfrm flipH="1" flipV="1">
                <a:off x="1413674" y="6384725"/>
                <a:ext cx="2137966" cy="444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99" name="Straight Connector 98"/>
              <p:cNvCxnSpPr>
                <a:stCxn id="20" idx="6"/>
                <a:endCxn id="14" idx="2"/>
              </p:cNvCxnSpPr>
              <p:nvPr/>
            </p:nvCxnSpPr>
            <p:spPr>
              <a:xfrm>
                <a:off x="558356" y="4184516"/>
                <a:ext cx="419602" cy="10148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02" name="Straight Connector 101"/>
              <p:cNvCxnSpPr>
                <a:stCxn id="20" idx="0"/>
                <a:endCxn id="19" idx="3"/>
              </p:cNvCxnSpPr>
              <p:nvPr/>
            </p:nvCxnSpPr>
            <p:spPr>
              <a:xfrm flipV="1">
                <a:off x="526915" y="2695390"/>
                <a:ext cx="1881725" cy="1330569"/>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05" name="Straight Connector 104"/>
              <p:cNvCxnSpPr>
                <a:endCxn id="19" idx="6"/>
              </p:cNvCxnSpPr>
              <p:nvPr/>
            </p:nvCxnSpPr>
            <p:spPr>
              <a:xfrm flipH="1" flipV="1">
                <a:off x="2615756" y="2736716"/>
                <a:ext cx="1738530" cy="1301883"/>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10" name="Straight Connector 109"/>
              <p:cNvCxnSpPr>
                <a:stCxn id="29" idx="2"/>
                <a:endCxn id="7" idx="6"/>
              </p:cNvCxnSpPr>
              <p:nvPr/>
            </p:nvCxnSpPr>
            <p:spPr>
              <a:xfrm flipH="1" flipV="1">
                <a:off x="3225356" y="5022715"/>
                <a:ext cx="267202" cy="10148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16" name="Straight Connector 115"/>
              <p:cNvCxnSpPr>
                <a:stCxn id="32" idx="6"/>
                <a:endCxn id="16" idx="3"/>
              </p:cNvCxnSpPr>
              <p:nvPr/>
            </p:nvCxnSpPr>
            <p:spPr>
              <a:xfrm>
                <a:off x="2539557" y="6013315"/>
                <a:ext cx="631083" cy="34874"/>
              </a:xfrm>
              <a:prstGeom prst="line">
                <a:avLst/>
              </a:prstGeom>
              <a:ln w="76200"/>
            </p:spPr>
            <p:style>
              <a:lnRef idx="3">
                <a:schemeClr val="accent2"/>
              </a:lnRef>
              <a:fillRef idx="0">
                <a:schemeClr val="accent2"/>
              </a:fillRef>
              <a:effectRef idx="2">
                <a:schemeClr val="accent2"/>
              </a:effectRef>
              <a:fontRef idx="minor">
                <a:schemeClr val="tx1"/>
              </a:fontRef>
            </p:style>
          </p:cxnSp>
        </p:grpSp>
      </p:grpSp>
      <p:grpSp>
        <p:nvGrpSpPr>
          <p:cNvPr id="197" name="Group 196"/>
          <p:cNvGrpSpPr/>
          <p:nvPr/>
        </p:nvGrpSpPr>
        <p:grpSpPr>
          <a:xfrm>
            <a:off x="4438901" y="2438400"/>
            <a:ext cx="3866899" cy="3655977"/>
            <a:chOff x="4438901" y="888942"/>
            <a:chExt cx="4191000" cy="3962400"/>
          </a:xfrm>
        </p:grpSpPr>
        <p:sp>
          <p:nvSpPr>
            <p:cNvPr id="121" name="Regular Pentagon 120"/>
            <p:cNvSpPr/>
            <p:nvPr/>
          </p:nvSpPr>
          <p:spPr>
            <a:xfrm rot="2027044">
              <a:off x="5931681" y="2483383"/>
              <a:ext cx="1323732" cy="1195545"/>
            </a:xfrm>
            <a:prstGeom prst="pen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rot="2027044">
              <a:off x="6801101" y="24891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rot="2027044">
              <a:off x="7105901" y="31749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rot="2027044">
              <a:off x="5962901" y="24891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rot="2027044">
              <a:off x="5734301" y="31749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rot="2027044">
              <a:off x="6496302" y="37083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gular Pentagon 126"/>
            <p:cNvSpPr/>
            <p:nvPr/>
          </p:nvSpPr>
          <p:spPr>
            <a:xfrm>
              <a:off x="5156644" y="1606684"/>
              <a:ext cx="2763773" cy="2719251"/>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rot="2027044">
              <a:off x="7791702" y="25653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rot="2027044">
              <a:off x="6420101" y="14985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rot="2027044">
              <a:off x="5048501" y="25653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rot="2027044">
              <a:off x="5581902" y="42417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rot="2027044">
              <a:off x="7258301" y="42417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gular Pentagon 132"/>
            <p:cNvSpPr/>
            <p:nvPr/>
          </p:nvSpPr>
          <p:spPr>
            <a:xfrm>
              <a:off x="4623244" y="997084"/>
              <a:ext cx="3886200" cy="37338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rot="2027044">
              <a:off x="8401301" y="23367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rot="2027044">
              <a:off x="6496301" y="8889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rot="2027044">
              <a:off x="4438901" y="23367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rot="2027044">
              <a:off x="5277101" y="46227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rot="2027044">
              <a:off x="7639301" y="46227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648200" y="2514600"/>
              <a:ext cx="419602" cy="101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7" idx="0"/>
              <a:endCxn id="131" idx="4"/>
            </p:cNvCxnSpPr>
            <p:nvPr/>
          </p:nvCxnSpPr>
          <p:spPr>
            <a:xfrm flipV="1">
              <a:off x="5454959" y="4451040"/>
              <a:ext cx="177685" cy="1910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2"/>
              <a:endCxn id="132" idx="6"/>
            </p:cNvCxnSpPr>
            <p:nvPr/>
          </p:nvCxnSpPr>
          <p:spPr>
            <a:xfrm flipH="1" flipV="1">
              <a:off x="7467600" y="4419599"/>
              <a:ext cx="191002" cy="2538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4" idx="3"/>
              <a:endCxn id="128" idx="7"/>
            </p:cNvCxnSpPr>
            <p:nvPr/>
          </p:nvCxnSpPr>
          <p:spPr>
            <a:xfrm flipH="1">
              <a:off x="8018119" y="2473273"/>
              <a:ext cx="385365" cy="18413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5" idx="5"/>
              <a:endCxn id="129" idx="0"/>
            </p:cNvCxnSpPr>
            <p:nvPr/>
          </p:nvCxnSpPr>
          <p:spPr>
            <a:xfrm flipH="1">
              <a:off x="6597959" y="1115359"/>
              <a:ext cx="34874" cy="402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rot="2027044">
              <a:off x="7105901" y="20319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rot="2027044">
              <a:off x="7563101" y="34035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rot="2027044">
              <a:off x="5734300" y="20319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rot="2027044">
              <a:off x="5277101" y="33273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rot="2027044">
              <a:off x="6420102" y="41655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a:stCxn id="146" idx="5"/>
              <a:endCxn id="124" idx="1"/>
            </p:cNvCxnSpPr>
            <p:nvPr/>
          </p:nvCxnSpPr>
          <p:spPr>
            <a:xfrm>
              <a:off x="5870832" y="2258359"/>
              <a:ext cx="184137" cy="2329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44" idx="4"/>
              <a:endCxn id="122" idx="0"/>
            </p:cNvCxnSpPr>
            <p:nvPr/>
          </p:nvCxnSpPr>
          <p:spPr>
            <a:xfrm flipH="1">
              <a:off x="6978959" y="2241241"/>
              <a:ext cx="177684" cy="2672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25" idx="3"/>
              <a:endCxn id="147" idx="7"/>
            </p:cNvCxnSpPr>
            <p:nvPr/>
          </p:nvCxnSpPr>
          <p:spPr>
            <a:xfrm flipH="1">
              <a:off x="5503518" y="3311474"/>
              <a:ext cx="232966" cy="1079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48" idx="0"/>
              <a:endCxn id="126" idx="5"/>
            </p:cNvCxnSpPr>
            <p:nvPr/>
          </p:nvCxnSpPr>
          <p:spPr>
            <a:xfrm flipV="1">
              <a:off x="6597960" y="3934758"/>
              <a:ext cx="34874" cy="2500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23" idx="6"/>
              <a:endCxn id="145" idx="2"/>
            </p:cNvCxnSpPr>
            <p:nvPr/>
          </p:nvCxnSpPr>
          <p:spPr>
            <a:xfrm>
              <a:off x="7315200" y="3352799"/>
              <a:ext cx="267202" cy="1014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6" name="Group 195"/>
            <p:cNvGrpSpPr/>
            <p:nvPr/>
          </p:nvGrpSpPr>
          <p:grpSpPr>
            <a:xfrm>
              <a:off x="4616759" y="1025474"/>
              <a:ext cx="3835284" cy="3733800"/>
              <a:chOff x="4616759" y="1025474"/>
              <a:chExt cx="3835284" cy="3733800"/>
            </a:xfrm>
          </p:grpSpPr>
          <p:cxnSp>
            <p:nvCxnSpPr>
              <p:cNvPr id="154" name="Straight Connector 153"/>
              <p:cNvCxnSpPr>
                <a:stCxn id="128" idx="7"/>
                <a:endCxn id="134" idx="3"/>
              </p:cNvCxnSpPr>
              <p:nvPr/>
            </p:nvCxnSpPr>
            <p:spPr>
              <a:xfrm flipV="1">
                <a:off x="8018119" y="2473273"/>
                <a:ext cx="385365" cy="184137"/>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55" name="Straight Connector 154"/>
              <p:cNvCxnSpPr>
                <a:endCxn id="129" idx="4"/>
              </p:cNvCxnSpPr>
              <p:nvPr/>
            </p:nvCxnSpPr>
            <p:spPr>
              <a:xfrm flipV="1">
                <a:off x="5943600" y="1707841"/>
                <a:ext cx="527243" cy="349559"/>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56" name="Straight Connector 155"/>
              <p:cNvCxnSpPr>
                <a:stCxn id="122" idx="0"/>
                <a:endCxn id="144" idx="4"/>
              </p:cNvCxnSpPr>
              <p:nvPr/>
            </p:nvCxnSpPr>
            <p:spPr>
              <a:xfrm flipV="1">
                <a:off x="6978959" y="2241241"/>
                <a:ext cx="177684" cy="267202"/>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57" name="Straight Connector 156"/>
              <p:cNvCxnSpPr>
                <a:stCxn id="128" idx="2"/>
                <a:endCxn id="144" idx="6"/>
              </p:cNvCxnSpPr>
              <p:nvPr/>
            </p:nvCxnSpPr>
            <p:spPr>
              <a:xfrm flipH="1" flipV="1">
                <a:off x="7315200" y="2209800"/>
                <a:ext cx="495803" cy="40628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58" name="Straight Connector 157"/>
              <p:cNvCxnSpPr>
                <a:stCxn id="129" idx="6"/>
                <a:endCxn id="144" idx="2"/>
              </p:cNvCxnSpPr>
              <p:nvPr/>
            </p:nvCxnSpPr>
            <p:spPr>
              <a:xfrm>
                <a:off x="6629400" y="1676400"/>
                <a:ext cx="495802" cy="40628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59" name="Straight Connector 158"/>
              <p:cNvCxnSpPr>
                <a:stCxn id="124" idx="1"/>
                <a:endCxn id="146" idx="5"/>
              </p:cNvCxnSpPr>
              <p:nvPr/>
            </p:nvCxnSpPr>
            <p:spPr>
              <a:xfrm flipH="1" flipV="1">
                <a:off x="5870832" y="2258359"/>
                <a:ext cx="184137" cy="2329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0" name="Straight Connector 159"/>
              <p:cNvCxnSpPr>
                <a:stCxn id="130" idx="0"/>
                <a:endCxn id="146" idx="3"/>
              </p:cNvCxnSpPr>
              <p:nvPr/>
            </p:nvCxnSpPr>
            <p:spPr>
              <a:xfrm flipV="1">
                <a:off x="5226359" y="2168474"/>
                <a:ext cx="510124" cy="416169"/>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1" name="Straight Connector 160"/>
              <p:cNvCxnSpPr>
                <a:stCxn id="130" idx="5"/>
                <a:endCxn id="147" idx="1"/>
              </p:cNvCxnSpPr>
              <p:nvPr/>
            </p:nvCxnSpPr>
            <p:spPr>
              <a:xfrm>
                <a:off x="5185033" y="2791759"/>
                <a:ext cx="184136" cy="5377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2" name="Straight Connector 161"/>
              <p:cNvCxnSpPr>
                <a:stCxn id="131" idx="7"/>
                <a:endCxn id="148" idx="3"/>
              </p:cNvCxnSpPr>
              <p:nvPr/>
            </p:nvCxnSpPr>
            <p:spPr>
              <a:xfrm flipV="1">
                <a:off x="5808319" y="4302073"/>
                <a:ext cx="613966" cy="31736"/>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3" name="Straight Connector 162"/>
              <p:cNvCxnSpPr>
                <a:stCxn id="147" idx="7"/>
                <a:endCxn id="125" idx="3"/>
              </p:cNvCxnSpPr>
              <p:nvPr/>
            </p:nvCxnSpPr>
            <p:spPr>
              <a:xfrm flipV="1">
                <a:off x="5503518" y="3311474"/>
                <a:ext cx="232966" cy="10793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4" name="Straight Connector 163"/>
              <p:cNvCxnSpPr>
                <a:stCxn id="147" idx="5"/>
                <a:endCxn id="131" idx="1"/>
              </p:cNvCxnSpPr>
              <p:nvPr/>
            </p:nvCxnSpPr>
            <p:spPr>
              <a:xfrm>
                <a:off x="5413633" y="3553758"/>
                <a:ext cx="260337" cy="690166"/>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5" name="Straight Connector 164"/>
              <p:cNvCxnSpPr>
                <a:stCxn id="148" idx="7"/>
                <a:endCxn id="132" idx="2"/>
              </p:cNvCxnSpPr>
              <p:nvPr/>
            </p:nvCxnSpPr>
            <p:spPr>
              <a:xfrm>
                <a:off x="6646519" y="4257609"/>
                <a:ext cx="631083" cy="3487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6" name="Straight Connector 165"/>
              <p:cNvCxnSpPr>
                <a:stCxn id="138" idx="3"/>
                <a:endCxn id="137" idx="7"/>
              </p:cNvCxnSpPr>
              <p:nvPr/>
            </p:nvCxnSpPr>
            <p:spPr>
              <a:xfrm flipH="1" flipV="1">
                <a:off x="5503518" y="4714809"/>
                <a:ext cx="2137966" cy="444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7" name="Straight Connector 166"/>
              <p:cNvCxnSpPr>
                <a:stCxn id="134" idx="4"/>
                <a:endCxn id="138" idx="0"/>
              </p:cNvCxnSpPr>
              <p:nvPr/>
            </p:nvCxnSpPr>
            <p:spPr>
              <a:xfrm flipH="1">
                <a:off x="7817159" y="2546040"/>
                <a:ext cx="634884" cy="2096003"/>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8" name="Straight Connector 167"/>
              <p:cNvCxnSpPr>
                <a:stCxn id="136" idx="0"/>
                <a:endCxn id="135" idx="3"/>
              </p:cNvCxnSpPr>
              <p:nvPr/>
            </p:nvCxnSpPr>
            <p:spPr>
              <a:xfrm flipV="1">
                <a:off x="4616759" y="1025474"/>
                <a:ext cx="1881725" cy="1330569"/>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9" name="Straight Connector 168"/>
              <p:cNvCxnSpPr>
                <a:endCxn id="135" idx="6"/>
              </p:cNvCxnSpPr>
              <p:nvPr/>
            </p:nvCxnSpPr>
            <p:spPr>
              <a:xfrm flipH="1" flipV="1">
                <a:off x="6705600" y="1066800"/>
                <a:ext cx="1738530" cy="1301883"/>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70" name="Straight Connector 169"/>
              <p:cNvCxnSpPr>
                <a:stCxn id="145" idx="2"/>
                <a:endCxn id="123" idx="6"/>
              </p:cNvCxnSpPr>
              <p:nvPr/>
            </p:nvCxnSpPr>
            <p:spPr>
              <a:xfrm flipH="1" flipV="1">
                <a:off x="7315200" y="3352799"/>
                <a:ext cx="267202" cy="10148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71" name="Straight Connector 170"/>
              <p:cNvCxnSpPr>
                <a:stCxn id="145" idx="4"/>
                <a:endCxn id="132" idx="0"/>
              </p:cNvCxnSpPr>
              <p:nvPr/>
            </p:nvCxnSpPr>
            <p:spPr>
              <a:xfrm flipH="1">
                <a:off x="7436159" y="3612841"/>
                <a:ext cx="177684" cy="648201"/>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72" name="Straight Connector 171"/>
              <p:cNvCxnSpPr>
                <a:stCxn id="148" idx="0"/>
                <a:endCxn id="126" idx="5"/>
              </p:cNvCxnSpPr>
              <p:nvPr/>
            </p:nvCxnSpPr>
            <p:spPr>
              <a:xfrm flipV="1">
                <a:off x="6597960" y="3934758"/>
                <a:ext cx="34874" cy="250084"/>
              </a:xfrm>
              <a:prstGeom prst="line">
                <a:avLst/>
              </a:prstGeom>
              <a:ln w="76200"/>
            </p:spPr>
            <p:style>
              <a:lnRef idx="3">
                <a:schemeClr val="accent2"/>
              </a:lnRef>
              <a:fillRef idx="0">
                <a:schemeClr val="accent2"/>
              </a:fillRef>
              <a:effectRef idx="2">
                <a:schemeClr val="accent2"/>
              </a:effectRef>
              <a:fontRef idx="minor">
                <a:schemeClr val="tx1"/>
              </a:fontRef>
            </p:style>
          </p:cxn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a:t>
            </a:r>
          </a:p>
        </p:txBody>
      </p:sp>
      <p:sp>
        <p:nvSpPr>
          <p:cNvPr id="3" name="Content Placeholder 2"/>
          <p:cNvSpPr>
            <a:spLocks noGrp="1"/>
          </p:cNvSpPr>
          <p:nvPr>
            <p:ph sz="quarter" idx="1"/>
          </p:nvPr>
        </p:nvSpPr>
        <p:spPr>
          <a:xfrm>
            <a:off x="457200" y="1600200"/>
            <a:ext cx="7924800" cy="4873752"/>
          </a:xfrm>
        </p:spPr>
        <p:txBody>
          <a:bodyPr/>
          <a:lstStyle/>
          <a:p>
            <a:r>
              <a:rPr lang="en-US" dirty="0"/>
              <a:t>An edge in spanning tree T is called a </a:t>
            </a:r>
            <a:r>
              <a:rPr lang="en-US" dirty="0">
                <a:solidFill>
                  <a:srgbClr val="FF0000"/>
                </a:solidFill>
              </a:rPr>
              <a:t>branch</a:t>
            </a:r>
            <a:r>
              <a:rPr lang="en-US" dirty="0"/>
              <a:t> of T.</a:t>
            </a:r>
          </a:p>
          <a:p>
            <a:r>
              <a:rPr lang="en-US" dirty="0"/>
              <a:t>An edge of G that is not in a given spanning tree T is called a </a:t>
            </a:r>
            <a:r>
              <a:rPr lang="en-US" dirty="0">
                <a:solidFill>
                  <a:srgbClr val="FF0000"/>
                </a:solidFill>
              </a:rPr>
              <a:t>chord.</a:t>
            </a:r>
            <a:endParaRPr lang="en-US" dirty="0"/>
          </a:p>
          <a:p>
            <a:endParaRPr lang="en-US" dirty="0"/>
          </a:p>
          <a:p>
            <a:r>
              <a:rPr lang="en-US" dirty="0"/>
              <a:t>We know that a tree of </a:t>
            </a:r>
            <a:r>
              <a:rPr lang="en-US" i="1" dirty="0"/>
              <a:t>n</a:t>
            </a:r>
            <a:r>
              <a:rPr lang="en-US" dirty="0"/>
              <a:t> vertices has </a:t>
            </a:r>
            <a:r>
              <a:rPr lang="en-US" u="sng" dirty="0"/>
              <a:t>n-1 edges</a:t>
            </a:r>
            <a:r>
              <a:rPr lang="en-US" dirty="0"/>
              <a:t>.</a:t>
            </a:r>
          </a:p>
          <a:p>
            <a:r>
              <a:rPr lang="en-US" dirty="0"/>
              <a:t>So a spanning tree </a:t>
            </a:r>
            <a:r>
              <a:rPr lang="en-US" i="1" dirty="0"/>
              <a:t>T</a:t>
            </a:r>
            <a:r>
              <a:rPr lang="en-US" dirty="0"/>
              <a:t> of </a:t>
            </a:r>
            <a:r>
              <a:rPr lang="en-US" i="1" dirty="0"/>
              <a:t>G</a:t>
            </a:r>
            <a:r>
              <a:rPr lang="en-US" dirty="0"/>
              <a:t> with </a:t>
            </a:r>
            <a:r>
              <a:rPr lang="en-US" i="1" dirty="0"/>
              <a:t>n</a:t>
            </a:r>
            <a:r>
              <a:rPr lang="en-US" dirty="0"/>
              <a:t> vertices and </a:t>
            </a:r>
            <a:br>
              <a:rPr lang="en-US" dirty="0"/>
            </a:br>
            <a:r>
              <a:rPr lang="en-US" i="1" dirty="0"/>
              <a:t>e</a:t>
            </a:r>
            <a:r>
              <a:rPr lang="en-US" dirty="0"/>
              <a:t> edges must have </a:t>
            </a:r>
            <a:r>
              <a:rPr lang="en-US" dirty="0">
                <a:solidFill>
                  <a:srgbClr val="FF0000"/>
                </a:solidFill>
              </a:rPr>
              <a:t>(n-1) branches</a:t>
            </a:r>
            <a:r>
              <a:rPr lang="en-US" dirty="0"/>
              <a:t> and </a:t>
            </a:r>
            <a:r>
              <a:rPr lang="en-US" dirty="0">
                <a:solidFill>
                  <a:srgbClr val="FF0000"/>
                </a:solidFill>
              </a:rPr>
              <a:t>(e-n+1) chords.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A farm consisting of six walled plots of land. These plots are full of water, how many walls will have to be broken so that all the water can be drained out ?</a:t>
            </a:r>
            <a:br>
              <a:rPr lang="en-US" dirty="0"/>
            </a:br>
            <a:r>
              <a:rPr lang="en-US" i="1" dirty="0">
                <a:solidFill>
                  <a:schemeClr val="bg2">
                    <a:lumMod val="50000"/>
                  </a:schemeClr>
                </a:solidFill>
              </a:rPr>
              <a:t>Model this problem in term of graph !</a:t>
            </a:r>
          </a:p>
        </p:txBody>
      </p:sp>
      <p:grpSp>
        <p:nvGrpSpPr>
          <p:cNvPr id="25" name="Group 24"/>
          <p:cNvGrpSpPr/>
          <p:nvPr/>
        </p:nvGrpSpPr>
        <p:grpSpPr>
          <a:xfrm>
            <a:off x="1143000" y="3505200"/>
            <a:ext cx="4114800" cy="2971800"/>
            <a:chOff x="1447800" y="3581400"/>
            <a:chExt cx="3657600" cy="3048000"/>
          </a:xfrm>
          <a:solidFill>
            <a:srgbClr val="92D050"/>
          </a:solidFill>
        </p:grpSpPr>
        <p:sp>
          <p:nvSpPr>
            <p:cNvPr id="10" name="Freeform 9"/>
            <p:cNvSpPr/>
            <p:nvPr/>
          </p:nvSpPr>
          <p:spPr>
            <a:xfrm>
              <a:off x="1447800" y="3581400"/>
              <a:ext cx="3657600" cy="3048000"/>
            </a:xfrm>
            <a:custGeom>
              <a:avLst/>
              <a:gdLst>
                <a:gd name="connsiteX0" fmla="*/ 1514902 w 3343702"/>
                <a:gd name="connsiteY0" fmla="*/ 0 h 2565779"/>
                <a:gd name="connsiteX1" fmla="*/ 3275463 w 3343702"/>
                <a:gd name="connsiteY1" fmla="*/ 327546 h 2565779"/>
                <a:gd name="connsiteX2" fmla="*/ 3343702 w 3343702"/>
                <a:gd name="connsiteY2" fmla="*/ 2115403 h 2565779"/>
                <a:gd name="connsiteX3" fmla="*/ 1842448 w 3343702"/>
                <a:gd name="connsiteY3" fmla="*/ 2565779 h 2565779"/>
                <a:gd name="connsiteX4" fmla="*/ 0 w 3343702"/>
                <a:gd name="connsiteY4" fmla="*/ 1692322 h 2565779"/>
                <a:gd name="connsiteX5" fmla="*/ 1514902 w 3343702"/>
                <a:gd name="connsiteY5" fmla="*/ 0 h 2565779"/>
                <a:gd name="connsiteX0" fmla="*/ 1514902 w 3343702"/>
                <a:gd name="connsiteY0" fmla="*/ 58003 h 2623782"/>
                <a:gd name="connsiteX1" fmla="*/ 3275463 w 3343702"/>
                <a:gd name="connsiteY1" fmla="*/ 385549 h 2623782"/>
                <a:gd name="connsiteX2" fmla="*/ 3343702 w 3343702"/>
                <a:gd name="connsiteY2" fmla="*/ 2173406 h 2623782"/>
                <a:gd name="connsiteX3" fmla="*/ 1842448 w 3343702"/>
                <a:gd name="connsiteY3" fmla="*/ 2623782 h 2623782"/>
                <a:gd name="connsiteX4" fmla="*/ 0 w 3343702"/>
                <a:gd name="connsiteY4" fmla="*/ 1750325 h 2623782"/>
                <a:gd name="connsiteX5" fmla="*/ 1514902 w 3343702"/>
                <a:gd name="connsiteY5" fmla="*/ 58003 h 2623782"/>
                <a:gd name="connsiteX0" fmla="*/ 1514902 w 3861180"/>
                <a:gd name="connsiteY0" fmla="*/ 58003 h 2623782"/>
                <a:gd name="connsiteX1" fmla="*/ 3275463 w 3861180"/>
                <a:gd name="connsiteY1" fmla="*/ 385549 h 2623782"/>
                <a:gd name="connsiteX2" fmla="*/ 3343702 w 3861180"/>
                <a:gd name="connsiteY2" fmla="*/ 2173406 h 2623782"/>
                <a:gd name="connsiteX3" fmla="*/ 1842448 w 3861180"/>
                <a:gd name="connsiteY3" fmla="*/ 2623782 h 2623782"/>
                <a:gd name="connsiteX4" fmla="*/ 0 w 3861180"/>
                <a:gd name="connsiteY4" fmla="*/ 1750325 h 2623782"/>
                <a:gd name="connsiteX5" fmla="*/ 1514902 w 3861180"/>
                <a:gd name="connsiteY5" fmla="*/ 58003 h 2623782"/>
                <a:gd name="connsiteX0" fmla="*/ 1514902 w 3861180"/>
                <a:gd name="connsiteY0" fmla="*/ 58003 h 2694296"/>
                <a:gd name="connsiteX1" fmla="*/ 3275463 w 3861180"/>
                <a:gd name="connsiteY1" fmla="*/ 385549 h 2694296"/>
                <a:gd name="connsiteX2" fmla="*/ 3343702 w 3861180"/>
                <a:gd name="connsiteY2" fmla="*/ 2173406 h 2694296"/>
                <a:gd name="connsiteX3" fmla="*/ 1842448 w 3861180"/>
                <a:gd name="connsiteY3" fmla="*/ 2623782 h 2694296"/>
                <a:gd name="connsiteX4" fmla="*/ 0 w 3861180"/>
                <a:gd name="connsiteY4" fmla="*/ 1750325 h 2694296"/>
                <a:gd name="connsiteX5" fmla="*/ 1514902 w 3861180"/>
                <a:gd name="connsiteY5" fmla="*/ 58003 h 2694296"/>
                <a:gd name="connsiteX0" fmla="*/ 1514902 w 3861180"/>
                <a:gd name="connsiteY0" fmla="*/ 58003 h 2694296"/>
                <a:gd name="connsiteX1" fmla="*/ 3275463 w 3861180"/>
                <a:gd name="connsiteY1" fmla="*/ 385549 h 2694296"/>
                <a:gd name="connsiteX2" fmla="*/ 3343702 w 3861180"/>
                <a:gd name="connsiteY2" fmla="*/ 2173406 h 2694296"/>
                <a:gd name="connsiteX3" fmla="*/ 1842448 w 3861180"/>
                <a:gd name="connsiteY3" fmla="*/ 2623782 h 2694296"/>
                <a:gd name="connsiteX4" fmla="*/ 0 w 3861180"/>
                <a:gd name="connsiteY4" fmla="*/ 1750325 h 2694296"/>
                <a:gd name="connsiteX5" fmla="*/ 1514902 w 3861180"/>
                <a:gd name="connsiteY5" fmla="*/ 58003 h 2694296"/>
                <a:gd name="connsiteX0" fmla="*/ 1514902 w 3861180"/>
                <a:gd name="connsiteY0" fmla="*/ 391236 h 3027529"/>
                <a:gd name="connsiteX1" fmla="*/ 3275463 w 3861180"/>
                <a:gd name="connsiteY1" fmla="*/ 718782 h 3027529"/>
                <a:gd name="connsiteX2" fmla="*/ 3343702 w 3861180"/>
                <a:gd name="connsiteY2" fmla="*/ 2506639 h 3027529"/>
                <a:gd name="connsiteX3" fmla="*/ 1842448 w 3861180"/>
                <a:gd name="connsiteY3" fmla="*/ 2957015 h 3027529"/>
                <a:gd name="connsiteX4" fmla="*/ 0 w 3861180"/>
                <a:gd name="connsiteY4" fmla="*/ 2083558 h 3027529"/>
                <a:gd name="connsiteX5" fmla="*/ 1514902 w 3861180"/>
                <a:gd name="connsiteY5" fmla="*/ 391236 h 3027529"/>
                <a:gd name="connsiteX0" fmla="*/ 1514902 w 3553915"/>
                <a:gd name="connsiteY0" fmla="*/ 391236 h 3042124"/>
                <a:gd name="connsiteX1" fmla="*/ 3275463 w 3553915"/>
                <a:gd name="connsiteY1" fmla="*/ 718782 h 3042124"/>
                <a:gd name="connsiteX2" fmla="*/ 3185615 w 3553915"/>
                <a:gd name="connsiteY2" fmla="*/ 2594213 h 3042124"/>
                <a:gd name="connsiteX3" fmla="*/ 1842448 w 3553915"/>
                <a:gd name="connsiteY3" fmla="*/ 2957015 h 3042124"/>
                <a:gd name="connsiteX4" fmla="*/ 0 w 3553915"/>
                <a:gd name="connsiteY4" fmla="*/ 2083558 h 3042124"/>
                <a:gd name="connsiteX5" fmla="*/ 1514902 w 3553915"/>
                <a:gd name="connsiteY5" fmla="*/ 391236 h 3042124"/>
                <a:gd name="connsiteX0" fmla="*/ 1514902 w 3553915"/>
                <a:gd name="connsiteY0" fmla="*/ 391236 h 2944885"/>
                <a:gd name="connsiteX1" fmla="*/ 3275463 w 3553915"/>
                <a:gd name="connsiteY1" fmla="*/ 718782 h 2944885"/>
                <a:gd name="connsiteX2" fmla="*/ 3185615 w 3553915"/>
                <a:gd name="connsiteY2" fmla="*/ 2594213 h 2944885"/>
                <a:gd name="connsiteX3" fmla="*/ 1509216 w 3553915"/>
                <a:gd name="connsiteY3" fmla="*/ 2822812 h 2944885"/>
                <a:gd name="connsiteX4" fmla="*/ 0 w 3553915"/>
                <a:gd name="connsiteY4" fmla="*/ 2083558 h 2944885"/>
                <a:gd name="connsiteX5" fmla="*/ 1514902 w 3553915"/>
                <a:gd name="connsiteY5" fmla="*/ 391236 h 294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3915" h="2944885">
                  <a:moveTo>
                    <a:pt x="1514902" y="391236"/>
                  </a:moveTo>
                  <a:cubicBezTo>
                    <a:pt x="2234822" y="0"/>
                    <a:pt x="2997011" y="351619"/>
                    <a:pt x="3275463" y="718782"/>
                  </a:cubicBezTo>
                  <a:cubicBezTo>
                    <a:pt x="3553915" y="1085945"/>
                    <a:pt x="3479989" y="2243541"/>
                    <a:pt x="3185615" y="2594213"/>
                  </a:cubicBezTo>
                  <a:cubicBezTo>
                    <a:pt x="2891241" y="2944885"/>
                    <a:pt x="2040152" y="2907921"/>
                    <a:pt x="1509216" y="2822812"/>
                  </a:cubicBezTo>
                  <a:cubicBezTo>
                    <a:pt x="978280" y="2737703"/>
                    <a:pt x="54591" y="2511188"/>
                    <a:pt x="0" y="2083558"/>
                  </a:cubicBezTo>
                  <a:lnTo>
                    <a:pt x="1514902" y="391236"/>
                  </a:lnTo>
                  <a:close/>
                </a:path>
              </a:pathLst>
            </a:custGeom>
            <a:grpFill/>
            <a:ln>
              <a:solidFill>
                <a:srgbClr val="008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Isosceles Triangle 7"/>
            <p:cNvSpPr/>
            <p:nvPr/>
          </p:nvSpPr>
          <p:spPr>
            <a:xfrm>
              <a:off x="2438400" y="4648200"/>
              <a:ext cx="1676400" cy="914400"/>
            </a:xfrm>
            <a:prstGeom prst="triangle">
              <a:avLst>
                <a:gd name="adj" fmla="val 79593"/>
              </a:avLst>
            </a:prstGeom>
            <a:grpFill/>
            <a:ln>
              <a:solidFill>
                <a:srgbClr val="008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a:stCxn id="10" idx="0"/>
              <a:endCxn id="8" idx="0"/>
            </p:cNvCxnSpPr>
            <p:nvPr/>
          </p:nvCxnSpPr>
          <p:spPr>
            <a:xfrm>
              <a:off x="3006900" y="3986335"/>
              <a:ext cx="765797" cy="661865"/>
            </a:xfrm>
            <a:prstGeom prst="line">
              <a:avLst/>
            </a:prstGeom>
            <a:grpFill/>
            <a:ln w="2857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1"/>
              <a:endCxn id="8" idx="5"/>
            </p:cNvCxnSpPr>
            <p:nvPr/>
          </p:nvCxnSpPr>
          <p:spPr>
            <a:xfrm flipH="1">
              <a:off x="3943749" y="4325350"/>
              <a:ext cx="875075" cy="780050"/>
            </a:xfrm>
            <a:prstGeom prst="line">
              <a:avLst/>
            </a:prstGeom>
            <a:grpFill/>
            <a:ln w="2857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4"/>
              <a:endCxn id="10" idx="2"/>
            </p:cNvCxnSpPr>
            <p:nvPr/>
          </p:nvCxnSpPr>
          <p:spPr>
            <a:xfrm>
              <a:off x="4114800" y="5562600"/>
              <a:ext cx="611555" cy="703849"/>
            </a:xfrm>
            <a:prstGeom prst="line">
              <a:avLst/>
            </a:prstGeom>
            <a:grpFill/>
            <a:ln w="2857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001048" y="5562600"/>
              <a:ext cx="199352" cy="940454"/>
            </a:xfrm>
            <a:prstGeom prst="line">
              <a:avLst/>
            </a:prstGeom>
            <a:grpFill/>
            <a:ln w="2857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a:endCxn id="10" idx="4"/>
            </p:cNvCxnSpPr>
            <p:nvPr/>
          </p:nvCxnSpPr>
          <p:spPr>
            <a:xfrm flipH="1">
              <a:off x="1447800" y="5562600"/>
              <a:ext cx="990600" cy="175314"/>
            </a:xfrm>
            <a:prstGeom prst="line">
              <a:avLst/>
            </a:prstGeom>
            <a:grpFill/>
            <a:ln w="28575">
              <a:solidFill>
                <a:srgbClr val="008000"/>
              </a:solidFill>
            </a:ln>
          </p:spPr>
          <p:style>
            <a:lnRef idx="1">
              <a:schemeClr val="accent1"/>
            </a:lnRef>
            <a:fillRef idx="0">
              <a:schemeClr val="accent1"/>
            </a:fillRef>
            <a:effectRef idx="0">
              <a:schemeClr val="accent1"/>
            </a:effectRef>
            <a:fontRef idx="minor">
              <a:schemeClr val="tx1"/>
            </a:fontRef>
          </p:style>
        </p:cxnSp>
      </p:grpSp>
      <p:pic>
        <p:nvPicPr>
          <p:cNvPr id="64514" name="Picture 2" descr="http://animals.phillipmartin.info/farm_scene.gif"/>
          <p:cNvPicPr>
            <a:picLocks noChangeAspect="1" noChangeArrowheads="1"/>
          </p:cNvPicPr>
          <p:nvPr/>
        </p:nvPicPr>
        <p:blipFill>
          <a:blip r:embed="rId2" cstate="print"/>
          <a:srcRect/>
          <a:stretch>
            <a:fillRect/>
          </a:stretch>
        </p:blipFill>
        <p:spPr bwMode="auto">
          <a:xfrm>
            <a:off x="5410200" y="3973924"/>
            <a:ext cx="3505200" cy="2731676"/>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a:t>
            </a:r>
          </a:p>
        </p:txBody>
      </p:sp>
      <p:sp>
        <p:nvSpPr>
          <p:cNvPr id="3" name="Content Placeholder 2"/>
          <p:cNvSpPr>
            <a:spLocks noGrp="1"/>
          </p:cNvSpPr>
          <p:nvPr>
            <p:ph sz="quarter" idx="1"/>
          </p:nvPr>
        </p:nvSpPr>
        <p:spPr>
          <a:xfrm>
            <a:off x="457200" y="1600200"/>
            <a:ext cx="7467600" cy="2057400"/>
          </a:xfrm>
        </p:spPr>
        <p:txBody>
          <a:bodyPr>
            <a:normAutofit lnSpcReduction="10000"/>
          </a:bodyPr>
          <a:lstStyle/>
          <a:p>
            <a:r>
              <a:rPr lang="en-US" dirty="0"/>
              <a:t>A tree in which one vertex (called the root) is distinguished from all the others is called a </a:t>
            </a:r>
            <a:r>
              <a:rPr lang="en-US" dirty="0">
                <a:solidFill>
                  <a:srgbClr val="FF0000"/>
                </a:solidFill>
              </a:rPr>
              <a:t>rooted tree</a:t>
            </a:r>
          </a:p>
          <a:p>
            <a:endParaRPr lang="en-US" dirty="0">
              <a:solidFill>
                <a:srgbClr val="FF0000"/>
              </a:solidFill>
            </a:endParaRPr>
          </a:p>
          <a:p>
            <a:r>
              <a:rPr lang="en-US" dirty="0"/>
              <a:t>Example:</a:t>
            </a:r>
          </a:p>
        </p:txBody>
      </p:sp>
      <p:grpSp>
        <p:nvGrpSpPr>
          <p:cNvPr id="4" name="Group 3"/>
          <p:cNvGrpSpPr/>
          <p:nvPr/>
        </p:nvGrpSpPr>
        <p:grpSpPr>
          <a:xfrm>
            <a:off x="1066800" y="4038600"/>
            <a:ext cx="304800" cy="1600200"/>
            <a:chOff x="2362200" y="4267200"/>
            <a:chExt cx="304800" cy="1600200"/>
          </a:xfrm>
        </p:grpSpPr>
        <p:sp>
          <p:nvSpPr>
            <p:cNvPr id="5" name="Oval 4"/>
            <p:cNvSpPr/>
            <p:nvPr/>
          </p:nvSpPr>
          <p:spPr>
            <a:xfrm>
              <a:off x="2362200" y="42672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3622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4"/>
              <a:endCxn id="6" idx="0"/>
            </p:cNvCxnSpPr>
            <p:nvPr/>
          </p:nvCxnSpPr>
          <p:spPr>
            <a:xfrm>
              <a:off x="2514600" y="4572000"/>
              <a:ext cx="0" cy="9906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2590800" y="4038600"/>
            <a:ext cx="1066800" cy="2133600"/>
            <a:chOff x="3581400" y="4419600"/>
            <a:chExt cx="1066800" cy="2133600"/>
          </a:xfrm>
        </p:grpSpPr>
        <p:sp>
          <p:nvSpPr>
            <p:cNvPr id="9" name="Oval 8"/>
            <p:cNvSpPr/>
            <p:nvPr/>
          </p:nvSpPr>
          <p:spPr>
            <a:xfrm>
              <a:off x="3581400" y="44196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4267200" y="5181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6248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9" idx="5"/>
              <a:endCxn id="10" idx="1"/>
            </p:cNvCxnSpPr>
            <p:nvPr/>
          </p:nvCxnSpPr>
          <p:spPr>
            <a:xfrm>
              <a:off x="3841563" y="4679763"/>
              <a:ext cx="470274" cy="546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1" idx="0"/>
              <a:endCxn id="10" idx="4"/>
            </p:cNvCxnSpPr>
            <p:nvPr/>
          </p:nvCxnSpPr>
          <p:spPr>
            <a:xfrm flipH="1" flipV="1">
              <a:off x="4419600" y="5486400"/>
              <a:ext cx="76200" cy="7620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4953000" y="3505200"/>
            <a:ext cx="1752600" cy="2667000"/>
            <a:chOff x="5334000" y="4267200"/>
            <a:chExt cx="1752600" cy="2667000"/>
          </a:xfrm>
        </p:grpSpPr>
        <p:sp>
          <p:nvSpPr>
            <p:cNvPr id="15" name="Oval 14"/>
            <p:cNvSpPr/>
            <p:nvPr/>
          </p:nvSpPr>
          <p:spPr>
            <a:xfrm>
              <a:off x="6096000" y="42672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p:cNvSpPr/>
            <p:nvPr/>
          </p:nvSpPr>
          <p:spPr>
            <a:xfrm>
              <a:off x="60960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34000" y="6629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81800" y="6629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5" idx="4"/>
              <a:endCxn id="16" idx="0"/>
            </p:cNvCxnSpPr>
            <p:nvPr/>
          </p:nvCxnSpPr>
          <p:spPr>
            <a:xfrm>
              <a:off x="6248400" y="4572000"/>
              <a:ext cx="0"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8" idx="0"/>
              <a:endCxn id="16" idx="5"/>
            </p:cNvCxnSpPr>
            <p:nvPr/>
          </p:nvCxnSpPr>
          <p:spPr>
            <a:xfrm flipH="1" flipV="1">
              <a:off x="6356163" y="5822763"/>
              <a:ext cx="578037" cy="8066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6" idx="3"/>
              <a:endCxn id="17" idx="0"/>
            </p:cNvCxnSpPr>
            <p:nvPr/>
          </p:nvCxnSpPr>
          <p:spPr>
            <a:xfrm flipH="1">
              <a:off x="5486400" y="5822763"/>
              <a:ext cx="654237" cy="806637"/>
            </a:xfrm>
            <a:prstGeom prst="line">
              <a:avLst/>
            </a:prstGeom>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Rooted Tree Example</a:t>
            </a:r>
          </a:p>
        </p:txBody>
      </p:sp>
      <p:pic>
        <p:nvPicPr>
          <p:cNvPr id="1026" name="Picture 2" descr="http://steveroesler.typepad.com/photos/uncategorized/2008/07/15/orgsample1.jpg"/>
          <p:cNvPicPr>
            <a:picLocks noChangeAspect="1" noChangeArrowheads="1"/>
          </p:cNvPicPr>
          <p:nvPr/>
        </p:nvPicPr>
        <p:blipFill>
          <a:blip r:embed="rId2" cstate="print"/>
          <a:srcRect/>
          <a:stretch>
            <a:fillRect/>
          </a:stretch>
        </p:blipFill>
        <p:spPr bwMode="auto">
          <a:xfrm>
            <a:off x="915237" y="1515890"/>
            <a:ext cx="7085763" cy="4732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492951" y="971490"/>
            <a:ext cx="3232423" cy="400110"/>
          </a:xfrm>
          <a:prstGeom prst="rect">
            <a:avLst/>
          </a:prstGeom>
          <a:noFill/>
        </p:spPr>
        <p:txBody>
          <a:bodyPr wrap="none" rtlCol="0">
            <a:spAutoFit/>
          </a:bodyPr>
          <a:lstStyle/>
          <a:p>
            <a:r>
              <a:rPr lang="en-US" sz="2000" i="1" dirty="0">
                <a:solidFill>
                  <a:schemeClr val="bg2">
                    <a:lumMod val="50000"/>
                  </a:schemeClr>
                </a:solidFill>
              </a:rPr>
              <a:t>Organizational Structure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Rooted Tree Example</a:t>
            </a:r>
          </a:p>
        </p:txBody>
      </p:sp>
      <p:pic>
        <p:nvPicPr>
          <p:cNvPr id="61442" name="Picture 2" descr="http://duckman.pettho.com/tree/l_us.jpg"/>
          <p:cNvPicPr>
            <a:picLocks noChangeAspect="1" noChangeArrowheads="1"/>
          </p:cNvPicPr>
          <p:nvPr/>
        </p:nvPicPr>
        <p:blipFill>
          <a:blip r:embed="rId2" cstate="print"/>
          <a:srcRect/>
          <a:stretch>
            <a:fillRect/>
          </a:stretch>
        </p:blipFill>
        <p:spPr bwMode="auto">
          <a:xfrm>
            <a:off x="609600" y="1493610"/>
            <a:ext cx="6781800" cy="50087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492951" y="971490"/>
            <a:ext cx="1621726" cy="400110"/>
          </a:xfrm>
          <a:prstGeom prst="rect">
            <a:avLst/>
          </a:prstGeom>
          <a:noFill/>
        </p:spPr>
        <p:txBody>
          <a:bodyPr wrap="none" rtlCol="0">
            <a:spAutoFit/>
          </a:bodyPr>
          <a:lstStyle/>
          <a:p>
            <a:r>
              <a:rPr lang="en-US" sz="2000" i="1" dirty="0">
                <a:solidFill>
                  <a:schemeClr val="bg2">
                    <a:lumMod val="50000"/>
                  </a:schemeClr>
                </a:solidFill>
              </a:rPr>
              <a:t>Family Tree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Rooted Tree Example</a:t>
            </a:r>
          </a:p>
        </p:txBody>
      </p:sp>
      <p:pic>
        <p:nvPicPr>
          <p:cNvPr id="62466" name="Picture 2" descr="http://i.stack.imgur.com/NugCN.png"/>
          <p:cNvPicPr>
            <a:picLocks noChangeAspect="1" noChangeArrowheads="1"/>
          </p:cNvPicPr>
          <p:nvPr/>
        </p:nvPicPr>
        <p:blipFill>
          <a:blip r:embed="rId2" cstate="print"/>
          <a:srcRect/>
          <a:stretch>
            <a:fillRect/>
          </a:stretch>
        </p:blipFill>
        <p:spPr bwMode="auto">
          <a:xfrm>
            <a:off x="774346" y="1752600"/>
            <a:ext cx="6998054" cy="4191000"/>
          </a:xfrm>
          <a:prstGeom prst="rect">
            <a:avLst/>
          </a:prstGeom>
          <a:noFill/>
        </p:spPr>
      </p:pic>
      <p:sp>
        <p:nvSpPr>
          <p:cNvPr id="5" name="TextBox 4"/>
          <p:cNvSpPr txBox="1"/>
          <p:nvPr/>
        </p:nvSpPr>
        <p:spPr>
          <a:xfrm>
            <a:off x="492951" y="971490"/>
            <a:ext cx="3164649" cy="400110"/>
          </a:xfrm>
          <a:prstGeom prst="rect">
            <a:avLst/>
          </a:prstGeom>
          <a:noFill/>
        </p:spPr>
        <p:txBody>
          <a:bodyPr wrap="none" rtlCol="0">
            <a:spAutoFit/>
          </a:bodyPr>
          <a:lstStyle/>
          <a:p>
            <a:r>
              <a:rPr lang="en-US" sz="2000" i="1" dirty="0">
                <a:solidFill>
                  <a:schemeClr val="bg2">
                    <a:lumMod val="50000"/>
                  </a:schemeClr>
                </a:solidFill>
              </a:rPr>
              <a:t>Book’s table of contents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 Relation</a:t>
            </a:r>
          </a:p>
        </p:txBody>
      </p:sp>
      <p:sp>
        <p:nvSpPr>
          <p:cNvPr id="5" name="Oval 4"/>
          <p:cNvSpPr/>
          <p:nvPr/>
        </p:nvSpPr>
        <p:spPr>
          <a:xfrm>
            <a:off x="4818168" y="2057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4208568" y="3352800"/>
            <a:ext cx="304800" cy="304800"/>
          </a:xfrm>
          <a:prstGeom prst="ellipse">
            <a:avLst/>
          </a:prstGeom>
          <a:solidFill>
            <a:srgbClr val="92D050"/>
          </a:solidFill>
          <a:ln>
            <a:solidFill>
              <a:srgbClr val="008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Oval 6"/>
          <p:cNvSpPr/>
          <p:nvPr/>
        </p:nvSpPr>
        <p:spPr>
          <a:xfrm>
            <a:off x="3446568" y="4419600"/>
            <a:ext cx="304800" cy="304800"/>
          </a:xfrm>
          <a:prstGeom prst="ellipse">
            <a:avLst/>
          </a:prstGeom>
          <a:solidFill>
            <a:srgbClr val="92D050"/>
          </a:solidFill>
          <a:ln>
            <a:solidFill>
              <a:srgbClr val="008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4894368" y="4419600"/>
            <a:ext cx="304800" cy="304800"/>
          </a:xfrm>
          <a:prstGeom prst="ellipse">
            <a:avLst/>
          </a:prstGeom>
          <a:solidFill>
            <a:srgbClr val="92D050"/>
          </a:solidFill>
          <a:ln>
            <a:solidFill>
              <a:srgbClr val="008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 name="Straight Connector 8"/>
          <p:cNvCxnSpPr>
            <a:stCxn id="5" idx="4"/>
            <a:endCxn id="6" idx="0"/>
          </p:cNvCxnSpPr>
          <p:nvPr/>
        </p:nvCxnSpPr>
        <p:spPr>
          <a:xfrm flipH="1">
            <a:off x="4360968" y="2362200"/>
            <a:ext cx="609600" cy="9906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8" idx="0"/>
            <a:endCxn id="6" idx="5"/>
          </p:cNvCxnSpPr>
          <p:nvPr/>
        </p:nvCxnSpPr>
        <p:spPr>
          <a:xfrm flipH="1" flipV="1">
            <a:off x="4468731" y="3612963"/>
            <a:ext cx="578037" cy="806637"/>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a:stCxn id="6" idx="3"/>
            <a:endCxn id="7" idx="0"/>
          </p:cNvCxnSpPr>
          <p:nvPr/>
        </p:nvCxnSpPr>
        <p:spPr>
          <a:xfrm flipH="1">
            <a:off x="3598968" y="3612963"/>
            <a:ext cx="654237" cy="806637"/>
          </a:xfrm>
          <a:prstGeom prst="line">
            <a:avLst/>
          </a:prstGeom>
        </p:spPr>
        <p:style>
          <a:lnRef idx="2">
            <a:schemeClr val="dk1"/>
          </a:lnRef>
          <a:fillRef idx="0">
            <a:schemeClr val="dk1"/>
          </a:fillRef>
          <a:effectRef idx="1">
            <a:schemeClr val="dk1"/>
          </a:effectRef>
          <a:fontRef idx="minor">
            <a:schemeClr val="tx1"/>
          </a:fontRef>
        </p:style>
      </p:cxnSp>
      <p:sp>
        <p:nvSpPr>
          <p:cNvPr id="13" name="Oval 12"/>
          <p:cNvSpPr/>
          <p:nvPr/>
        </p:nvSpPr>
        <p:spPr>
          <a:xfrm>
            <a:off x="2684568" y="5486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32368" y="5486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4" idx="0"/>
          </p:cNvCxnSpPr>
          <p:nvPr/>
        </p:nvCxnSpPr>
        <p:spPr>
          <a:xfrm flipH="1" flipV="1">
            <a:off x="3706731" y="4679763"/>
            <a:ext cx="578037" cy="80663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a:endCxn id="13" idx="0"/>
          </p:cNvCxnSpPr>
          <p:nvPr/>
        </p:nvCxnSpPr>
        <p:spPr>
          <a:xfrm flipH="1">
            <a:off x="2836968" y="4679763"/>
            <a:ext cx="654237" cy="806637"/>
          </a:xfrm>
          <a:prstGeom prst="line">
            <a:avLst/>
          </a:prstGeom>
        </p:spPr>
        <p:style>
          <a:lnRef idx="2">
            <a:schemeClr val="dk1"/>
          </a:lnRef>
          <a:fillRef idx="0">
            <a:schemeClr val="dk1"/>
          </a:fillRef>
          <a:effectRef idx="1">
            <a:schemeClr val="dk1"/>
          </a:effectRef>
          <a:fontRef idx="minor">
            <a:schemeClr val="tx1"/>
          </a:fontRef>
        </p:style>
      </p:cxnSp>
      <p:sp>
        <p:nvSpPr>
          <p:cNvPr id="17" name="Oval 16"/>
          <p:cNvSpPr/>
          <p:nvPr/>
        </p:nvSpPr>
        <p:spPr>
          <a:xfrm>
            <a:off x="1465368" y="5486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56368" y="5486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1"/>
            <a:endCxn id="8" idx="5"/>
          </p:cNvCxnSpPr>
          <p:nvPr/>
        </p:nvCxnSpPr>
        <p:spPr>
          <a:xfrm flipH="1" flipV="1">
            <a:off x="5154531" y="4679763"/>
            <a:ext cx="546474" cy="851274"/>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a:stCxn id="7" idx="2"/>
            <a:endCxn id="17" idx="0"/>
          </p:cNvCxnSpPr>
          <p:nvPr/>
        </p:nvCxnSpPr>
        <p:spPr>
          <a:xfrm flipH="1">
            <a:off x="1617768" y="4572000"/>
            <a:ext cx="1828800" cy="914400"/>
          </a:xfrm>
          <a:prstGeom prst="line">
            <a:avLst/>
          </a:prstGeom>
        </p:spPr>
        <p:style>
          <a:lnRef idx="2">
            <a:schemeClr val="dk1"/>
          </a:lnRef>
          <a:fillRef idx="0">
            <a:schemeClr val="dk1"/>
          </a:fillRef>
          <a:effectRef idx="1">
            <a:schemeClr val="dk1"/>
          </a:effectRef>
          <a:fontRef idx="minor">
            <a:schemeClr val="tx1"/>
          </a:fontRef>
        </p:style>
      </p:cxnSp>
      <p:sp>
        <p:nvSpPr>
          <p:cNvPr id="24" name="Oval 23"/>
          <p:cNvSpPr/>
          <p:nvPr/>
        </p:nvSpPr>
        <p:spPr>
          <a:xfrm>
            <a:off x="5884968" y="3352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5" idx="4"/>
          </p:cNvCxnSpPr>
          <p:nvPr/>
        </p:nvCxnSpPr>
        <p:spPr>
          <a:xfrm flipH="1" flipV="1">
            <a:off x="4970568" y="2362200"/>
            <a:ext cx="959037" cy="1035237"/>
          </a:xfrm>
          <a:prstGeom prst="line">
            <a:avLst/>
          </a:prstGeom>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5427768" y="1981200"/>
            <a:ext cx="747320" cy="400110"/>
          </a:xfrm>
          <a:prstGeom prst="rect">
            <a:avLst/>
          </a:prstGeom>
          <a:noFill/>
        </p:spPr>
        <p:txBody>
          <a:bodyPr wrap="none" rtlCol="0">
            <a:spAutoFit/>
          </a:bodyPr>
          <a:lstStyle/>
          <a:p>
            <a:r>
              <a:rPr lang="en-US" sz="2000" b="1" dirty="0">
                <a:solidFill>
                  <a:srgbClr val="C00000"/>
                </a:solidFill>
              </a:rPr>
              <a:t>root</a:t>
            </a:r>
          </a:p>
        </p:txBody>
      </p:sp>
      <p:sp>
        <p:nvSpPr>
          <p:cNvPr id="34" name="TextBox 33"/>
          <p:cNvSpPr txBox="1"/>
          <p:nvPr/>
        </p:nvSpPr>
        <p:spPr>
          <a:xfrm>
            <a:off x="4038600" y="5943600"/>
            <a:ext cx="684803" cy="400110"/>
          </a:xfrm>
          <a:prstGeom prst="rect">
            <a:avLst/>
          </a:prstGeom>
          <a:noFill/>
        </p:spPr>
        <p:txBody>
          <a:bodyPr wrap="none" rtlCol="0">
            <a:spAutoFit/>
          </a:bodyPr>
          <a:lstStyle/>
          <a:p>
            <a:r>
              <a:rPr lang="en-US" sz="2000" b="1" dirty="0">
                <a:solidFill>
                  <a:schemeClr val="bg2">
                    <a:lumMod val="50000"/>
                  </a:schemeClr>
                </a:solidFill>
              </a:rPr>
              <a:t>leaf</a:t>
            </a:r>
          </a:p>
        </p:txBody>
      </p:sp>
      <p:sp>
        <p:nvSpPr>
          <p:cNvPr id="35" name="Rectangle 34"/>
          <p:cNvSpPr/>
          <p:nvPr/>
        </p:nvSpPr>
        <p:spPr>
          <a:xfrm>
            <a:off x="1846368" y="3581400"/>
            <a:ext cx="1815625" cy="369332"/>
          </a:xfrm>
          <a:prstGeom prst="rect">
            <a:avLst/>
          </a:prstGeom>
        </p:spPr>
        <p:txBody>
          <a:bodyPr wrap="none">
            <a:spAutoFit/>
          </a:bodyPr>
          <a:lstStyle/>
          <a:p>
            <a:r>
              <a:rPr lang="en-US" b="1" dirty="0">
                <a:solidFill>
                  <a:srgbClr val="008000"/>
                </a:solidFill>
              </a:rPr>
              <a:t>internal node</a:t>
            </a:r>
          </a:p>
        </p:txBody>
      </p:sp>
      <p:grpSp>
        <p:nvGrpSpPr>
          <p:cNvPr id="48" name="Group 47"/>
          <p:cNvGrpSpPr/>
          <p:nvPr/>
        </p:nvGrpSpPr>
        <p:grpSpPr>
          <a:xfrm>
            <a:off x="6991289" y="2057400"/>
            <a:ext cx="552511" cy="3810000"/>
            <a:chOff x="6934200" y="2209800"/>
            <a:chExt cx="552511" cy="3810000"/>
          </a:xfrm>
        </p:grpSpPr>
        <p:cxnSp>
          <p:nvCxnSpPr>
            <p:cNvPr id="37" name="Straight Arrow Connector 36"/>
            <p:cNvCxnSpPr/>
            <p:nvPr/>
          </p:nvCxnSpPr>
          <p:spPr>
            <a:xfrm flipH="1">
              <a:off x="6934200" y="2209800"/>
              <a:ext cx="1" cy="3810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rot="5400000">
              <a:off x="6872920" y="3795081"/>
              <a:ext cx="827471" cy="400110"/>
            </a:xfrm>
            <a:prstGeom prst="rect">
              <a:avLst/>
            </a:prstGeom>
            <a:noFill/>
          </p:spPr>
          <p:txBody>
            <a:bodyPr wrap="none" rtlCol="0">
              <a:spAutoFit/>
            </a:bodyPr>
            <a:lstStyle/>
            <a:p>
              <a:r>
                <a:rPr lang="en-US" sz="2000" b="1" dirty="0"/>
                <a:t>child</a:t>
              </a:r>
            </a:p>
          </p:txBody>
        </p:sp>
      </p:grpSp>
      <p:grpSp>
        <p:nvGrpSpPr>
          <p:cNvPr id="49" name="Group 48"/>
          <p:cNvGrpSpPr/>
          <p:nvPr/>
        </p:nvGrpSpPr>
        <p:grpSpPr>
          <a:xfrm>
            <a:off x="685800" y="1981200"/>
            <a:ext cx="428655" cy="3810000"/>
            <a:chOff x="7496145" y="2133600"/>
            <a:chExt cx="428655" cy="3810000"/>
          </a:xfrm>
        </p:grpSpPr>
        <p:cxnSp>
          <p:nvCxnSpPr>
            <p:cNvPr id="38" name="Straight Arrow Connector 37"/>
            <p:cNvCxnSpPr/>
            <p:nvPr/>
          </p:nvCxnSpPr>
          <p:spPr>
            <a:xfrm flipV="1">
              <a:off x="7924800" y="2133600"/>
              <a:ext cx="0" cy="3810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rot="16200000">
              <a:off x="7156629" y="3768516"/>
              <a:ext cx="1079142" cy="400110"/>
            </a:xfrm>
            <a:prstGeom prst="rect">
              <a:avLst/>
            </a:prstGeom>
            <a:noFill/>
          </p:spPr>
          <p:txBody>
            <a:bodyPr wrap="square" rtlCol="0">
              <a:spAutoFit/>
            </a:bodyPr>
            <a:lstStyle/>
            <a:p>
              <a:r>
                <a:rPr lang="en-US" sz="2000" b="1" dirty="0"/>
                <a:t>parent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up)">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graph may be drawn differently</a:t>
            </a:r>
          </a:p>
        </p:txBody>
      </p:sp>
      <p:cxnSp>
        <p:nvCxnSpPr>
          <p:cNvPr id="5" name="Straight Connector 4"/>
          <p:cNvCxnSpPr/>
          <p:nvPr/>
        </p:nvCxnSpPr>
        <p:spPr>
          <a:xfrm>
            <a:off x="1600200" y="2362200"/>
            <a:ext cx="76200" cy="266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00200" y="22860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676400" y="3733800"/>
            <a:ext cx="14478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76400" y="3657600"/>
            <a:ext cx="137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524000" y="2209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240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9718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6002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p:cNvSpPr/>
          <p:nvPr/>
        </p:nvSpPr>
        <p:spPr>
          <a:xfrm>
            <a:off x="5334000" y="1981200"/>
            <a:ext cx="1981200" cy="3124200"/>
          </a:xfrm>
          <a:prstGeom prst="arc">
            <a:avLst>
              <a:gd name="adj1" fmla="val 5608352"/>
              <a:gd name="adj2" fmla="val 55282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a:off x="5334000" y="3505200"/>
            <a:ext cx="1981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2578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239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324600" y="1905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2484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a:t>
            </a:r>
          </a:p>
        </p:txBody>
      </p:sp>
      <p:sp>
        <p:nvSpPr>
          <p:cNvPr id="3" name="Content Placeholder 2"/>
          <p:cNvSpPr>
            <a:spLocks noGrp="1"/>
          </p:cNvSpPr>
          <p:nvPr>
            <p:ph sz="quarter" idx="1"/>
          </p:nvPr>
        </p:nvSpPr>
        <p:spPr/>
        <p:txBody>
          <a:bodyPr>
            <a:normAutofit fontScale="92500" lnSpcReduction="10000"/>
          </a:bodyPr>
          <a:lstStyle/>
          <a:p>
            <a:r>
              <a:rPr lang="en-US" dirty="0"/>
              <a:t>The </a:t>
            </a:r>
            <a:r>
              <a:rPr lang="en-US" dirty="0">
                <a:solidFill>
                  <a:srgbClr val="FF0000"/>
                </a:solidFill>
              </a:rPr>
              <a:t>root</a:t>
            </a:r>
            <a:r>
              <a:rPr lang="en-US" dirty="0"/>
              <a:t> has no parent, every other node has exactly one parent</a:t>
            </a:r>
          </a:p>
          <a:p>
            <a:endParaRPr lang="en-US" dirty="0"/>
          </a:p>
          <a:p>
            <a:r>
              <a:rPr lang="en-US" dirty="0">
                <a:solidFill>
                  <a:srgbClr val="FF0000"/>
                </a:solidFill>
              </a:rPr>
              <a:t>Parent</a:t>
            </a:r>
            <a:r>
              <a:rPr lang="en-US" dirty="0"/>
              <a:t> of a node </a:t>
            </a:r>
            <a:r>
              <a:rPr lang="en-US" i="1" dirty="0"/>
              <a:t>x</a:t>
            </a:r>
            <a:r>
              <a:rPr lang="en-US" dirty="0"/>
              <a:t> is the node directly connected to </a:t>
            </a:r>
            <a:r>
              <a:rPr lang="en-US" i="1" dirty="0"/>
              <a:t>x</a:t>
            </a:r>
            <a:r>
              <a:rPr lang="en-US" dirty="0"/>
              <a:t> but closer to the root</a:t>
            </a:r>
          </a:p>
          <a:p>
            <a:endParaRPr lang="en-US" dirty="0"/>
          </a:p>
          <a:p>
            <a:r>
              <a:rPr lang="en-US" dirty="0"/>
              <a:t>If </a:t>
            </a:r>
            <a:r>
              <a:rPr lang="en-US" i="1" dirty="0"/>
              <a:t>x</a:t>
            </a:r>
            <a:r>
              <a:rPr lang="en-US" dirty="0"/>
              <a:t> is the parent of </a:t>
            </a:r>
            <a:r>
              <a:rPr lang="en-US" i="1" dirty="0"/>
              <a:t>y</a:t>
            </a:r>
            <a:r>
              <a:rPr lang="en-US" dirty="0"/>
              <a:t>, then </a:t>
            </a:r>
            <a:r>
              <a:rPr lang="en-US" i="1" dirty="0"/>
              <a:t>y</a:t>
            </a:r>
            <a:r>
              <a:rPr lang="en-US" dirty="0"/>
              <a:t> is the </a:t>
            </a:r>
            <a:r>
              <a:rPr lang="en-US" dirty="0">
                <a:solidFill>
                  <a:srgbClr val="FF0000"/>
                </a:solidFill>
              </a:rPr>
              <a:t>child</a:t>
            </a:r>
            <a:r>
              <a:rPr lang="en-US" dirty="0"/>
              <a:t> of </a:t>
            </a:r>
            <a:r>
              <a:rPr lang="en-US" i="1" dirty="0"/>
              <a:t>x</a:t>
            </a:r>
          </a:p>
          <a:p>
            <a:endParaRPr lang="en-US" i="1" dirty="0"/>
          </a:p>
          <a:p>
            <a:r>
              <a:rPr lang="en-US" dirty="0"/>
              <a:t>If </a:t>
            </a:r>
            <a:r>
              <a:rPr lang="en-US" i="1" dirty="0"/>
              <a:t>x</a:t>
            </a:r>
            <a:r>
              <a:rPr lang="en-US" dirty="0"/>
              <a:t> is as close to the root as </a:t>
            </a:r>
            <a:r>
              <a:rPr lang="en-US" i="1" dirty="0"/>
              <a:t>y</a:t>
            </a:r>
            <a:r>
              <a:rPr lang="en-US" dirty="0"/>
              <a:t>, then </a:t>
            </a:r>
            <a:r>
              <a:rPr lang="en-US" i="1" dirty="0"/>
              <a:t>x</a:t>
            </a:r>
            <a:r>
              <a:rPr lang="en-US" dirty="0"/>
              <a:t> and </a:t>
            </a:r>
            <a:r>
              <a:rPr lang="en-US" i="1" dirty="0"/>
              <a:t>y</a:t>
            </a:r>
            <a:r>
              <a:rPr lang="en-US" dirty="0"/>
              <a:t> belong to the same </a:t>
            </a:r>
            <a:r>
              <a:rPr lang="en-US" dirty="0">
                <a:solidFill>
                  <a:srgbClr val="FF0000"/>
                </a:solidFill>
              </a:rPr>
              <a:t>level</a:t>
            </a:r>
          </a:p>
          <a:p>
            <a:endParaRPr lang="en-US" dirty="0">
              <a:solidFill>
                <a:srgbClr val="FF0000"/>
              </a:solidFill>
            </a:endParaRPr>
          </a:p>
          <a:p>
            <a:r>
              <a:rPr lang="en-US" dirty="0"/>
              <a:t>The </a:t>
            </a:r>
            <a:r>
              <a:rPr lang="en-US" dirty="0">
                <a:solidFill>
                  <a:srgbClr val="FF0000"/>
                </a:solidFill>
              </a:rPr>
              <a:t>depth of a tree </a:t>
            </a:r>
            <a:r>
              <a:rPr lang="en-US" dirty="0"/>
              <a:t>is the distance of the farthest node from the root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up)">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up)">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up)">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&amp; Tree Traversal</a:t>
            </a:r>
          </a:p>
        </p:txBody>
      </p:sp>
      <p:sp>
        <p:nvSpPr>
          <p:cNvPr id="3" name="Content Placeholder 2"/>
          <p:cNvSpPr>
            <a:spLocks noGrp="1"/>
          </p:cNvSpPr>
          <p:nvPr>
            <p:ph sz="quarter" idx="1"/>
          </p:nvPr>
        </p:nvSpPr>
        <p:spPr>
          <a:xfrm>
            <a:off x="457200" y="1905000"/>
            <a:ext cx="7467600" cy="4568952"/>
          </a:xfrm>
        </p:spPr>
        <p:txBody>
          <a:bodyPr/>
          <a:lstStyle/>
          <a:p>
            <a:r>
              <a:rPr lang="en-US" dirty="0">
                <a:solidFill>
                  <a:srgbClr val="FF0000"/>
                </a:solidFill>
              </a:rPr>
              <a:t>Traversal</a:t>
            </a:r>
            <a:r>
              <a:rPr lang="en-US" dirty="0"/>
              <a:t> means for “traveling” systematically through a graph/tree, visiting each vertex exactly once</a:t>
            </a:r>
          </a:p>
          <a:p>
            <a:pPr lvl="1"/>
            <a:r>
              <a:rPr lang="en-US" dirty="0"/>
              <a:t>Depth First Search (DFS)</a:t>
            </a:r>
          </a:p>
          <a:p>
            <a:pPr lvl="1"/>
            <a:r>
              <a:rPr lang="en-US" dirty="0"/>
              <a:t>Breadth First Search (BFS)</a:t>
            </a:r>
          </a:p>
          <a:p>
            <a:endParaRPr lang="en-US" dirty="0"/>
          </a:p>
          <a:p>
            <a:endParaRPr lang="en-US" dirty="0"/>
          </a:p>
        </p:txBody>
      </p:sp>
      <p:pic>
        <p:nvPicPr>
          <p:cNvPr id="8194" name="Picture 2" descr="http://goaskmama.com/images/landing_img_traveling.png"/>
          <p:cNvPicPr>
            <a:picLocks noChangeAspect="1" noChangeArrowheads="1"/>
          </p:cNvPicPr>
          <p:nvPr/>
        </p:nvPicPr>
        <p:blipFill>
          <a:blip r:embed="rId2" cstate="print"/>
          <a:srcRect/>
          <a:stretch>
            <a:fillRect/>
          </a:stretch>
        </p:blipFill>
        <p:spPr bwMode="auto">
          <a:xfrm flipH="1">
            <a:off x="5029200" y="3352800"/>
            <a:ext cx="3200399" cy="32004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1752600"/>
          </a:xfrm>
        </p:spPr>
        <p:txBody>
          <a:bodyPr/>
          <a:lstStyle/>
          <a:p>
            <a:r>
              <a:rPr lang="en-US" dirty="0"/>
              <a:t>Since every vertex only visited once, traveling through a graph might not visit every edges</a:t>
            </a:r>
          </a:p>
          <a:p>
            <a:endParaRPr lang="en-US" dirty="0"/>
          </a:p>
          <a:p>
            <a:r>
              <a:rPr lang="en-US" dirty="0"/>
              <a:t>Example:</a:t>
            </a:r>
          </a:p>
        </p:txBody>
      </p:sp>
      <p:sp>
        <p:nvSpPr>
          <p:cNvPr id="4" name="Title 1"/>
          <p:cNvSpPr>
            <a:spLocks noGrp="1"/>
          </p:cNvSpPr>
          <p:nvPr>
            <p:ph type="title"/>
          </p:nvPr>
        </p:nvSpPr>
        <p:spPr/>
        <p:txBody>
          <a:bodyPr/>
          <a:lstStyle/>
          <a:p>
            <a:r>
              <a:rPr lang="en-US" dirty="0"/>
              <a:t>Graph &amp; Tree Traversal</a:t>
            </a:r>
          </a:p>
        </p:txBody>
      </p:sp>
      <p:grpSp>
        <p:nvGrpSpPr>
          <p:cNvPr id="18" name="Group 17"/>
          <p:cNvGrpSpPr/>
          <p:nvPr/>
        </p:nvGrpSpPr>
        <p:grpSpPr>
          <a:xfrm>
            <a:off x="2209800" y="3352800"/>
            <a:ext cx="2362200" cy="2743200"/>
            <a:chOff x="3048000" y="2971800"/>
            <a:chExt cx="2362200" cy="2743200"/>
          </a:xfrm>
        </p:grpSpPr>
        <p:sp>
          <p:nvSpPr>
            <p:cNvPr id="6" name="Oval 5"/>
            <p:cNvSpPr/>
            <p:nvPr/>
          </p:nvSpPr>
          <p:spPr>
            <a:xfrm>
              <a:off x="3048000" y="3657600"/>
              <a:ext cx="429491"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0" y="5323114"/>
              <a:ext cx="429491"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80709" y="2971800"/>
              <a:ext cx="429491"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80709" y="4637314"/>
              <a:ext cx="429491"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4"/>
              <a:endCxn id="7" idx="0"/>
            </p:cNvCxnSpPr>
            <p:nvPr/>
          </p:nvCxnSpPr>
          <p:spPr>
            <a:xfrm>
              <a:off x="3262745" y="4049486"/>
              <a:ext cx="0" cy="12736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9" idx="3"/>
              <a:endCxn id="7" idx="6"/>
            </p:cNvCxnSpPr>
            <p:nvPr/>
          </p:nvCxnSpPr>
          <p:spPr>
            <a:xfrm flipH="1">
              <a:off x="3477491" y="4971810"/>
              <a:ext cx="1566116" cy="547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0"/>
              <a:endCxn id="8" idx="4"/>
            </p:cNvCxnSpPr>
            <p:nvPr/>
          </p:nvCxnSpPr>
          <p:spPr>
            <a:xfrm flipV="1">
              <a:off x="5195455" y="3363686"/>
              <a:ext cx="0" cy="12736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8" idx="3"/>
              <a:endCxn id="6" idx="6"/>
            </p:cNvCxnSpPr>
            <p:nvPr/>
          </p:nvCxnSpPr>
          <p:spPr>
            <a:xfrm flipH="1">
              <a:off x="3477491" y="3306295"/>
              <a:ext cx="1566116" cy="547248"/>
            </a:xfrm>
            <a:prstGeom prst="line">
              <a:avLst/>
            </a:prstGeom>
          </p:spPr>
          <p:style>
            <a:lnRef idx="2">
              <a:schemeClr val="accent1"/>
            </a:lnRef>
            <a:fillRef idx="0">
              <a:schemeClr val="accent1"/>
            </a:fillRef>
            <a:effectRef idx="1">
              <a:schemeClr val="accent1"/>
            </a:effectRef>
            <a:fontRef idx="minor">
              <a:schemeClr val="tx1"/>
            </a:fontRef>
          </p:style>
        </p:cxnSp>
      </p:grpSp>
      <p:sp>
        <p:nvSpPr>
          <p:cNvPr id="20" name="Oval 19"/>
          <p:cNvSpPr/>
          <p:nvPr/>
        </p:nvSpPr>
        <p:spPr>
          <a:xfrm>
            <a:off x="2209800" y="4038600"/>
            <a:ext cx="429491"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p:cNvSpPr/>
          <p:nvPr/>
        </p:nvSpPr>
        <p:spPr>
          <a:xfrm>
            <a:off x="2209800" y="5704114"/>
            <a:ext cx="429491"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p:cNvSpPr/>
          <p:nvPr/>
        </p:nvSpPr>
        <p:spPr>
          <a:xfrm>
            <a:off x="4142509" y="3352800"/>
            <a:ext cx="429491"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p:cNvSpPr/>
          <p:nvPr/>
        </p:nvSpPr>
        <p:spPr>
          <a:xfrm>
            <a:off x="4142509" y="5018314"/>
            <a:ext cx="429491"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4" name="Straight Connector 23"/>
          <p:cNvCxnSpPr>
            <a:stCxn id="20" idx="4"/>
            <a:endCxn id="21" idx="0"/>
          </p:cNvCxnSpPr>
          <p:nvPr/>
        </p:nvCxnSpPr>
        <p:spPr>
          <a:xfrm>
            <a:off x="2424545" y="4430486"/>
            <a:ext cx="0" cy="1273629"/>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Straight Connector 24"/>
          <p:cNvCxnSpPr>
            <a:stCxn id="23" idx="3"/>
            <a:endCxn id="21" idx="6"/>
          </p:cNvCxnSpPr>
          <p:nvPr/>
        </p:nvCxnSpPr>
        <p:spPr>
          <a:xfrm flipH="1">
            <a:off x="2639291" y="5352810"/>
            <a:ext cx="1566116" cy="547248"/>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p:cNvCxnSpPr>
            <a:stCxn id="23" idx="0"/>
            <a:endCxn id="22" idx="4"/>
          </p:cNvCxnSpPr>
          <p:nvPr/>
        </p:nvCxnSpPr>
        <p:spPr>
          <a:xfrm flipV="1">
            <a:off x="4357255" y="3744686"/>
            <a:ext cx="0" cy="1273629"/>
          </a:xfrm>
          <a:prstGeom prst="line">
            <a:avLst/>
          </a:prstGeom>
        </p:spPr>
        <p:style>
          <a:lnRef idx="2">
            <a:schemeClr val="accent2"/>
          </a:lnRef>
          <a:fillRef idx="0">
            <a:schemeClr val="accent2"/>
          </a:fillRef>
          <a:effectRef idx="1">
            <a:schemeClr val="accent2"/>
          </a:effectRef>
          <a:fontRef idx="minor">
            <a:schemeClr val="tx1"/>
          </a:fontRef>
        </p:style>
      </p:cxnSp>
      <p:sp>
        <p:nvSpPr>
          <p:cNvPr id="28" name="Line Callout 3 (Border and Accent Bar) 27"/>
          <p:cNvSpPr/>
          <p:nvPr/>
        </p:nvSpPr>
        <p:spPr>
          <a:xfrm>
            <a:off x="5334000" y="2819400"/>
            <a:ext cx="1524000" cy="762000"/>
          </a:xfrm>
          <a:prstGeom prst="accentBorderCallout3">
            <a:avLst>
              <a:gd name="adj1" fmla="val 18750"/>
              <a:gd name="adj2" fmla="val -8333"/>
              <a:gd name="adj3" fmla="val 17139"/>
              <a:gd name="adj4" fmla="val -108608"/>
              <a:gd name="adj5" fmla="val 66030"/>
              <a:gd name="adj6" fmla="val -136070"/>
              <a:gd name="adj7" fmla="val 135110"/>
              <a:gd name="adj8" fmla="val -120871"/>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edge is not visited</a:t>
            </a:r>
          </a:p>
        </p:txBody>
      </p:sp>
      <p:sp>
        <p:nvSpPr>
          <p:cNvPr id="29" name="Rounded Rectangular Callout 28"/>
          <p:cNvSpPr/>
          <p:nvPr/>
        </p:nvSpPr>
        <p:spPr>
          <a:xfrm>
            <a:off x="5181600" y="4114800"/>
            <a:ext cx="3429000" cy="1447800"/>
          </a:xfrm>
          <a:prstGeom prst="wedgeRoundRectCallout">
            <a:avLst>
              <a:gd name="adj1" fmla="val -70700"/>
              <a:gd name="adj2" fmla="val -37253"/>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 fact, traversing through a graph produces a </a:t>
            </a:r>
            <a:br>
              <a:rPr lang="en-US" dirty="0"/>
            </a:br>
            <a:r>
              <a:rPr lang="en-US" b="1" dirty="0"/>
              <a:t>traversal rooted tree</a:t>
            </a:r>
          </a:p>
          <a:p>
            <a:pPr algn="ctr"/>
            <a:r>
              <a:rPr lang="en-US" dirty="0"/>
              <a:t>(starting vertex is the root)</a:t>
            </a:r>
          </a:p>
        </p:txBody>
      </p:sp>
      <p:sp>
        <p:nvSpPr>
          <p:cNvPr id="31" name="Down Arrow Callout 30"/>
          <p:cNvSpPr/>
          <p:nvPr/>
        </p:nvSpPr>
        <p:spPr>
          <a:xfrm>
            <a:off x="1828800" y="3393744"/>
            <a:ext cx="1219200" cy="609600"/>
          </a:xfrm>
          <a:prstGeom prst="downArrowCallout">
            <a:avLst>
              <a:gd name="adj1" fmla="val 1067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here</a:t>
            </a:r>
          </a:p>
        </p:txBody>
      </p:sp>
      <p:sp>
        <p:nvSpPr>
          <p:cNvPr id="32" name="Rounded Rectangular Callout 31"/>
          <p:cNvSpPr/>
          <p:nvPr/>
        </p:nvSpPr>
        <p:spPr>
          <a:xfrm>
            <a:off x="5181600" y="5638800"/>
            <a:ext cx="3429000" cy="990600"/>
          </a:xfrm>
          <a:prstGeom prst="wedgeRoundRectCallout">
            <a:avLst>
              <a:gd name="adj1" fmla="val -79058"/>
              <a:gd name="adj2" fmla="val -62052"/>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In connected graph, the traversal tree is also a </a:t>
            </a:r>
            <a:r>
              <a:rPr lang="en-US" b="1" dirty="0"/>
              <a:t>spanning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8" grpId="0" animBg="1"/>
      <p:bldP spid="29" grpId="0" animBg="1"/>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a:t>DFS Traversal on a Tree</a:t>
            </a:r>
          </a:p>
        </p:txBody>
      </p:sp>
      <p:sp>
        <p:nvSpPr>
          <p:cNvPr id="3" name="Content Placeholder 2"/>
          <p:cNvSpPr>
            <a:spLocks noGrp="1"/>
          </p:cNvSpPr>
          <p:nvPr>
            <p:ph sz="quarter" idx="1"/>
          </p:nvPr>
        </p:nvSpPr>
        <p:spPr>
          <a:xfrm>
            <a:off x="533400" y="944562"/>
            <a:ext cx="7467600" cy="454152"/>
          </a:xfrm>
        </p:spPr>
        <p:txBody>
          <a:bodyPr>
            <a:normAutofit/>
          </a:bodyPr>
          <a:lstStyle/>
          <a:p>
            <a:pPr>
              <a:buNone/>
            </a:pPr>
            <a:r>
              <a:rPr lang="en-US" sz="2000" i="1" dirty="0">
                <a:solidFill>
                  <a:schemeClr val="accent1"/>
                </a:solidFill>
              </a:rPr>
              <a:t>DFS traverses down to leaf first, then to siblings</a:t>
            </a:r>
          </a:p>
        </p:txBody>
      </p:sp>
      <p:grpSp>
        <p:nvGrpSpPr>
          <p:cNvPr id="21" name="Group 20"/>
          <p:cNvGrpSpPr/>
          <p:nvPr/>
        </p:nvGrpSpPr>
        <p:grpSpPr>
          <a:xfrm>
            <a:off x="762000" y="1694379"/>
            <a:ext cx="5369958" cy="4150758"/>
            <a:chOff x="1868275" y="2535527"/>
            <a:chExt cx="4102376" cy="3170969"/>
          </a:xfrm>
        </p:grpSpPr>
        <p:sp>
          <p:nvSpPr>
            <p:cNvPr id="4" name="Oval 3"/>
            <p:cNvSpPr/>
            <p:nvPr/>
          </p:nvSpPr>
          <p:spPr>
            <a:xfrm>
              <a:off x="4818168" y="253552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p:cNvSpPr/>
            <p:nvPr/>
          </p:nvSpPr>
          <p:spPr>
            <a:xfrm>
              <a:off x="4208568" y="3583360"/>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p:cNvSpPr/>
            <p:nvPr/>
          </p:nvSpPr>
          <p:spPr>
            <a:xfrm>
              <a:off x="3446568" y="4456554"/>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 name="Oval 6"/>
            <p:cNvSpPr/>
            <p:nvPr/>
          </p:nvSpPr>
          <p:spPr>
            <a:xfrm>
              <a:off x="4792657" y="4353863"/>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8" name="Straight Connector 7"/>
            <p:cNvCxnSpPr>
              <a:stCxn id="4" idx="4"/>
              <a:endCxn id="5" idx="0"/>
            </p:cNvCxnSpPr>
            <p:nvPr/>
          </p:nvCxnSpPr>
          <p:spPr>
            <a:xfrm flipH="1">
              <a:off x="4360969" y="2840327"/>
              <a:ext cx="609600" cy="74303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7" idx="0"/>
              <a:endCxn id="5" idx="5"/>
            </p:cNvCxnSpPr>
            <p:nvPr/>
          </p:nvCxnSpPr>
          <p:spPr>
            <a:xfrm flipH="1" flipV="1">
              <a:off x="4468731" y="3843523"/>
              <a:ext cx="476326" cy="51034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5" idx="3"/>
              <a:endCxn id="6" idx="0"/>
            </p:cNvCxnSpPr>
            <p:nvPr/>
          </p:nvCxnSpPr>
          <p:spPr>
            <a:xfrm flipH="1">
              <a:off x="3598968" y="3843523"/>
              <a:ext cx="654237" cy="613031"/>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2799682"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2" name="Oval 11"/>
            <p:cNvSpPr/>
            <p:nvPr/>
          </p:nvSpPr>
          <p:spPr>
            <a:xfrm>
              <a:off x="4132368"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13" name="Straight Connector 12"/>
            <p:cNvCxnSpPr>
              <a:stCxn id="12" idx="0"/>
              <a:endCxn id="6" idx="5"/>
            </p:cNvCxnSpPr>
            <p:nvPr/>
          </p:nvCxnSpPr>
          <p:spPr>
            <a:xfrm flipH="1" flipV="1">
              <a:off x="3706731" y="4716717"/>
              <a:ext cx="578038" cy="684979"/>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6" idx="3"/>
              <a:endCxn id="11" idx="0"/>
            </p:cNvCxnSpPr>
            <p:nvPr/>
          </p:nvCxnSpPr>
          <p:spPr>
            <a:xfrm flipH="1">
              <a:off x="2952082" y="4716717"/>
              <a:ext cx="539122" cy="684979"/>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1868275"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6" name="Oval 15"/>
            <p:cNvSpPr/>
            <p:nvPr/>
          </p:nvSpPr>
          <p:spPr>
            <a:xfrm>
              <a:off x="5549426" y="534348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7" name="Straight Connector 16"/>
            <p:cNvCxnSpPr>
              <a:stCxn id="16" idx="1"/>
              <a:endCxn id="7" idx="5"/>
            </p:cNvCxnSpPr>
            <p:nvPr/>
          </p:nvCxnSpPr>
          <p:spPr>
            <a:xfrm flipH="1" flipV="1">
              <a:off x="5052820" y="4614026"/>
              <a:ext cx="541242" cy="774094"/>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a:stCxn id="6" idx="2"/>
              <a:endCxn id="15" idx="0"/>
            </p:cNvCxnSpPr>
            <p:nvPr/>
          </p:nvCxnSpPr>
          <p:spPr>
            <a:xfrm flipH="1">
              <a:off x="2020675" y="4608954"/>
              <a:ext cx="1425892" cy="792742"/>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665851" y="352514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0" name="Straight Connector 19"/>
            <p:cNvCxnSpPr>
              <a:stCxn id="19" idx="1"/>
              <a:endCxn id="4" idx="4"/>
            </p:cNvCxnSpPr>
            <p:nvPr/>
          </p:nvCxnSpPr>
          <p:spPr>
            <a:xfrm flipH="1" flipV="1">
              <a:off x="4970568" y="2840327"/>
              <a:ext cx="739920" cy="729457"/>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sp>
        <p:nvSpPr>
          <p:cNvPr id="32" name="Oval 31"/>
          <p:cNvSpPr/>
          <p:nvPr/>
        </p:nvSpPr>
        <p:spPr>
          <a:xfrm>
            <a:off x="4623372" y="16764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a:t>
            </a:r>
          </a:p>
        </p:txBody>
      </p:sp>
      <p:sp>
        <p:nvSpPr>
          <p:cNvPr id="33" name="Oval 32"/>
          <p:cNvSpPr/>
          <p:nvPr/>
        </p:nvSpPr>
        <p:spPr>
          <a:xfrm>
            <a:off x="3825414" y="30480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34" name="Oval 33"/>
          <p:cNvSpPr/>
          <p:nvPr/>
        </p:nvSpPr>
        <p:spPr>
          <a:xfrm>
            <a:off x="2827965" y="41910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35" name="Oval 34"/>
          <p:cNvSpPr/>
          <p:nvPr/>
        </p:nvSpPr>
        <p:spPr>
          <a:xfrm>
            <a:off x="4589979" y="40565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t>
            </a:r>
          </a:p>
        </p:txBody>
      </p:sp>
      <p:cxnSp>
        <p:nvCxnSpPr>
          <p:cNvPr id="36" name="Straight Connector 35"/>
          <p:cNvCxnSpPr>
            <a:stCxn id="33" idx="0"/>
            <a:endCxn id="32" idx="4"/>
          </p:cNvCxnSpPr>
          <p:nvPr/>
        </p:nvCxnSpPr>
        <p:spPr>
          <a:xfrm flipV="1">
            <a:off x="4024904" y="2075379"/>
            <a:ext cx="797958" cy="972621"/>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37" name="Straight Connector 36"/>
          <p:cNvCxnSpPr>
            <a:stCxn id="35" idx="0"/>
            <a:endCxn id="33" idx="5"/>
          </p:cNvCxnSpPr>
          <p:nvPr/>
        </p:nvCxnSpPr>
        <p:spPr>
          <a:xfrm flipH="1" flipV="1">
            <a:off x="4165964" y="3388550"/>
            <a:ext cx="623505" cy="66802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38" name="Straight Connector 37"/>
          <p:cNvCxnSpPr>
            <a:stCxn id="34" idx="0"/>
            <a:endCxn id="33" idx="3"/>
          </p:cNvCxnSpPr>
          <p:nvPr/>
        </p:nvCxnSpPr>
        <p:spPr>
          <a:xfrm flipV="1">
            <a:off x="3027455" y="3388550"/>
            <a:ext cx="856388" cy="80245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39" name="Oval 38"/>
          <p:cNvSpPr/>
          <p:nvPr/>
        </p:nvSpPr>
        <p:spPr>
          <a:xfrm>
            <a:off x="1981200"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sp>
        <p:nvSpPr>
          <p:cNvPr id="40" name="Oval 39"/>
          <p:cNvSpPr/>
          <p:nvPr/>
        </p:nvSpPr>
        <p:spPr>
          <a:xfrm>
            <a:off x="3725669"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a:t>
            </a:r>
          </a:p>
        </p:txBody>
      </p:sp>
      <p:cxnSp>
        <p:nvCxnSpPr>
          <p:cNvPr id="41" name="Straight Connector 40"/>
          <p:cNvCxnSpPr>
            <a:stCxn id="40" idx="0"/>
            <a:endCxn id="34" idx="5"/>
          </p:cNvCxnSpPr>
          <p:nvPr/>
        </p:nvCxnSpPr>
        <p:spPr>
          <a:xfrm flipH="1" flipV="1">
            <a:off x="3168516" y="4531550"/>
            <a:ext cx="756644" cy="89662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42" name="Straight Connector 41"/>
          <p:cNvCxnSpPr>
            <a:stCxn id="34" idx="3"/>
            <a:endCxn id="39" idx="0"/>
          </p:cNvCxnSpPr>
          <p:nvPr/>
        </p:nvCxnSpPr>
        <p:spPr>
          <a:xfrm flipH="1">
            <a:off x="2180690" y="4531550"/>
            <a:ext cx="705704" cy="896629"/>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3" name="Oval 42"/>
          <p:cNvSpPr/>
          <p:nvPr/>
        </p:nvSpPr>
        <p:spPr>
          <a:xfrm>
            <a:off x="762000"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a:t>
            </a:r>
          </a:p>
        </p:txBody>
      </p:sp>
      <p:sp>
        <p:nvSpPr>
          <p:cNvPr id="44" name="Oval 43"/>
          <p:cNvSpPr/>
          <p:nvPr/>
        </p:nvSpPr>
        <p:spPr>
          <a:xfrm>
            <a:off x="5580580" y="53519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t>
            </a:r>
          </a:p>
        </p:txBody>
      </p:sp>
      <p:cxnSp>
        <p:nvCxnSpPr>
          <p:cNvPr id="45" name="Straight Connector 44"/>
          <p:cNvCxnSpPr>
            <a:stCxn id="44" idx="1"/>
            <a:endCxn id="35" idx="5"/>
          </p:cNvCxnSpPr>
          <p:nvPr/>
        </p:nvCxnSpPr>
        <p:spPr>
          <a:xfrm flipH="1" flipV="1">
            <a:off x="4930529" y="4397129"/>
            <a:ext cx="708479" cy="101327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46" name="Straight Connector 45"/>
          <p:cNvCxnSpPr>
            <a:stCxn id="34" idx="2"/>
            <a:endCxn id="43" idx="0"/>
          </p:cNvCxnSpPr>
          <p:nvPr/>
        </p:nvCxnSpPr>
        <p:spPr>
          <a:xfrm flipH="1">
            <a:off x="961490" y="4390490"/>
            <a:ext cx="1866474" cy="1037689"/>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7" name="Oval 46"/>
          <p:cNvSpPr/>
          <p:nvPr/>
        </p:nvSpPr>
        <p:spPr>
          <a:xfrm>
            <a:off x="5732979" y="29718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48" name="Straight Connector 47"/>
          <p:cNvCxnSpPr>
            <a:stCxn id="47" idx="1"/>
            <a:endCxn id="32" idx="4"/>
          </p:cNvCxnSpPr>
          <p:nvPr/>
        </p:nvCxnSpPr>
        <p:spPr>
          <a:xfrm flipH="1" flipV="1">
            <a:off x="4822862" y="2075379"/>
            <a:ext cx="968546" cy="95485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55" name="Straight Connector 54"/>
          <p:cNvCxnSpPr/>
          <p:nvPr/>
        </p:nvCxnSpPr>
        <p:spPr>
          <a:xfrm flipV="1">
            <a:off x="1295400" y="4607958"/>
            <a:ext cx="1295400" cy="7620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62" name="Straight Connector 61"/>
          <p:cNvCxnSpPr/>
          <p:nvPr/>
        </p:nvCxnSpPr>
        <p:spPr>
          <a:xfrm flipV="1">
            <a:off x="2362200" y="4684158"/>
            <a:ext cx="533400" cy="6858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64" name="Straight Connector 63"/>
          <p:cNvCxnSpPr/>
          <p:nvPr/>
        </p:nvCxnSpPr>
        <p:spPr>
          <a:xfrm flipH="1" flipV="1">
            <a:off x="3352800" y="4572000"/>
            <a:ext cx="533400" cy="6096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67" name="Straight Connector 66"/>
          <p:cNvCxnSpPr/>
          <p:nvPr/>
        </p:nvCxnSpPr>
        <p:spPr>
          <a:xfrm flipV="1">
            <a:off x="3276600" y="3581400"/>
            <a:ext cx="609600" cy="5334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70" name="Straight Connector 69"/>
          <p:cNvCxnSpPr/>
          <p:nvPr/>
        </p:nvCxnSpPr>
        <p:spPr>
          <a:xfrm flipH="1" flipV="1">
            <a:off x="5105400" y="4495800"/>
            <a:ext cx="457200" cy="6096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73" name="Straight Connector 72"/>
          <p:cNvCxnSpPr/>
          <p:nvPr/>
        </p:nvCxnSpPr>
        <p:spPr>
          <a:xfrm flipH="1" flipV="1">
            <a:off x="4343400" y="3352800"/>
            <a:ext cx="457200" cy="5334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75" name="Straight Connector 74"/>
          <p:cNvCxnSpPr/>
          <p:nvPr/>
        </p:nvCxnSpPr>
        <p:spPr>
          <a:xfrm flipV="1">
            <a:off x="4267200" y="2286000"/>
            <a:ext cx="533400" cy="6096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79" name="TextBox 78"/>
          <p:cNvSpPr txBox="1"/>
          <p:nvPr/>
        </p:nvSpPr>
        <p:spPr>
          <a:xfrm>
            <a:off x="2523753" y="617220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B</a:t>
            </a:r>
          </a:p>
        </p:txBody>
      </p:sp>
      <p:sp>
        <p:nvSpPr>
          <p:cNvPr id="80" name="TextBox 79"/>
          <p:cNvSpPr txBox="1"/>
          <p:nvPr/>
        </p:nvSpPr>
        <p:spPr>
          <a:xfrm>
            <a:off x="7051242" y="617220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a:t>
            </a:r>
          </a:p>
        </p:txBody>
      </p:sp>
      <p:sp>
        <p:nvSpPr>
          <p:cNvPr id="81" name="TextBox 80"/>
          <p:cNvSpPr txBox="1"/>
          <p:nvPr/>
        </p:nvSpPr>
        <p:spPr>
          <a:xfrm>
            <a:off x="3189086" y="6172200"/>
            <a:ext cx="35779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D</a:t>
            </a:r>
          </a:p>
        </p:txBody>
      </p:sp>
      <p:sp>
        <p:nvSpPr>
          <p:cNvPr id="82" name="TextBox 81"/>
          <p:cNvSpPr txBox="1"/>
          <p:nvPr/>
        </p:nvSpPr>
        <p:spPr>
          <a:xfrm>
            <a:off x="3859227" y="6172200"/>
            <a:ext cx="3273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E</a:t>
            </a:r>
          </a:p>
        </p:txBody>
      </p:sp>
      <p:sp>
        <p:nvSpPr>
          <p:cNvPr id="83" name="TextBox 82"/>
          <p:cNvSpPr txBox="1"/>
          <p:nvPr/>
        </p:nvSpPr>
        <p:spPr>
          <a:xfrm>
            <a:off x="4498912" y="6172200"/>
            <a:ext cx="3161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F</a:t>
            </a:r>
          </a:p>
        </p:txBody>
      </p:sp>
      <p:sp>
        <p:nvSpPr>
          <p:cNvPr id="84" name="TextBox 83"/>
          <p:cNvSpPr txBox="1"/>
          <p:nvPr/>
        </p:nvSpPr>
        <p:spPr>
          <a:xfrm>
            <a:off x="6385905" y="617220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G</a:t>
            </a:r>
          </a:p>
        </p:txBody>
      </p:sp>
      <p:sp>
        <p:nvSpPr>
          <p:cNvPr id="85" name="TextBox 84"/>
          <p:cNvSpPr txBox="1"/>
          <p:nvPr/>
        </p:nvSpPr>
        <p:spPr>
          <a:xfrm>
            <a:off x="5717366" y="6172200"/>
            <a:ext cx="35618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H</a:t>
            </a:r>
          </a:p>
        </p:txBody>
      </p:sp>
      <p:sp>
        <p:nvSpPr>
          <p:cNvPr id="86" name="TextBox 85"/>
          <p:cNvSpPr txBox="1"/>
          <p:nvPr/>
        </p:nvSpPr>
        <p:spPr>
          <a:xfrm>
            <a:off x="5127375" y="6172200"/>
            <a:ext cx="2776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a:t>
            </a:r>
          </a:p>
        </p:txBody>
      </p:sp>
      <p:grpSp>
        <p:nvGrpSpPr>
          <p:cNvPr id="88" name="Group 87"/>
          <p:cNvGrpSpPr/>
          <p:nvPr/>
        </p:nvGrpSpPr>
        <p:grpSpPr>
          <a:xfrm>
            <a:off x="768779" y="6161050"/>
            <a:ext cx="1442623" cy="400110"/>
            <a:chOff x="768779" y="6161050"/>
            <a:chExt cx="1442623" cy="400110"/>
          </a:xfrm>
        </p:grpSpPr>
        <p:sp>
          <p:nvSpPr>
            <p:cNvPr id="78" name="TextBox 77"/>
            <p:cNvSpPr txBox="1"/>
            <p:nvPr/>
          </p:nvSpPr>
          <p:spPr>
            <a:xfrm>
              <a:off x="1869642" y="6172200"/>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A</a:t>
              </a:r>
            </a:p>
          </p:txBody>
        </p:sp>
        <p:sp>
          <p:nvSpPr>
            <p:cNvPr id="87" name="TextBox 86"/>
            <p:cNvSpPr txBox="1"/>
            <p:nvPr/>
          </p:nvSpPr>
          <p:spPr>
            <a:xfrm>
              <a:off x="768779" y="6161050"/>
              <a:ext cx="907621" cy="400110"/>
            </a:xfrm>
            <a:prstGeom prst="rect">
              <a:avLst/>
            </a:prstGeom>
            <a:noFill/>
          </p:spPr>
          <p:txBody>
            <a:bodyPr wrap="none" rtlCol="0">
              <a:spAutoFit/>
            </a:bodyPr>
            <a:lstStyle/>
            <a:p>
              <a:r>
                <a:rPr lang="en-US" sz="2000" b="1" dirty="0">
                  <a:solidFill>
                    <a:srgbClr val="C00000"/>
                  </a:solidFill>
                </a:rPr>
                <a:t>DFS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500" fill="hold"/>
                                        <p:tgtEl>
                                          <p:spTgt spid="88"/>
                                        </p:tgtEl>
                                        <p:attrNameLst>
                                          <p:attrName>ppt_x</p:attrName>
                                        </p:attrNameLst>
                                      </p:cBhvr>
                                      <p:tavLst>
                                        <p:tav tm="0">
                                          <p:val>
                                            <p:strVal val="0-#ppt_w/2"/>
                                          </p:val>
                                        </p:tav>
                                        <p:tav tm="100000">
                                          <p:val>
                                            <p:strVal val="#ppt_x"/>
                                          </p:val>
                                        </p:tav>
                                      </p:tavLst>
                                    </p:anim>
                                    <p:anim calcmode="lin" valueType="num">
                                      <p:cBhvr additive="base">
                                        <p:cTn id="12"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up)">
                                      <p:cBhvr>
                                        <p:cTn id="17" dur="500"/>
                                        <p:tgtEl>
                                          <p:spTgt spid="36"/>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79"/>
                                        </p:tgtEl>
                                        <p:attrNameLst>
                                          <p:attrName>style.visibility</p:attrName>
                                        </p:attrNameLst>
                                      </p:cBhvr>
                                      <p:to>
                                        <p:strVal val="visible"/>
                                      </p:to>
                                    </p:set>
                                    <p:anim calcmode="lin" valueType="num">
                                      <p:cBhvr additive="base">
                                        <p:cTn id="25" dur="500" fill="hold"/>
                                        <p:tgtEl>
                                          <p:spTgt spid="79"/>
                                        </p:tgtEl>
                                        <p:attrNameLst>
                                          <p:attrName>ppt_x</p:attrName>
                                        </p:attrNameLst>
                                      </p:cBhvr>
                                      <p:tavLst>
                                        <p:tav tm="0">
                                          <p:val>
                                            <p:strVal val="0-#ppt_w/2"/>
                                          </p:val>
                                        </p:tav>
                                        <p:tav tm="100000">
                                          <p:val>
                                            <p:strVal val="#ppt_x"/>
                                          </p:val>
                                        </p:tav>
                                      </p:tavLst>
                                    </p:anim>
                                    <p:anim calcmode="lin" valueType="num">
                                      <p:cBhvr additive="base">
                                        <p:cTn id="26"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up)">
                                      <p:cBhvr>
                                        <p:cTn id="31" dur="500"/>
                                        <p:tgtEl>
                                          <p:spTgt spid="38"/>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childTnLst>
                          </p:cTn>
                        </p:par>
                        <p:par>
                          <p:cTn id="36" fill="hold">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81"/>
                                        </p:tgtEl>
                                        <p:attrNameLst>
                                          <p:attrName>style.visibility</p:attrName>
                                        </p:attrNameLst>
                                      </p:cBhvr>
                                      <p:to>
                                        <p:strVal val="visible"/>
                                      </p:to>
                                    </p:set>
                                    <p:anim calcmode="lin" valueType="num">
                                      <p:cBhvr additive="base">
                                        <p:cTn id="39" dur="500" fill="hold"/>
                                        <p:tgtEl>
                                          <p:spTgt spid="81"/>
                                        </p:tgtEl>
                                        <p:attrNameLst>
                                          <p:attrName>ppt_x</p:attrName>
                                        </p:attrNameLst>
                                      </p:cBhvr>
                                      <p:tavLst>
                                        <p:tav tm="0">
                                          <p:val>
                                            <p:strVal val="0-#ppt_w/2"/>
                                          </p:val>
                                        </p:tav>
                                        <p:tav tm="100000">
                                          <p:val>
                                            <p:strVal val="#ppt_x"/>
                                          </p:val>
                                        </p:tav>
                                      </p:tavLst>
                                    </p:anim>
                                    <p:anim calcmode="lin" valueType="num">
                                      <p:cBhvr additive="base">
                                        <p:cTn id="40"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dissolve">
                                      <p:cBhvr>
                                        <p:cTn id="49" dur="500"/>
                                        <p:tgtEl>
                                          <p:spTgt spid="43"/>
                                        </p:tgtEl>
                                      </p:cBhvr>
                                    </p:animEffect>
                                  </p:childTnLst>
                                </p:cTn>
                              </p:par>
                            </p:childTnLst>
                          </p:cTn>
                        </p:par>
                        <p:par>
                          <p:cTn id="50" fill="hold">
                            <p:stCondLst>
                              <p:cond delay="1000"/>
                            </p:stCondLst>
                            <p:childTnLst>
                              <p:par>
                                <p:cTn id="51" presetID="2" presetClass="entr" presetSubtype="8"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 calcmode="lin" valueType="num">
                                      <p:cBhvr additive="base">
                                        <p:cTn id="53" dur="500" fill="hold"/>
                                        <p:tgtEl>
                                          <p:spTgt spid="82"/>
                                        </p:tgtEl>
                                        <p:attrNameLst>
                                          <p:attrName>ppt_x</p:attrName>
                                        </p:attrNameLst>
                                      </p:cBhvr>
                                      <p:tavLst>
                                        <p:tav tm="0">
                                          <p:val>
                                            <p:strVal val="0-#ppt_w/2"/>
                                          </p:val>
                                        </p:tav>
                                        <p:tav tm="100000">
                                          <p:val>
                                            <p:strVal val="#ppt_x"/>
                                          </p:val>
                                        </p:tav>
                                      </p:tavLst>
                                    </p:anim>
                                    <p:anim calcmode="lin" valueType="num">
                                      <p:cBhvr additive="base">
                                        <p:cTn id="54"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down)">
                                      <p:cBhvr>
                                        <p:cTn id="59" dur="500"/>
                                        <p:tgtEl>
                                          <p:spTgt spid="55"/>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up)">
                                      <p:cBhvr>
                                        <p:cTn id="63" dur="500"/>
                                        <p:tgtEl>
                                          <p:spTgt spid="42"/>
                                        </p:tgtEl>
                                      </p:cBhvr>
                                    </p:animEffect>
                                  </p:childTnLst>
                                </p:cTn>
                              </p:par>
                            </p:childTnLst>
                          </p:cTn>
                        </p:par>
                        <p:par>
                          <p:cTn id="64" fill="hold">
                            <p:stCondLst>
                              <p:cond delay="1000"/>
                            </p:stCondLst>
                            <p:childTnLst>
                              <p:par>
                                <p:cTn id="65" presetID="9"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dissolve">
                                      <p:cBhvr>
                                        <p:cTn id="67" dur="500"/>
                                        <p:tgtEl>
                                          <p:spTgt spid="39"/>
                                        </p:tgtEl>
                                      </p:cBhvr>
                                    </p:animEffect>
                                  </p:childTnLst>
                                </p:cTn>
                              </p:par>
                            </p:childTnLst>
                          </p:cTn>
                        </p:par>
                        <p:par>
                          <p:cTn id="68" fill="hold">
                            <p:stCondLst>
                              <p:cond delay="1500"/>
                            </p:stCondLst>
                            <p:childTnLst>
                              <p:par>
                                <p:cTn id="69" presetID="2" presetClass="entr" presetSubtype="8" fill="hold" grpId="0" nodeType="afterEffect">
                                  <p:stCondLst>
                                    <p:cond delay="0"/>
                                  </p:stCondLst>
                                  <p:childTnLst>
                                    <p:set>
                                      <p:cBhvr>
                                        <p:cTn id="70" dur="1" fill="hold">
                                          <p:stCondLst>
                                            <p:cond delay="0"/>
                                          </p:stCondLst>
                                        </p:cTn>
                                        <p:tgtEl>
                                          <p:spTgt spid="83"/>
                                        </p:tgtEl>
                                        <p:attrNameLst>
                                          <p:attrName>style.visibility</p:attrName>
                                        </p:attrNameLst>
                                      </p:cBhvr>
                                      <p:to>
                                        <p:strVal val="visible"/>
                                      </p:to>
                                    </p:set>
                                    <p:anim calcmode="lin" valueType="num">
                                      <p:cBhvr additive="base">
                                        <p:cTn id="71" dur="500" fill="hold"/>
                                        <p:tgtEl>
                                          <p:spTgt spid="83"/>
                                        </p:tgtEl>
                                        <p:attrNameLst>
                                          <p:attrName>ppt_x</p:attrName>
                                        </p:attrNameLst>
                                      </p:cBhvr>
                                      <p:tavLst>
                                        <p:tav tm="0">
                                          <p:val>
                                            <p:strVal val="0-#ppt_w/2"/>
                                          </p:val>
                                        </p:tav>
                                        <p:tav tm="100000">
                                          <p:val>
                                            <p:strVal val="#ppt_x"/>
                                          </p:val>
                                        </p:tav>
                                      </p:tavLst>
                                    </p:anim>
                                    <p:anim calcmode="lin" valueType="num">
                                      <p:cBhvr additive="base">
                                        <p:cTn id="72"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down)">
                                      <p:cBhvr>
                                        <p:cTn id="77" dur="500"/>
                                        <p:tgtEl>
                                          <p:spTgt spid="62"/>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500"/>
                                        <p:tgtEl>
                                          <p:spTgt spid="41"/>
                                        </p:tgtEl>
                                      </p:cBhvr>
                                    </p:animEffect>
                                  </p:childTnLst>
                                </p:cTn>
                              </p:par>
                            </p:childTnLst>
                          </p:cTn>
                        </p:par>
                        <p:par>
                          <p:cTn id="82" fill="hold">
                            <p:stCondLst>
                              <p:cond delay="1000"/>
                            </p:stCondLst>
                            <p:childTnLst>
                              <p:par>
                                <p:cTn id="83" presetID="9" presetClass="entr" presetSubtype="0"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dissolve">
                                      <p:cBhvr>
                                        <p:cTn id="85" dur="500"/>
                                        <p:tgtEl>
                                          <p:spTgt spid="40"/>
                                        </p:tgtEl>
                                      </p:cBhvr>
                                    </p:animEffect>
                                  </p:childTnLst>
                                </p:cTn>
                              </p:par>
                            </p:childTnLst>
                          </p:cTn>
                        </p:par>
                        <p:par>
                          <p:cTn id="86" fill="hold">
                            <p:stCondLst>
                              <p:cond delay="1500"/>
                            </p:stCondLst>
                            <p:childTnLst>
                              <p:par>
                                <p:cTn id="87" presetID="2" presetClass="entr" presetSubtype="8" fill="hold" grpId="0" nodeType="afterEffect">
                                  <p:stCondLst>
                                    <p:cond delay="0"/>
                                  </p:stCondLst>
                                  <p:childTnLst>
                                    <p:set>
                                      <p:cBhvr>
                                        <p:cTn id="88" dur="1" fill="hold">
                                          <p:stCondLst>
                                            <p:cond delay="0"/>
                                          </p:stCondLst>
                                        </p:cTn>
                                        <p:tgtEl>
                                          <p:spTgt spid="86"/>
                                        </p:tgtEl>
                                        <p:attrNameLst>
                                          <p:attrName>style.visibility</p:attrName>
                                        </p:attrNameLst>
                                      </p:cBhvr>
                                      <p:to>
                                        <p:strVal val="visible"/>
                                      </p:to>
                                    </p:set>
                                    <p:anim calcmode="lin" valueType="num">
                                      <p:cBhvr additive="base">
                                        <p:cTn id="89" dur="500" fill="hold"/>
                                        <p:tgtEl>
                                          <p:spTgt spid="86"/>
                                        </p:tgtEl>
                                        <p:attrNameLst>
                                          <p:attrName>ppt_x</p:attrName>
                                        </p:attrNameLst>
                                      </p:cBhvr>
                                      <p:tavLst>
                                        <p:tav tm="0">
                                          <p:val>
                                            <p:strVal val="0-#ppt_w/2"/>
                                          </p:val>
                                        </p:tav>
                                        <p:tav tm="100000">
                                          <p:val>
                                            <p:strVal val="#ppt_x"/>
                                          </p:val>
                                        </p:tav>
                                      </p:tavLst>
                                    </p:anim>
                                    <p:anim calcmode="lin" valueType="num">
                                      <p:cBhvr additive="base">
                                        <p:cTn id="90"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wipe(down)">
                                      <p:cBhvr>
                                        <p:cTn id="95" dur="500"/>
                                        <p:tgtEl>
                                          <p:spTgt spid="64"/>
                                        </p:tgtEl>
                                      </p:cBhvr>
                                    </p:animEffect>
                                  </p:childTnLst>
                                </p:cTn>
                              </p:par>
                            </p:childTnLst>
                          </p:cTn>
                        </p:par>
                        <p:par>
                          <p:cTn id="96" fill="hold">
                            <p:stCondLst>
                              <p:cond delay="500"/>
                            </p:stCondLst>
                            <p:childTnLst>
                              <p:par>
                                <p:cTn id="97" presetID="22" presetClass="entr" presetSubtype="4" fill="hold"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000"/>
                            </p:stCondLst>
                            <p:childTnLst>
                              <p:par>
                                <p:cTn id="101" presetID="22" presetClass="entr" presetSubtype="1" fill="hold"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wipe(up)">
                                      <p:cBhvr>
                                        <p:cTn id="103" dur="500"/>
                                        <p:tgtEl>
                                          <p:spTgt spid="37"/>
                                        </p:tgtEl>
                                      </p:cBhvr>
                                    </p:animEffect>
                                  </p:childTnLst>
                                </p:cTn>
                              </p:par>
                            </p:childTnLst>
                          </p:cTn>
                        </p:par>
                        <p:par>
                          <p:cTn id="104" fill="hold">
                            <p:stCondLst>
                              <p:cond delay="1500"/>
                            </p:stCondLst>
                            <p:childTnLst>
                              <p:par>
                                <p:cTn id="105" presetID="9" presetClass="entr" presetSubtype="0" fill="hold" grpId="0" nodeType="after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dissolve">
                                      <p:cBhvr>
                                        <p:cTn id="107" dur="500"/>
                                        <p:tgtEl>
                                          <p:spTgt spid="35"/>
                                        </p:tgtEl>
                                      </p:cBhvr>
                                    </p:animEffect>
                                  </p:childTnLst>
                                </p:cTn>
                              </p:par>
                            </p:childTnLst>
                          </p:cTn>
                        </p:par>
                        <p:par>
                          <p:cTn id="108" fill="hold">
                            <p:stCondLst>
                              <p:cond delay="2000"/>
                            </p:stCondLst>
                            <p:childTnLst>
                              <p:par>
                                <p:cTn id="109" presetID="2" presetClass="entr" presetSubtype="8" fill="hold" grpId="0" nodeType="afterEffect">
                                  <p:stCondLst>
                                    <p:cond delay="0"/>
                                  </p:stCondLst>
                                  <p:childTnLst>
                                    <p:set>
                                      <p:cBhvr>
                                        <p:cTn id="110" dur="1" fill="hold">
                                          <p:stCondLst>
                                            <p:cond delay="0"/>
                                          </p:stCondLst>
                                        </p:cTn>
                                        <p:tgtEl>
                                          <p:spTgt spid="85"/>
                                        </p:tgtEl>
                                        <p:attrNameLst>
                                          <p:attrName>style.visibility</p:attrName>
                                        </p:attrNameLst>
                                      </p:cBhvr>
                                      <p:to>
                                        <p:strVal val="visible"/>
                                      </p:to>
                                    </p:set>
                                    <p:anim calcmode="lin" valueType="num">
                                      <p:cBhvr additive="base">
                                        <p:cTn id="111" dur="500" fill="hold"/>
                                        <p:tgtEl>
                                          <p:spTgt spid="85"/>
                                        </p:tgtEl>
                                        <p:attrNameLst>
                                          <p:attrName>ppt_x</p:attrName>
                                        </p:attrNameLst>
                                      </p:cBhvr>
                                      <p:tavLst>
                                        <p:tav tm="0">
                                          <p:val>
                                            <p:strVal val="0-#ppt_w/2"/>
                                          </p:val>
                                        </p:tav>
                                        <p:tav tm="100000">
                                          <p:val>
                                            <p:strVal val="#ppt_x"/>
                                          </p:val>
                                        </p:tav>
                                      </p:tavLst>
                                    </p:anim>
                                    <p:anim calcmode="lin" valueType="num">
                                      <p:cBhvr additive="base">
                                        <p:cTn id="112"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wipe(up)">
                                      <p:cBhvr>
                                        <p:cTn id="117" dur="500"/>
                                        <p:tgtEl>
                                          <p:spTgt spid="45"/>
                                        </p:tgtEl>
                                      </p:cBhvr>
                                    </p:animEffect>
                                  </p:childTnLst>
                                </p:cTn>
                              </p:par>
                            </p:childTnLst>
                          </p:cTn>
                        </p:par>
                        <p:par>
                          <p:cTn id="118" fill="hold">
                            <p:stCondLst>
                              <p:cond delay="500"/>
                            </p:stCondLst>
                            <p:childTnLst>
                              <p:par>
                                <p:cTn id="119" presetID="9" presetClass="entr" presetSubtype="0" fill="hold" grpId="0" nodeType="after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dissolve">
                                      <p:cBhvr>
                                        <p:cTn id="121" dur="500"/>
                                        <p:tgtEl>
                                          <p:spTgt spid="44"/>
                                        </p:tgtEl>
                                      </p:cBhvr>
                                    </p:animEffect>
                                  </p:childTnLst>
                                </p:cTn>
                              </p:par>
                            </p:childTnLst>
                          </p:cTn>
                        </p:par>
                        <p:par>
                          <p:cTn id="122" fill="hold">
                            <p:stCondLst>
                              <p:cond delay="1000"/>
                            </p:stCondLst>
                            <p:childTnLst>
                              <p:par>
                                <p:cTn id="123" presetID="2" presetClass="entr" presetSubtype="8" fill="hold" grpId="0" nodeType="afterEffect">
                                  <p:stCondLst>
                                    <p:cond delay="0"/>
                                  </p:stCondLst>
                                  <p:childTnLst>
                                    <p:set>
                                      <p:cBhvr>
                                        <p:cTn id="124" dur="1" fill="hold">
                                          <p:stCondLst>
                                            <p:cond delay="0"/>
                                          </p:stCondLst>
                                        </p:cTn>
                                        <p:tgtEl>
                                          <p:spTgt spid="84"/>
                                        </p:tgtEl>
                                        <p:attrNameLst>
                                          <p:attrName>style.visibility</p:attrName>
                                        </p:attrNameLst>
                                      </p:cBhvr>
                                      <p:to>
                                        <p:strVal val="visible"/>
                                      </p:to>
                                    </p:set>
                                    <p:anim calcmode="lin" valueType="num">
                                      <p:cBhvr additive="base">
                                        <p:cTn id="125" dur="500" fill="hold"/>
                                        <p:tgtEl>
                                          <p:spTgt spid="84"/>
                                        </p:tgtEl>
                                        <p:attrNameLst>
                                          <p:attrName>ppt_x</p:attrName>
                                        </p:attrNameLst>
                                      </p:cBhvr>
                                      <p:tavLst>
                                        <p:tav tm="0">
                                          <p:val>
                                            <p:strVal val="0-#ppt_w/2"/>
                                          </p:val>
                                        </p:tav>
                                        <p:tav tm="100000">
                                          <p:val>
                                            <p:strVal val="#ppt_x"/>
                                          </p:val>
                                        </p:tav>
                                      </p:tavLst>
                                    </p:anim>
                                    <p:anim calcmode="lin" valueType="num">
                                      <p:cBhvr additive="base">
                                        <p:cTn id="126"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wipe(down)">
                                      <p:cBhvr>
                                        <p:cTn id="131" dur="500"/>
                                        <p:tgtEl>
                                          <p:spTgt spid="70"/>
                                        </p:tgtEl>
                                      </p:cBhvr>
                                    </p:animEffect>
                                  </p:childTnLst>
                                </p:cTn>
                              </p:par>
                            </p:childTnLst>
                          </p:cTn>
                        </p:par>
                        <p:par>
                          <p:cTn id="132" fill="hold">
                            <p:stCondLst>
                              <p:cond delay="500"/>
                            </p:stCondLst>
                            <p:childTnLst>
                              <p:par>
                                <p:cTn id="133" presetID="22" presetClass="entr" presetSubtype="4" fill="hold" nodeType="afterEffect">
                                  <p:stCondLst>
                                    <p:cond delay="0"/>
                                  </p:stCondLst>
                                  <p:childTnLst>
                                    <p:set>
                                      <p:cBhvr>
                                        <p:cTn id="134" dur="1" fill="hold">
                                          <p:stCondLst>
                                            <p:cond delay="0"/>
                                          </p:stCondLst>
                                        </p:cTn>
                                        <p:tgtEl>
                                          <p:spTgt spid="73"/>
                                        </p:tgtEl>
                                        <p:attrNameLst>
                                          <p:attrName>style.visibility</p:attrName>
                                        </p:attrNameLst>
                                      </p:cBhvr>
                                      <p:to>
                                        <p:strVal val="visible"/>
                                      </p:to>
                                    </p:set>
                                    <p:animEffect transition="in" filter="wipe(down)">
                                      <p:cBhvr>
                                        <p:cTn id="135" dur="500"/>
                                        <p:tgtEl>
                                          <p:spTgt spid="73"/>
                                        </p:tgtEl>
                                      </p:cBhvr>
                                    </p:animEffect>
                                  </p:childTnLst>
                                </p:cTn>
                              </p:par>
                            </p:childTnLst>
                          </p:cTn>
                        </p:par>
                        <p:par>
                          <p:cTn id="136" fill="hold">
                            <p:stCondLst>
                              <p:cond delay="1000"/>
                            </p:stCondLst>
                            <p:childTnLst>
                              <p:par>
                                <p:cTn id="137" presetID="22" presetClass="entr" presetSubtype="4" fill="hold" nodeType="after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wipe(down)">
                                      <p:cBhvr>
                                        <p:cTn id="139" dur="500"/>
                                        <p:tgtEl>
                                          <p:spTgt spid="75"/>
                                        </p:tgtEl>
                                      </p:cBhvr>
                                    </p:animEffect>
                                  </p:childTnLst>
                                </p:cTn>
                              </p:par>
                            </p:childTnLst>
                          </p:cTn>
                        </p:par>
                        <p:par>
                          <p:cTn id="140" fill="hold">
                            <p:stCondLst>
                              <p:cond delay="1500"/>
                            </p:stCondLst>
                            <p:childTnLst>
                              <p:par>
                                <p:cTn id="141" presetID="22" presetClass="entr" presetSubtype="1" fill="hold" nodeType="after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wipe(up)">
                                      <p:cBhvr>
                                        <p:cTn id="143" dur="500"/>
                                        <p:tgtEl>
                                          <p:spTgt spid="48"/>
                                        </p:tgtEl>
                                      </p:cBhvr>
                                    </p:animEffect>
                                  </p:childTnLst>
                                </p:cTn>
                              </p:par>
                            </p:childTnLst>
                          </p:cTn>
                        </p:par>
                        <p:par>
                          <p:cTn id="144" fill="hold">
                            <p:stCondLst>
                              <p:cond delay="2000"/>
                            </p:stCondLst>
                            <p:childTnLst>
                              <p:par>
                                <p:cTn id="145" presetID="9" presetClass="entr" presetSubtype="0" fill="hold" grpId="0" nodeType="after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dissolve">
                                      <p:cBhvr>
                                        <p:cTn id="147" dur="500"/>
                                        <p:tgtEl>
                                          <p:spTgt spid="47"/>
                                        </p:tgtEl>
                                      </p:cBhvr>
                                    </p:animEffect>
                                  </p:childTnLst>
                                </p:cTn>
                              </p:par>
                            </p:childTnLst>
                          </p:cTn>
                        </p:par>
                        <p:par>
                          <p:cTn id="148" fill="hold">
                            <p:stCondLst>
                              <p:cond delay="6500"/>
                            </p:stCondLst>
                            <p:childTnLst>
                              <p:par>
                                <p:cTn id="149" presetID="2" presetClass="entr" presetSubtype="8" fill="hold" grpId="0" nodeType="afterEffect">
                                  <p:stCondLst>
                                    <p:cond delay="0"/>
                                  </p:stCondLst>
                                  <p:childTnLst>
                                    <p:set>
                                      <p:cBhvr>
                                        <p:cTn id="150" dur="1" fill="hold">
                                          <p:stCondLst>
                                            <p:cond delay="0"/>
                                          </p:stCondLst>
                                        </p:cTn>
                                        <p:tgtEl>
                                          <p:spTgt spid="80"/>
                                        </p:tgtEl>
                                        <p:attrNameLst>
                                          <p:attrName>style.visibility</p:attrName>
                                        </p:attrNameLst>
                                      </p:cBhvr>
                                      <p:to>
                                        <p:strVal val="visible"/>
                                      </p:to>
                                    </p:set>
                                    <p:anim calcmode="lin" valueType="num">
                                      <p:cBhvr additive="base">
                                        <p:cTn id="151" dur="500" fill="hold"/>
                                        <p:tgtEl>
                                          <p:spTgt spid="80"/>
                                        </p:tgtEl>
                                        <p:attrNameLst>
                                          <p:attrName>ppt_x</p:attrName>
                                        </p:attrNameLst>
                                      </p:cBhvr>
                                      <p:tavLst>
                                        <p:tav tm="0">
                                          <p:val>
                                            <p:strVal val="0-#ppt_w/2"/>
                                          </p:val>
                                        </p:tav>
                                        <p:tav tm="100000">
                                          <p:val>
                                            <p:strVal val="#ppt_x"/>
                                          </p:val>
                                        </p:tav>
                                      </p:tavLst>
                                    </p:anim>
                                    <p:anim calcmode="lin" valueType="num">
                                      <p:cBhvr additive="base">
                                        <p:cTn id="152"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9" grpId="0" animBg="1"/>
      <p:bldP spid="40" grpId="0" animBg="1"/>
      <p:bldP spid="43" grpId="0" animBg="1"/>
      <p:bldP spid="44" grpId="0" animBg="1"/>
      <p:bldP spid="47" grpId="0" animBg="1"/>
      <p:bldP spid="79" grpId="0" animBg="1"/>
      <p:bldP spid="80" grpId="0" animBg="1"/>
      <p:bldP spid="81" grpId="0" animBg="1"/>
      <p:bldP spid="82" grpId="0" animBg="1"/>
      <p:bldP spid="83" grpId="0" animBg="1"/>
      <p:bldP spid="84" grpId="0" animBg="1"/>
      <p:bldP spid="85" grpId="0" animBg="1"/>
      <p:bldP spid="8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a:t>BFS Traversal on a Tree</a:t>
            </a:r>
          </a:p>
        </p:txBody>
      </p:sp>
      <p:sp>
        <p:nvSpPr>
          <p:cNvPr id="3" name="Content Placeholder 2"/>
          <p:cNvSpPr>
            <a:spLocks noGrp="1"/>
          </p:cNvSpPr>
          <p:nvPr>
            <p:ph sz="quarter" idx="1"/>
          </p:nvPr>
        </p:nvSpPr>
        <p:spPr>
          <a:xfrm>
            <a:off x="533400" y="944562"/>
            <a:ext cx="7467600" cy="454152"/>
          </a:xfrm>
        </p:spPr>
        <p:txBody>
          <a:bodyPr>
            <a:normAutofit/>
          </a:bodyPr>
          <a:lstStyle/>
          <a:p>
            <a:pPr>
              <a:buNone/>
            </a:pPr>
            <a:r>
              <a:rPr lang="en-US" sz="2000" i="1" dirty="0">
                <a:solidFill>
                  <a:schemeClr val="accent1"/>
                </a:solidFill>
              </a:rPr>
              <a:t>BFS traverses the tree level by level</a:t>
            </a:r>
          </a:p>
        </p:txBody>
      </p:sp>
      <p:grpSp>
        <p:nvGrpSpPr>
          <p:cNvPr id="21" name="Group 20"/>
          <p:cNvGrpSpPr/>
          <p:nvPr/>
        </p:nvGrpSpPr>
        <p:grpSpPr>
          <a:xfrm>
            <a:off x="762000" y="1694379"/>
            <a:ext cx="5369958" cy="4150758"/>
            <a:chOff x="1868275" y="2535527"/>
            <a:chExt cx="4102376" cy="3170969"/>
          </a:xfrm>
        </p:grpSpPr>
        <p:sp>
          <p:nvSpPr>
            <p:cNvPr id="4" name="Oval 3"/>
            <p:cNvSpPr/>
            <p:nvPr/>
          </p:nvSpPr>
          <p:spPr>
            <a:xfrm>
              <a:off x="4818168" y="253552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p:cNvSpPr/>
            <p:nvPr/>
          </p:nvSpPr>
          <p:spPr>
            <a:xfrm>
              <a:off x="4208568" y="3583360"/>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p:cNvSpPr/>
            <p:nvPr/>
          </p:nvSpPr>
          <p:spPr>
            <a:xfrm>
              <a:off x="3446568" y="4456554"/>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 name="Oval 6"/>
            <p:cNvSpPr/>
            <p:nvPr/>
          </p:nvSpPr>
          <p:spPr>
            <a:xfrm>
              <a:off x="4792657" y="4353863"/>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8" name="Straight Connector 7"/>
            <p:cNvCxnSpPr>
              <a:stCxn id="4" idx="4"/>
              <a:endCxn id="5" idx="0"/>
            </p:cNvCxnSpPr>
            <p:nvPr/>
          </p:nvCxnSpPr>
          <p:spPr>
            <a:xfrm flipH="1">
              <a:off x="4360969" y="2840327"/>
              <a:ext cx="609600" cy="74303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7" idx="0"/>
              <a:endCxn id="5" idx="5"/>
            </p:cNvCxnSpPr>
            <p:nvPr/>
          </p:nvCxnSpPr>
          <p:spPr>
            <a:xfrm flipH="1" flipV="1">
              <a:off x="4468731" y="3843523"/>
              <a:ext cx="476326" cy="51034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5" idx="3"/>
              <a:endCxn id="6" idx="0"/>
            </p:cNvCxnSpPr>
            <p:nvPr/>
          </p:nvCxnSpPr>
          <p:spPr>
            <a:xfrm flipH="1">
              <a:off x="3598968" y="3843523"/>
              <a:ext cx="654237" cy="613031"/>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2799682"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2" name="Oval 11"/>
            <p:cNvSpPr/>
            <p:nvPr/>
          </p:nvSpPr>
          <p:spPr>
            <a:xfrm>
              <a:off x="4132368"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13" name="Straight Connector 12"/>
            <p:cNvCxnSpPr>
              <a:stCxn id="12" idx="0"/>
              <a:endCxn id="6" idx="5"/>
            </p:cNvCxnSpPr>
            <p:nvPr/>
          </p:nvCxnSpPr>
          <p:spPr>
            <a:xfrm flipH="1" flipV="1">
              <a:off x="3706731" y="4716717"/>
              <a:ext cx="578038" cy="684979"/>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6" idx="3"/>
              <a:endCxn id="11" idx="0"/>
            </p:cNvCxnSpPr>
            <p:nvPr/>
          </p:nvCxnSpPr>
          <p:spPr>
            <a:xfrm flipH="1">
              <a:off x="2952082" y="4716717"/>
              <a:ext cx="539122" cy="684979"/>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1868275"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6" name="Oval 15"/>
            <p:cNvSpPr/>
            <p:nvPr/>
          </p:nvSpPr>
          <p:spPr>
            <a:xfrm>
              <a:off x="5549426" y="534348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7" name="Straight Connector 16"/>
            <p:cNvCxnSpPr>
              <a:stCxn id="16" idx="1"/>
              <a:endCxn id="7" idx="5"/>
            </p:cNvCxnSpPr>
            <p:nvPr/>
          </p:nvCxnSpPr>
          <p:spPr>
            <a:xfrm flipH="1" flipV="1">
              <a:off x="5052820" y="4614026"/>
              <a:ext cx="541242" cy="774094"/>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a:stCxn id="6" idx="2"/>
              <a:endCxn id="15" idx="0"/>
            </p:cNvCxnSpPr>
            <p:nvPr/>
          </p:nvCxnSpPr>
          <p:spPr>
            <a:xfrm flipH="1">
              <a:off x="2020675" y="4608954"/>
              <a:ext cx="1425892" cy="792742"/>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665851" y="352514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0" name="Straight Connector 19"/>
            <p:cNvCxnSpPr>
              <a:stCxn id="19" idx="1"/>
              <a:endCxn id="4" idx="4"/>
            </p:cNvCxnSpPr>
            <p:nvPr/>
          </p:nvCxnSpPr>
          <p:spPr>
            <a:xfrm flipH="1" flipV="1">
              <a:off x="4970568" y="2840327"/>
              <a:ext cx="739920" cy="729457"/>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sp>
        <p:nvSpPr>
          <p:cNvPr id="32" name="Oval 31"/>
          <p:cNvSpPr/>
          <p:nvPr/>
        </p:nvSpPr>
        <p:spPr>
          <a:xfrm>
            <a:off x="4623372" y="16764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a:t>
            </a:r>
          </a:p>
        </p:txBody>
      </p:sp>
      <p:sp>
        <p:nvSpPr>
          <p:cNvPr id="33" name="Oval 32"/>
          <p:cNvSpPr/>
          <p:nvPr/>
        </p:nvSpPr>
        <p:spPr>
          <a:xfrm>
            <a:off x="3825414" y="30480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34" name="Oval 33"/>
          <p:cNvSpPr/>
          <p:nvPr/>
        </p:nvSpPr>
        <p:spPr>
          <a:xfrm>
            <a:off x="2827965" y="41910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35" name="Oval 34"/>
          <p:cNvSpPr/>
          <p:nvPr/>
        </p:nvSpPr>
        <p:spPr>
          <a:xfrm>
            <a:off x="4589979" y="40565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t>
            </a:r>
          </a:p>
        </p:txBody>
      </p:sp>
      <p:cxnSp>
        <p:nvCxnSpPr>
          <p:cNvPr id="36" name="Straight Connector 35"/>
          <p:cNvCxnSpPr>
            <a:stCxn id="33" idx="0"/>
            <a:endCxn id="32" idx="4"/>
          </p:cNvCxnSpPr>
          <p:nvPr/>
        </p:nvCxnSpPr>
        <p:spPr>
          <a:xfrm flipV="1">
            <a:off x="4024904" y="2075379"/>
            <a:ext cx="797958" cy="972621"/>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37" name="Straight Connector 36"/>
          <p:cNvCxnSpPr>
            <a:stCxn id="35" idx="0"/>
            <a:endCxn id="33" idx="5"/>
          </p:cNvCxnSpPr>
          <p:nvPr/>
        </p:nvCxnSpPr>
        <p:spPr>
          <a:xfrm flipH="1" flipV="1">
            <a:off x="4165964" y="3388550"/>
            <a:ext cx="623505" cy="66802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38" name="Straight Connector 37"/>
          <p:cNvCxnSpPr>
            <a:stCxn id="34" idx="0"/>
            <a:endCxn id="33" idx="3"/>
          </p:cNvCxnSpPr>
          <p:nvPr/>
        </p:nvCxnSpPr>
        <p:spPr>
          <a:xfrm flipV="1">
            <a:off x="3027455" y="3388550"/>
            <a:ext cx="856388" cy="80245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39" name="Oval 38"/>
          <p:cNvSpPr/>
          <p:nvPr/>
        </p:nvSpPr>
        <p:spPr>
          <a:xfrm>
            <a:off x="1981200"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sp>
        <p:nvSpPr>
          <p:cNvPr id="40" name="Oval 39"/>
          <p:cNvSpPr/>
          <p:nvPr/>
        </p:nvSpPr>
        <p:spPr>
          <a:xfrm>
            <a:off x="3725669"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a:t>
            </a:r>
          </a:p>
        </p:txBody>
      </p:sp>
      <p:cxnSp>
        <p:nvCxnSpPr>
          <p:cNvPr id="41" name="Straight Connector 40"/>
          <p:cNvCxnSpPr>
            <a:stCxn id="40" idx="0"/>
            <a:endCxn id="34" idx="5"/>
          </p:cNvCxnSpPr>
          <p:nvPr/>
        </p:nvCxnSpPr>
        <p:spPr>
          <a:xfrm flipH="1" flipV="1">
            <a:off x="3168516" y="4531550"/>
            <a:ext cx="756644" cy="89662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42" name="Straight Connector 41"/>
          <p:cNvCxnSpPr>
            <a:stCxn id="34" idx="3"/>
            <a:endCxn id="39" idx="0"/>
          </p:cNvCxnSpPr>
          <p:nvPr/>
        </p:nvCxnSpPr>
        <p:spPr>
          <a:xfrm flipH="1">
            <a:off x="2180690" y="4531550"/>
            <a:ext cx="705704" cy="896629"/>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3" name="Oval 42"/>
          <p:cNvSpPr/>
          <p:nvPr/>
        </p:nvSpPr>
        <p:spPr>
          <a:xfrm>
            <a:off x="762000"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a:t>
            </a:r>
          </a:p>
        </p:txBody>
      </p:sp>
      <p:sp>
        <p:nvSpPr>
          <p:cNvPr id="44" name="Oval 43"/>
          <p:cNvSpPr/>
          <p:nvPr/>
        </p:nvSpPr>
        <p:spPr>
          <a:xfrm>
            <a:off x="5580580" y="53519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t>
            </a:r>
          </a:p>
        </p:txBody>
      </p:sp>
      <p:cxnSp>
        <p:nvCxnSpPr>
          <p:cNvPr id="45" name="Straight Connector 44"/>
          <p:cNvCxnSpPr>
            <a:stCxn id="44" idx="1"/>
            <a:endCxn id="35" idx="5"/>
          </p:cNvCxnSpPr>
          <p:nvPr/>
        </p:nvCxnSpPr>
        <p:spPr>
          <a:xfrm flipH="1" flipV="1">
            <a:off x="4930529" y="4397129"/>
            <a:ext cx="708479" cy="101327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46" name="Straight Connector 45"/>
          <p:cNvCxnSpPr>
            <a:stCxn id="34" idx="2"/>
            <a:endCxn id="43" idx="0"/>
          </p:cNvCxnSpPr>
          <p:nvPr/>
        </p:nvCxnSpPr>
        <p:spPr>
          <a:xfrm flipH="1">
            <a:off x="961490" y="4390490"/>
            <a:ext cx="1866474" cy="1037689"/>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7" name="Oval 46"/>
          <p:cNvSpPr/>
          <p:nvPr/>
        </p:nvSpPr>
        <p:spPr>
          <a:xfrm>
            <a:off x="5732979" y="29718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48" name="Straight Connector 47"/>
          <p:cNvCxnSpPr>
            <a:stCxn id="47" idx="1"/>
            <a:endCxn id="32" idx="4"/>
          </p:cNvCxnSpPr>
          <p:nvPr/>
        </p:nvCxnSpPr>
        <p:spPr>
          <a:xfrm flipH="1" flipV="1">
            <a:off x="4822862" y="2075379"/>
            <a:ext cx="968546" cy="95485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79" name="TextBox 78"/>
          <p:cNvSpPr txBox="1"/>
          <p:nvPr/>
        </p:nvSpPr>
        <p:spPr>
          <a:xfrm>
            <a:off x="2482151" y="617220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B</a:t>
            </a:r>
          </a:p>
        </p:txBody>
      </p:sp>
      <p:sp>
        <p:nvSpPr>
          <p:cNvPr id="80" name="TextBox 79"/>
          <p:cNvSpPr txBox="1"/>
          <p:nvPr/>
        </p:nvSpPr>
        <p:spPr>
          <a:xfrm>
            <a:off x="3105882" y="617220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a:t>
            </a:r>
          </a:p>
        </p:txBody>
      </p:sp>
      <p:sp>
        <p:nvSpPr>
          <p:cNvPr id="81" name="TextBox 80"/>
          <p:cNvSpPr txBox="1"/>
          <p:nvPr/>
        </p:nvSpPr>
        <p:spPr>
          <a:xfrm>
            <a:off x="3716789" y="6172200"/>
            <a:ext cx="35779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D</a:t>
            </a:r>
          </a:p>
        </p:txBody>
      </p:sp>
      <p:sp>
        <p:nvSpPr>
          <p:cNvPr id="82" name="TextBox 81"/>
          <p:cNvSpPr txBox="1"/>
          <p:nvPr/>
        </p:nvSpPr>
        <p:spPr>
          <a:xfrm>
            <a:off x="4972265" y="6172200"/>
            <a:ext cx="3273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E</a:t>
            </a:r>
          </a:p>
        </p:txBody>
      </p:sp>
      <p:sp>
        <p:nvSpPr>
          <p:cNvPr id="83" name="TextBox 82"/>
          <p:cNvSpPr txBox="1"/>
          <p:nvPr/>
        </p:nvSpPr>
        <p:spPr>
          <a:xfrm>
            <a:off x="5570348" y="6172200"/>
            <a:ext cx="3161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F</a:t>
            </a:r>
          </a:p>
        </p:txBody>
      </p:sp>
      <p:sp>
        <p:nvSpPr>
          <p:cNvPr id="84" name="TextBox 83"/>
          <p:cNvSpPr txBox="1"/>
          <p:nvPr/>
        </p:nvSpPr>
        <p:spPr>
          <a:xfrm>
            <a:off x="6705600" y="617220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G</a:t>
            </a:r>
          </a:p>
        </p:txBody>
      </p:sp>
      <p:sp>
        <p:nvSpPr>
          <p:cNvPr id="85" name="TextBox 84"/>
          <p:cNvSpPr txBox="1"/>
          <p:nvPr/>
        </p:nvSpPr>
        <p:spPr>
          <a:xfrm>
            <a:off x="4345328" y="6172200"/>
            <a:ext cx="35618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H</a:t>
            </a:r>
          </a:p>
        </p:txBody>
      </p:sp>
      <p:sp>
        <p:nvSpPr>
          <p:cNvPr id="86" name="TextBox 85"/>
          <p:cNvSpPr txBox="1"/>
          <p:nvPr/>
        </p:nvSpPr>
        <p:spPr>
          <a:xfrm>
            <a:off x="6157209" y="6172200"/>
            <a:ext cx="2776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a:t>
            </a:r>
          </a:p>
        </p:txBody>
      </p:sp>
      <p:grpSp>
        <p:nvGrpSpPr>
          <p:cNvPr id="22" name="Group 87"/>
          <p:cNvGrpSpPr/>
          <p:nvPr/>
        </p:nvGrpSpPr>
        <p:grpSpPr>
          <a:xfrm>
            <a:off x="768779" y="6161050"/>
            <a:ext cx="1442623" cy="400110"/>
            <a:chOff x="768779" y="6161050"/>
            <a:chExt cx="1442623" cy="400110"/>
          </a:xfrm>
        </p:grpSpPr>
        <p:sp>
          <p:nvSpPr>
            <p:cNvPr id="78" name="TextBox 77"/>
            <p:cNvSpPr txBox="1"/>
            <p:nvPr/>
          </p:nvSpPr>
          <p:spPr>
            <a:xfrm>
              <a:off x="1869642" y="6172200"/>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A</a:t>
              </a:r>
            </a:p>
          </p:txBody>
        </p:sp>
        <p:sp>
          <p:nvSpPr>
            <p:cNvPr id="87" name="TextBox 86"/>
            <p:cNvSpPr txBox="1"/>
            <p:nvPr/>
          </p:nvSpPr>
          <p:spPr>
            <a:xfrm>
              <a:off x="768779" y="6161050"/>
              <a:ext cx="893193" cy="400110"/>
            </a:xfrm>
            <a:prstGeom prst="rect">
              <a:avLst/>
            </a:prstGeom>
            <a:noFill/>
          </p:spPr>
          <p:txBody>
            <a:bodyPr wrap="none" rtlCol="0">
              <a:spAutoFit/>
            </a:bodyPr>
            <a:lstStyle/>
            <a:p>
              <a:r>
                <a:rPr lang="en-US" sz="2000" b="1" dirty="0">
                  <a:solidFill>
                    <a:srgbClr val="C00000"/>
                  </a:solidFill>
                </a:rPr>
                <a:t>BFS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up)">
                                      <p:cBhvr>
                                        <p:cTn id="17" dur="500"/>
                                        <p:tgtEl>
                                          <p:spTgt spid="36"/>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79"/>
                                        </p:tgtEl>
                                        <p:attrNameLst>
                                          <p:attrName>style.visibility</p:attrName>
                                        </p:attrNameLst>
                                      </p:cBhvr>
                                      <p:to>
                                        <p:strVal val="visible"/>
                                      </p:to>
                                    </p:set>
                                    <p:anim calcmode="lin" valueType="num">
                                      <p:cBhvr additive="base">
                                        <p:cTn id="25" dur="500" fill="hold"/>
                                        <p:tgtEl>
                                          <p:spTgt spid="79"/>
                                        </p:tgtEl>
                                        <p:attrNameLst>
                                          <p:attrName>ppt_x</p:attrName>
                                        </p:attrNameLst>
                                      </p:cBhvr>
                                      <p:tavLst>
                                        <p:tav tm="0">
                                          <p:val>
                                            <p:strVal val="0-#ppt_w/2"/>
                                          </p:val>
                                        </p:tav>
                                        <p:tav tm="100000">
                                          <p:val>
                                            <p:strVal val="#ppt_x"/>
                                          </p:val>
                                        </p:tav>
                                      </p:tavLst>
                                    </p:anim>
                                    <p:anim calcmode="lin" valueType="num">
                                      <p:cBhvr additive="base">
                                        <p:cTn id="26"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par>
                          <p:cTn id="36" fill="hold">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80"/>
                                        </p:tgtEl>
                                        <p:attrNameLst>
                                          <p:attrName>style.visibility</p:attrName>
                                        </p:attrNameLst>
                                      </p:cBhvr>
                                      <p:to>
                                        <p:strVal val="visible"/>
                                      </p:to>
                                    </p:set>
                                    <p:anim calcmode="lin" valueType="num">
                                      <p:cBhvr additive="base">
                                        <p:cTn id="39" dur="500" fill="hold"/>
                                        <p:tgtEl>
                                          <p:spTgt spid="80"/>
                                        </p:tgtEl>
                                        <p:attrNameLst>
                                          <p:attrName>ppt_x</p:attrName>
                                        </p:attrNameLst>
                                      </p:cBhvr>
                                      <p:tavLst>
                                        <p:tav tm="0">
                                          <p:val>
                                            <p:strVal val="0-#ppt_w/2"/>
                                          </p:val>
                                        </p:tav>
                                        <p:tav tm="100000">
                                          <p:val>
                                            <p:strVal val="#ppt_x"/>
                                          </p:val>
                                        </p:tav>
                                      </p:tavLst>
                                    </p:anim>
                                    <p:anim calcmode="lin" valueType="num">
                                      <p:cBhvr additive="base">
                                        <p:cTn id="40"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up)">
                                      <p:cBhvr>
                                        <p:cTn id="45" dur="500"/>
                                        <p:tgtEl>
                                          <p:spTgt spid="38"/>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childTnLst>
                          </p:cTn>
                        </p:par>
                        <p:par>
                          <p:cTn id="50" fill="hold">
                            <p:stCondLst>
                              <p:cond delay="1000"/>
                            </p:stCondLst>
                            <p:childTnLst>
                              <p:par>
                                <p:cTn id="51" presetID="2" presetClass="entr" presetSubtype="8" fill="hold" grpId="0" nodeType="afterEffect">
                                  <p:stCondLst>
                                    <p:cond delay="0"/>
                                  </p:stCondLst>
                                  <p:childTnLst>
                                    <p:set>
                                      <p:cBhvr>
                                        <p:cTn id="52" dur="1" fill="hold">
                                          <p:stCondLst>
                                            <p:cond delay="0"/>
                                          </p:stCondLst>
                                        </p:cTn>
                                        <p:tgtEl>
                                          <p:spTgt spid="81"/>
                                        </p:tgtEl>
                                        <p:attrNameLst>
                                          <p:attrName>style.visibility</p:attrName>
                                        </p:attrNameLst>
                                      </p:cBhvr>
                                      <p:to>
                                        <p:strVal val="visible"/>
                                      </p:to>
                                    </p:set>
                                    <p:anim calcmode="lin" valueType="num">
                                      <p:cBhvr additive="base">
                                        <p:cTn id="53" dur="500" fill="hold"/>
                                        <p:tgtEl>
                                          <p:spTgt spid="81"/>
                                        </p:tgtEl>
                                        <p:attrNameLst>
                                          <p:attrName>ppt_x</p:attrName>
                                        </p:attrNameLst>
                                      </p:cBhvr>
                                      <p:tavLst>
                                        <p:tav tm="0">
                                          <p:val>
                                            <p:strVal val="0-#ppt_w/2"/>
                                          </p:val>
                                        </p:tav>
                                        <p:tav tm="100000">
                                          <p:val>
                                            <p:strVal val="#ppt_x"/>
                                          </p:val>
                                        </p:tav>
                                      </p:tavLst>
                                    </p:anim>
                                    <p:anim calcmode="lin" valueType="num">
                                      <p:cBhvr additive="base">
                                        <p:cTn id="54"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up)">
                                      <p:cBhvr>
                                        <p:cTn id="59" dur="500"/>
                                        <p:tgtEl>
                                          <p:spTgt spid="37"/>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dissolve">
                                      <p:cBhvr>
                                        <p:cTn id="63" dur="500"/>
                                        <p:tgtEl>
                                          <p:spTgt spid="35"/>
                                        </p:tgtEl>
                                      </p:cBhvr>
                                    </p:animEffect>
                                  </p:childTnLst>
                                </p:cTn>
                              </p:par>
                            </p:childTnLst>
                          </p:cTn>
                        </p:par>
                        <p:par>
                          <p:cTn id="64" fill="hold">
                            <p:stCondLst>
                              <p:cond delay="1000"/>
                            </p:stCondLst>
                            <p:childTnLst>
                              <p:par>
                                <p:cTn id="65" presetID="2" presetClass="entr" presetSubtype="8" fill="hold" grpId="0" nodeType="afterEffect">
                                  <p:stCondLst>
                                    <p:cond delay="0"/>
                                  </p:stCondLst>
                                  <p:childTnLst>
                                    <p:set>
                                      <p:cBhvr>
                                        <p:cTn id="66" dur="1" fill="hold">
                                          <p:stCondLst>
                                            <p:cond delay="0"/>
                                          </p:stCondLst>
                                        </p:cTn>
                                        <p:tgtEl>
                                          <p:spTgt spid="85"/>
                                        </p:tgtEl>
                                        <p:attrNameLst>
                                          <p:attrName>style.visibility</p:attrName>
                                        </p:attrNameLst>
                                      </p:cBhvr>
                                      <p:to>
                                        <p:strVal val="visible"/>
                                      </p:to>
                                    </p:set>
                                    <p:anim calcmode="lin" valueType="num">
                                      <p:cBhvr additive="base">
                                        <p:cTn id="67" dur="500" fill="hold"/>
                                        <p:tgtEl>
                                          <p:spTgt spid="85"/>
                                        </p:tgtEl>
                                        <p:attrNameLst>
                                          <p:attrName>ppt_x</p:attrName>
                                        </p:attrNameLst>
                                      </p:cBhvr>
                                      <p:tavLst>
                                        <p:tav tm="0">
                                          <p:val>
                                            <p:strVal val="0-#ppt_w/2"/>
                                          </p:val>
                                        </p:tav>
                                        <p:tav tm="100000">
                                          <p:val>
                                            <p:strVal val="#ppt_x"/>
                                          </p:val>
                                        </p:tav>
                                      </p:tavLst>
                                    </p:anim>
                                    <p:anim calcmode="lin" valueType="num">
                                      <p:cBhvr additive="base">
                                        <p:cTn id="68"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up)">
                                      <p:cBhvr>
                                        <p:cTn id="73" dur="500"/>
                                        <p:tgtEl>
                                          <p:spTgt spid="46"/>
                                        </p:tgtEl>
                                      </p:cBhvr>
                                    </p:animEffect>
                                  </p:childTnLst>
                                </p:cTn>
                              </p:par>
                            </p:childTnLst>
                          </p:cTn>
                        </p:par>
                        <p:par>
                          <p:cTn id="74" fill="hold">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dissolve">
                                      <p:cBhvr>
                                        <p:cTn id="77" dur="500"/>
                                        <p:tgtEl>
                                          <p:spTgt spid="43"/>
                                        </p:tgtEl>
                                      </p:cBhvr>
                                    </p:animEffect>
                                  </p:childTnLst>
                                </p:cTn>
                              </p:par>
                            </p:childTnLst>
                          </p:cTn>
                        </p:par>
                        <p:par>
                          <p:cTn id="78" fill="hold">
                            <p:stCondLst>
                              <p:cond delay="1000"/>
                            </p:stCondLst>
                            <p:childTnLst>
                              <p:par>
                                <p:cTn id="79" presetID="2" presetClass="entr" presetSubtype="8" fill="hold" grpId="0" nodeType="afterEffect">
                                  <p:stCondLst>
                                    <p:cond delay="0"/>
                                  </p:stCondLst>
                                  <p:childTnLst>
                                    <p:set>
                                      <p:cBhvr>
                                        <p:cTn id="80" dur="1" fill="hold">
                                          <p:stCondLst>
                                            <p:cond delay="0"/>
                                          </p:stCondLst>
                                        </p:cTn>
                                        <p:tgtEl>
                                          <p:spTgt spid="82"/>
                                        </p:tgtEl>
                                        <p:attrNameLst>
                                          <p:attrName>style.visibility</p:attrName>
                                        </p:attrNameLst>
                                      </p:cBhvr>
                                      <p:to>
                                        <p:strVal val="visible"/>
                                      </p:to>
                                    </p:set>
                                    <p:anim calcmode="lin" valueType="num">
                                      <p:cBhvr additive="base">
                                        <p:cTn id="81" dur="500" fill="hold"/>
                                        <p:tgtEl>
                                          <p:spTgt spid="82"/>
                                        </p:tgtEl>
                                        <p:attrNameLst>
                                          <p:attrName>ppt_x</p:attrName>
                                        </p:attrNameLst>
                                      </p:cBhvr>
                                      <p:tavLst>
                                        <p:tav tm="0">
                                          <p:val>
                                            <p:strVal val="0-#ppt_w/2"/>
                                          </p:val>
                                        </p:tav>
                                        <p:tav tm="100000">
                                          <p:val>
                                            <p:strVal val="#ppt_x"/>
                                          </p:val>
                                        </p:tav>
                                      </p:tavLst>
                                    </p:anim>
                                    <p:anim calcmode="lin" valueType="num">
                                      <p:cBhvr additive="base">
                                        <p:cTn id="82"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up)">
                                      <p:cBhvr>
                                        <p:cTn id="87" dur="500"/>
                                        <p:tgtEl>
                                          <p:spTgt spid="42"/>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dissolve">
                                      <p:cBhvr>
                                        <p:cTn id="91" dur="500"/>
                                        <p:tgtEl>
                                          <p:spTgt spid="39"/>
                                        </p:tgtEl>
                                      </p:cBhvr>
                                    </p:animEffect>
                                  </p:childTnLst>
                                </p:cTn>
                              </p:par>
                            </p:childTnLst>
                          </p:cTn>
                        </p:par>
                        <p:par>
                          <p:cTn id="92" fill="hold">
                            <p:stCondLst>
                              <p:cond delay="1000"/>
                            </p:stCondLst>
                            <p:childTnLst>
                              <p:par>
                                <p:cTn id="93" presetID="2" presetClass="entr" presetSubtype="8" fill="hold" grpId="0" nodeType="afterEffect">
                                  <p:stCondLst>
                                    <p:cond delay="0"/>
                                  </p:stCondLst>
                                  <p:childTnLst>
                                    <p:set>
                                      <p:cBhvr>
                                        <p:cTn id="94" dur="1" fill="hold">
                                          <p:stCondLst>
                                            <p:cond delay="0"/>
                                          </p:stCondLst>
                                        </p:cTn>
                                        <p:tgtEl>
                                          <p:spTgt spid="83"/>
                                        </p:tgtEl>
                                        <p:attrNameLst>
                                          <p:attrName>style.visibility</p:attrName>
                                        </p:attrNameLst>
                                      </p:cBhvr>
                                      <p:to>
                                        <p:strVal val="visible"/>
                                      </p:to>
                                    </p:set>
                                    <p:anim calcmode="lin" valueType="num">
                                      <p:cBhvr additive="base">
                                        <p:cTn id="95" dur="500" fill="hold"/>
                                        <p:tgtEl>
                                          <p:spTgt spid="83"/>
                                        </p:tgtEl>
                                        <p:attrNameLst>
                                          <p:attrName>ppt_x</p:attrName>
                                        </p:attrNameLst>
                                      </p:cBhvr>
                                      <p:tavLst>
                                        <p:tav tm="0">
                                          <p:val>
                                            <p:strVal val="0-#ppt_w/2"/>
                                          </p:val>
                                        </p:tav>
                                        <p:tav tm="100000">
                                          <p:val>
                                            <p:strVal val="#ppt_x"/>
                                          </p:val>
                                        </p:tav>
                                      </p:tavLst>
                                    </p:anim>
                                    <p:anim calcmode="lin" valueType="num">
                                      <p:cBhvr additive="base">
                                        <p:cTn id="96"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wipe(up)">
                                      <p:cBhvr>
                                        <p:cTn id="101" dur="500"/>
                                        <p:tgtEl>
                                          <p:spTgt spid="41"/>
                                        </p:tgtEl>
                                      </p:cBhvr>
                                    </p:animEffect>
                                  </p:childTnLst>
                                </p:cTn>
                              </p:par>
                            </p:childTnLst>
                          </p:cTn>
                        </p:par>
                        <p:par>
                          <p:cTn id="102" fill="hold">
                            <p:stCondLst>
                              <p:cond delay="500"/>
                            </p:stCondLst>
                            <p:childTnLst>
                              <p:par>
                                <p:cTn id="103" presetID="9" presetClass="entr" presetSubtype="0" fill="hold" grpId="0" nodeType="after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dissolve">
                                      <p:cBhvr>
                                        <p:cTn id="105" dur="500"/>
                                        <p:tgtEl>
                                          <p:spTgt spid="40"/>
                                        </p:tgtEl>
                                      </p:cBhvr>
                                    </p:animEffect>
                                  </p:childTnLst>
                                </p:cTn>
                              </p:par>
                            </p:childTnLst>
                          </p:cTn>
                        </p:par>
                        <p:par>
                          <p:cTn id="106" fill="hold">
                            <p:stCondLst>
                              <p:cond delay="1000"/>
                            </p:stCondLst>
                            <p:childTnLst>
                              <p:par>
                                <p:cTn id="107" presetID="2" presetClass="entr" presetSubtype="8" fill="hold" grpId="0" nodeType="afterEffect">
                                  <p:stCondLst>
                                    <p:cond delay="0"/>
                                  </p:stCondLst>
                                  <p:childTnLst>
                                    <p:set>
                                      <p:cBhvr>
                                        <p:cTn id="108" dur="1" fill="hold">
                                          <p:stCondLst>
                                            <p:cond delay="0"/>
                                          </p:stCondLst>
                                        </p:cTn>
                                        <p:tgtEl>
                                          <p:spTgt spid="86"/>
                                        </p:tgtEl>
                                        <p:attrNameLst>
                                          <p:attrName>style.visibility</p:attrName>
                                        </p:attrNameLst>
                                      </p:cBhvr>
                                      <p:to>
                                        <p:strVal val="visible"/>
                                      </p:to>
                                    </p:set>
                                    <p:anim calcmode="lin" valueType="num">
                                      <p:cBhvr additive="base">
                                        <p:cTn id="109" dur="500" fill="hold"/>
                                        <p:tgtEl>
                                          <p:spTgt spid="86"/>
                                        </p:tgtEl>
                                        <p:attrNameLst>
                                          <p:attrName>ppt_x</p:attrName>
                                        </p:attrNameLst>
                                      </p:cBhvr>
                                      <p:tavLst>
                                        <p:tav tm="0">
                                          <p:val>
                                            <p:strVal val="0-#ppt_w/2"/>
                                          </p:val>
                                        </p:tav>
                                        <p:tav tm="100000">
                                          <p:val>
                                            <p:strVal val="#ppt_x"/>
                                          </p:val>
                                        </p:tav>
                                      </p:tavLst>
                                    </p:anim>
                                    <p:anim calcmode="lin" valueType="num">
                                      <p:cBhvr additive="base">
                                        <p:cTn id="110"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wipe(up)">
                                      <p:cBhvr>
                                        <p:cTn id="115" dur="500"/>
                                        <p:tgtEl>
                                          <p:spTgt spid="45"/>
                                        </p:tgtEl>
                                      </p:cBhvr>
                                    </p:animEffect>
                                  </p:childTnLst>
                                </p:cTn>
                              </p:par>
                            </p:childTnLst>
                          </p:cTn>
                        </p:par>
                        <p:par>
                          <p:cTn id="116" fill="hold">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44"/>
                                        </p:tgtEl>
                                        <p:attrNameLst>
                                          <p:attrName>style.visibility</p:attrName>
                                        </p:attrNameLst>
                                      </p:cBhvr>
                                      <p:to>
                                        <p:strVal val="visible"/>
                                      </p:to>
                                    </p:set>
                                    <p:animEffect transition="in" filter="dissolve">
                                      <p:cBhvr>
                                        <p:cTn id="119" dur="500"/>
                                        <p:tgtEl>
                                          <p:spTgt spid="44"/>
                                        </p:tgtEl>
                                      </p:cBhvr>
                                    </p:animEffect>
                                  </p:childTnLst>
                                </p:cTn>
                              </p:par>
                            </p:childTnLst>
                          </p:cTn>
                        </p:par>
                        <p:par>
                          <p:cTn id="120" fill="hold">
                            <p:stCondLst>
                              <p:cond delay="1000"/>
                            </p:stCondLst>
                            <p:childTnLst>
                              <p:par>
                                <p:cTn id="121" presetID="2" presetClass="entr" presetSubtype="8" fill="hold" grpId="0" nodeType="afterEffect">
                                  <p:stCondLst>
                                    <p:cond delay="0"/>
                                  </p:stCondLst>
                                  <p:childTnLst>
                                    <p:set>
                                      <p:cBhvr>
                                        <p:cTn id="122" dur="1" fill="hold">
                                          <p:stCondLst>
                                            <p:cond delay="0"/>
                                          </p:stCondLst>
                                        </p:cTn>
                                        <p:tgtEl>
                                          <p:spTgt spid="84"/>
                                        </p:tgtEl>
                                        <p:attrNameLst>
                                          <p:attrName>style.visibility</p:attrName>
                                        </p:attrNameLst>
                                      </p:cBhvr>
                                      <p:to>
                                        <p:strVal val="visible"/>
                                      </p:to>
                                    </p:set>
                                    <p:anim calcmode="lin" valueType="num">
                                      <p:cBhvr additive="base">
                                        <p:cTn id="123" dur="500" fill="hold"/>
                                        <p:tgtEl>
                                          <p:spTgt spid="84"/>
                                        </p:tgtEl>
                                        <p:attrNameLst>
                                          <p:attrName>ppt_x</p:attrName>
                                        </p:attrNameLst>
                                      </p:cBhvr>
                                      <p:tavLst>
                                        <p:tav tm="0">
                                          <p:val>
                                            <p:strVal val="0-#ppt_w/2"/>
                                          </p:val>
                                        </p:tav>
                                        <p:tav tm="100000">
                                          <p:val>
                                            <p:strVal val="#ppt_x"/>
                                          </p:val>
                                        </p:tav>
                                      </p:tavLst>
                                    </p:anim>
                                    <p:anim calcmode="lin" valueType="num">
                                      <p:cBhvr additive="base">
                                        <p:cTn id="124"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9" grpId="0" animBg="1"/>
      <p:bldP spid="40" grpId="0" animBg="1"/>
      <p:bldP spid="43" grpId="0" animBg="1"/>
      <p:bldP spid="44" grpId="0" animBg="1"/>
      <p:bldP spid="47" grpId="0" animBg="1"/>
      <p:bldP spid="79" grpId="0" animBg="1"/>
      <p:bldP spid="80" grpId="0" animBg="1"/>
      <p:bldP spid="81" grpId="0" animBg="1"/>
      <p:bldP spid="82" grpId="0" animBg="1"/>
      <p:bldP spid="83" grpId="0" animBg="1"/>
      <p:bldP spid="84" grpId="0" animBg="1"/>
      <p:bldP spid="85" grpId="0" animBg="1"/>
      <p:bldP spid="8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DFS Traversal on a Graph</a:t>
            </a:r>
          </a:p>
        </p:txBody>
      </p:sp>
      <p:grpSp>
        <p:nvGrpSpPr>
          <p:cNvPr id="52" name="Group 51"/>
          <p:cNvGrpSpPr/>
          <p:nvPr/>
        </p:nvGrpSpPr>
        <p:grpSpPr>
          <a:xfrm>
            <a:off x="914400" y="1981200"/>
            <a:ext cx="3858846" cy="3124200"/>
            <a:chOff x="609600" y="2286000"/>
            <a:chExt cx="3858846" cy="3124200"/>
          </a:xfrm>
        </p:grpSpPr>
        <p:sp>
          <p:nvSpPr>
            <p:cNvPr id="5" name="Oval 4"/>
            <p:cNvSpPr/>
            <p:nvPr/>
          </p:nvSpPr>
          <p:spPr>
            <a:xfrm>
              <a:off x="1322754" y="3075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 name="Oval 5"/>
            <p:cNvSpPr/>
            <p:nvPr/>
          </p:nvSpPr>
          <p:spPr>
            <a:xfrm>
              <a:off x="1322754" y="4407877"/>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 name="Oval 6"/>
            <p:cNvSpPr/>
            <p:nvPr/>
          </p:nvSpPr>
          <p:spPr>
            <a:xfrm>
              <a:off x="2438400" y="2313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2426677" y="3655646"/>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9" name="Straight Connector 8"/>
            <p:cNvCxnSpPr>
              <a:stCxn id="5" idx="4"/>
              <a:endCxn id="6" idx="0"/>
            </p:cNvCxnSpPr>
            <p:nvPr/>
          </p:nvCxnSpPr>
          <p:spPr>
            <a:xfrm>
              <a:off x="1537677" y="3505200"/>
              <a:ext cx="0" cy="9026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8" idx="3"/>
              <a:endCxn id="6" idx="6"/>
            </p:cNvCxnSpPr>
            <p:nvPr/>
          </p:nvCxnSpPr>
          <p:spPr>
            <a:xfrm flipH="1">
              <a:off x="1752600" y="4022543"/>
              <a:ext cx="737027" cy="6002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8" idx="0"/>
              <a:endCxn id="7" idx="4"/>
            </p:cNvCxnSpPr>
            <p:nvPr/>
          </p:nvCxnSpPr>
          <p:spPr>
            <a:xfrm flipV="1">
              <a:off x="2641600" y="2743200"/>
              <a:ext cx="11723" cy="912446"/>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038600" y="36849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3" name="Straight Connector 12"/>
            <p:cNvCxnSpPr>
              <a:stCxn id="8" idx="6"/>
              <a:endCxn id="12" idx="2"/>
            </p:cNvCxnSpPr>
            <p:nvPr/>
          </p:nvCxnSpPr>
          <p:spPr>
            <a:xfrm>
              <a:off x="2856523" y="3870569"/>
              <a:ext cx="1182077" cy="29308"/>
            </a:xfrm>
            <a:prstGeom prst="line">
              <a:avLst/>
            </a:prstGeom>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038600" y="2313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Straight Connector 16"/>
            <p:cNvCxnSpPr>
              <a:stCxn id="7" idx="6"/>
              <a:endCxn id="16" idx="2"/>
            </p:cNvCxnSpPr>
            <p:nvPr/>
          </p:nvCxnSpPr>
          <p:spPr>
            <a:xfrm>
              <a:off x="2868246" y="2528277"/>
              <a:ext cx="1170354"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657600" y="4980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20" name="Straight Connector 19"/>
            <p:cNvCxnSpPr>
              <a:stCxn id="8" idx="5"/>
              <a:endCxn id="19" idx="1"/>
            </p:cNvCxnSpPr>
            <p:nvPr/>
          </p:nvCxnSpPr>
          <p:spPr>
            <a:xfrm>
              <a:off x="2793573" y="4022543"/>
              <a:ext cx="926977" cy="10207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7" idx="5"/>
              <a:endCxn id="12" idx="0"/>
            </p:cNvCxnSpPr>
            <p:nvPr/>
          </p:nvCxnSpPr>
          <p:spPr>
            <a:xfrm>
              <a:off x="2805296" y="2680251"/>
              <a:ext cx="1448227" cy="100470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31" idx="6"/>
              <a:endCxn id="7" idx="2"/>
            </p:cNvCxnSpPr>
            <p:nvPr/>
          </p:nvCxnSpPr>
          <p:spPr>
            <a:xfrm>
              <a:off x="1066800" y="2500923"/>
              <a:ext cx="1371600" cy="27354"/>
            </a:xfrm>
            <a:prstGeom prst="line">
              <a:avLst/>
            </a:prstGeom>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36954" y="2286000"/>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3" name="Oval 32"/>
            <p:cNvSpPr/>
            <p:nvPr/>
          </p:nvSpPr>
          <p:spPr>
            <a:xfrm>
              <a:off x="609600" y="4980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34" name="Straight Connector 33"/>
            <p:cNvCxnSpPr>
              <a:stCxn id="31" idx="4"/>
              <a:endCxn id="33" idx="0"/>
            </p:cNvCxnSpPr>
            <p:nvPr/>
          </p:nvCxnSpPr>
          <p:spPr>
            <a:xfrm flipH="1">
              <a:off x="824523" y="2715846"/>
              <a:ext cx="27354" cy="22645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9" idx="2"/>
              <a:endCxn id="33" idx="6"/>
            </p:cNvCxnSpPr>
            <p:nvPr/>
          </p:nvCxnSpPr>
          <p:spPr>
            <a:xfrm flipH="1">
              <a:off x="1039446" y="5195277"/>
              <a:ext cx="26181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2" idx="0"/>
              <a:endCxn id="16" idx="4"/>
            </p:cNvCxnSpPr>
            <p:nvPr/>
          </p:nvCxnSpPr>
          <p:spPr>
            <a:xfrm flipV="1">
              <a:off x="4253523" y="2743200"/>
              <a:ext cx="0" cy="941754"/>
            </a:xfrm>
            <a:prstGeom prst="line">
              <a:avLst/>
            </a:prstGeom>
          </p:spPr>
          <p:style>
            <a:lnRef idx="2">
              <a:schemeClr val="accent1"/>
            </a:lnRef>
            <a:fillRef idx="0">
              <a:schemeClr val="accent1"/>
            </a:fillRef>
            <a:effectRef idx="1">
              <a:schemeClr val="accent1"/>
            </a:effectRef>
            <a:fontRef idx="minor">
              <a:schemeClr val="tx1"/>
            </a:fontRef>
          </p:style>
        </p:cxnSp>
      </p:grpSp>
      <p:sp>
        <p:nvSpPr>
          <p:cNvPr id="75" name="Oval 74"/>
          <p:cNvSpPr/>
          <p:nvPr/>
        </p:nvSpPr>
        <p:spPr>
          <a:xfrm>
            <a:off x="1627554" y="27705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76" name="Oval 75"/>
          <p:cNvSpPr/>
          <p:nvPr/>
        </p:nvSpPr>
        <p:spPr>
          <a:xfrm>
            <a:off x="1627554" y="4103077"/>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a:t>
            </a:r>
          </a:p>
        </p:txBody>
      </p:sp>
      <p:sp>
        <p:nvSpPr>
          <p:cNvPr id="77" name="Oval 76"/>
          <p:cNvSpPr/>
          <p:nvPr/>
        </p:nvSpPr>
        <p:spPr>
          <a:xfrm>
            <a:off x="2743200" y="20085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78" name="Oval 77"/>
          <p:cNvSpPr/>
          <p:nvPr/>
        </p:nvSpPr>
        <p:spPr>
          <a:xfrm>
            <a:off x="2731477" y="3350846"/>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cxnSp>
        <p:nvCxnSpPr>
          <p:cNvPr id="79" name="Straight Connector 78"/>
          <p:cNvCxnSpPr>
            <a:stCxn id="75" idx="4"/>
            <a:endCxn id="76" idx="0"/>
          </p:cNvCxnSpPr>
          <p:nvPr/>
        </p:nvCxnSpPr>
        <p:spPr>
          <a:xfrm>
            <a:off x="1842477" y="3200400"/>
            <a:ext cx="0" cy="902677"/>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80" name="Straight Connector 79"/>
          <p:cNvCxnSpPr>
            <a:stCxn id="78" idx="3"/>
            <a:endCxn id="76" idx="6"/>
          </p:cNvCxnSpPr>
          <p:nvPr/>
        </p:nvCxnSpPr>
        <p:spPr>
          <a:xfrm flipH="1">
            <a:off x="2057400" y="3717743"/>
            <a:ext cx="737027" cy="600257"/>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81" name="Straight Connector 80"/>
          <p:cNvCxnSpPr>
            <a:stCxn id="78" idx="0"/>
            <a:endCxn id="77" idx="4"/>
          </p:cNvCxnSpPr>
          <p:nvPr/>
        </p:nvCxnSpPr>
        <p:spPr>
          <a:xfrm flipV="1">
            <a:off x="2946400" y="2438400"/>
            <a:ext cx="11723" cy="912446"/>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82" name="Oval 81"/>
          <p:cNvSpPr/>
          <p:nvPr/>
        </p:nvSpPr>
        <p:spPr>
          <a:xfrm>
            <a:off x="4343400" y="33801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t>
            </a:r>
          </a:p>
        </p:txBody>
      </p:sp>
      <p:sp>
        <p:nvSpPr>
          <p:cNvPr id="84" name="Oval 83"/>
          <p:cNvSpPr/>
          <p:nvPr/>
        </p:nvSpPr>
        <p:spPr>
          <a:xfrm>
            <a:off x="4343400" y="20085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85" name="Straight Connector 84"/>
          <p:cNvCxnSpPr>
            <a:stCxn id="77" idx="6"/>
            <a:endCxn id="84" idx="2"/>
          </p:cNvCxnSpPr>
          <p:nvPr/>
        </p:nvCxnSpPr>
        <p:spPr>
          <a:xfrm>
            <a:off x="3173046" y="2223477"/>
            <a:ext cx="1170354" cy="0"/>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86" name="Oval 85"/>
          <p:cNvSpPr/>
          <p:nvPr/>
        </p:nvSpPr>
        <p:spPr>
          <a:xfrm>
            <a:off x="3962400" y="46755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a:t>
            </a:r>
          </a:p>
        </p:txBody>
      </p:sp>
      <p:cxnSp>
        <p:nvCxnSpPr>
          <p:cNvPr id="87" name="Straight Connector 86"/>
          <p:cNvCxnSpPr>
            <a:stCxn id="78" idx="5"/>
            <a:endCxn id="86" idx="1"/>
          </p:cNvCxnSpPr>
          <p:nvPr/>
        </p:nvCxnSpPr>
        <p:spPr>
          <a:xfrm>
            <a:off x="3098373" y="3717743"/>
            <a:ext cx="926977" cy="102076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90" name="Oval 89"/>
          <p:cNvSpPr/>
          <p:nvPr/>
        </p:nvSpPr>
        <p:spPr>
          <a:xfrm>
            <a:off x="941754" y="1981200"/>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a:t>
            </a:r>
          </a:p>
        </p:txBody>
      </p:sp>
      <p:sp>
        <p:nvSpPr>
          <p:cNvPr id="91" name="Oval 90"/>
          <p:cNvSpPr/>
          <p:nvPr/>
        </p:nvSpPr>
        <p:spPr>
          <a:xfrm>
            <a:off x="914400" y="46755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t>
            </a:r>
          </a:p>
        </p:txBody>
      </p:sp>
      <p:cxnSp>
        <p:nvCxnSpPr>
          <p:cNvPr id="92" name="Straight Connector 91"/>
          <p:cNvCxnSpPr>
            <a:stCxn id="90" idx="4"/>
            <a:endCxn id="91" idx="0"/>
          </p:cNvCxnSpPr>
          <p:nvPr/>
        </p:nvCxnSpPr>
        <p:spPr>
          <a:xfrm flipH="1">
            <a:off x="1129323" y="2411046"/>
            <a:ext cx="27354" cy="2264508"/>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93" name="Straight Connector 92"/>
          <p:cNvCxnSpPr>
            <a:stCxn id="86" idx="2"/>
            <a:endCxn id="91" idx="6"/>
          </p:cNvCxnSpPr>
          <p:nvPr/>
        </p:nvCxnSpPr>
        <p:spPr>
          <a:xfrm flipH="1">
            <a:off x="1344246" y="4890477"/>
            <a:ext cx="2618154" cy="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94" name="Straight Connector 93"/>
          <p:cNvCxnSpPr>
            <a:stCxn id="82" idx="0"/>
            <a:endCxn id="84" idx="4"/>
          </p:cNvCxnSpPr>
          <p:nvPr/>
        </p:nvCxnSpPr>
        <p:spPr>
          <a:xfrm flipV="1">
            <a:off x="4558323" y="2438400"/>
            <a:ext cx="0" cy="941754"/>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103" name="TextBox 102"/>
          <p:cNvSpPr txBox="1"/>
          <p:nvPr/>
        </p:nvSpPr>
        <p:spPr>
          <a:xfrm>
            <a:off x="1886070" y="595475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H</a:t>
            </a:r>
          </a:p>
        </p:txBody>
      </p:sp>
      <p:sp>
        <p:nvSpPr>
          <p:cNvPr id="104" name="TextBox 103"/>
          <p:cNvSpPr txBox="1"/>
          <p:nvPr/>
        </p:nvSpPr>
        <p:spPr>
          <a:xfrm>
            <a:off x="2460678" y="5954750"/>
            <a:ext cx="2776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a:t>
            </a:r>
          </a:p>
        </p:txBody>
      </p:sp>
      <p:sp>
        <p:nvSpPr>
          <p:cNvPr id="105" name="TextBox 104"/>
          <p:cNvSpPr txBox="1"/>
          <p:nvPr/>
        </p:nvSpPr>
        <p:spPr>
          <a:xfrm>
            <a:off x="2959944" y="5954750"/>
            <a:ext cx="3161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F</a:t>
            </a:r>
          </a:p>
        </p:txBody>
      </p:sp>
      <p:sp>
        <p:nvSpPr>
          <p:cNvPr id="106" name="TextBox 105"/>
          <p:cNvSpPr txBox="1"/>
          <p:nvPr/>
        </p:nvSpPr>
        <p:spPr>
          <a:xfrm>
            <a:off x="4046642" y="5954750"/>
            <a:ext cx="35779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D</a:t>
            </a:r>
          </a:p>
        </p:txBody>
      </p:sp>
      <p:sp>
        <p:nvSpPr>
          <p:cNvPr id="107" name="TextBox 106"/>
          <p:cNvSpPr txBox="1"/>
          <p:nvPr/>
        </p:nvSpPr>
        <p:spPr>
          <a:xfrm>
            <a:off x="4626058" y="595475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B</a:t>
            </a:r>
          </a:p>
        </p:txBody>
      </p:sp>
      <p:sp>
        <p:nvSpPr>
          <p:cNvPr id="108" name="TextBox 107"/>
          <p:cNvSpPr txBox="1"/>
          <p:nvPr/>
        </p:nvSpPr>
        <p:spPr>
          <a:xfrm>
            <a:off x="5749624" y="595475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G</a:t>
            </a:r>
          </a:p>
        </p:txBody>
      </p:sp>
      <p:sp>
        <p:nvSpPr>
          <p:cNvPr id="109" name="TextBox 108"/>
          <p:cNvSpPr txBox="1"/>
          <p:nvPr/>
        </p:nvSpPr>
        <p:spPr>
          <a:xfrm>
            <a:off x="3497682" y="5954750"/>
            <a:ext cx="3273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E</a:t>
            </a:r>
          </a:p>
        </p:txBody>
      </p:sp>
      <p:sp>
        <p:nvSpPr>
          <p:cNvPr id="110" name="TextBox 109"/>
          <p:cNvSpPr txBox="1"/>
          <p:nvPr/>
        </p:nvSpPr>
        <p:spPr>
          <a:xfrm>
            <a:off x="5187842" y="595475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a:t>
            </a:r>
          </a:p>
        </p:txBody>
      </p:sp>
      <p:grpSp>
        <p:nvGrpSpPr>
          <p:cNvPr id="111" name="Group 87"/>
          <p:cNvGrpSpPr/>
          <p:nvPr/>
        </p:nvGrpSpPr>
        <p:grpSpPr>
          <a:xfrm>
            <a:off x="381000" y="5943600"/>
            <a:ext cx="1283444" cy="400110"/>
            <a:chOff x="927958" y="6161050"/>
            <a:chExt cx="1283444" cy="400110"/>
          </a:xfrm>
        </p:grpSpPr>
        <p:sp>
          <p:nvSpPr>
            <p:cNvPr id="112" name="TextBox 111"/>
            <p:cNvSpPr txBox="1"/>
            <p:nvPr/>
          </p:nvSpPr>
          <p:spPr>
            <a:xfrm>
              <a:off x="1869642" y="6172200"/>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A</a:t>
              </a:r>
            </a:p>
          </p:txBody>
        </p:sp>
        <p:sp>
          <p:nvSpPr>
            <p:cNvPr id="113" name="TextBox 112"/>
            <p:cNvSpPr txBox="1"/>
            <p:nvPr/>
          </p:nvSpPr>
          <p:spPr>
            <a:xfrm>
              <a:off x="927958" y="6161050"/>
              <a:ext cx="907621" cy="400110"/>
            </a:xfrm>
            <a:prstGeom prst="rect">
              <a:avLst/>
            </a:prstGeom>
            <a:noFill/>
          </p:spPr>
          <p:txBody>
            <a:bodyPr wrap="none" rtlCol="0">
              <a:spAutoFit/>
            </a:bodyPr>
            <a:lstStyle/>
            <a:p>
              <a:r>
                <a:rPr lang="en-US" sz="2000" b="1" dirty="0">
                  <a:solidFill>
                    <a:srgbClr val="C00000"/>
                  </a:solidFill>
                </a:rPr>
                <a:t>DFS :</a:t>
              </a:r>
            </a:p>
          </p:txBody>
        </p:sp>
      </p:grpSp>
      <p:grpSp>
        <p:nvGrpSpPr>
          <p:cNvPr id="160" name="Group 159"/>
          <p:cNvGrpSpPr/>
          <p:nvPr/>
        </p:nvGrpSpPr>
        <p:grpSpPr>
          <a:xfrm>
            <a:off x="5791200" y="1371600"/>
            <a:ext cx="2209800" cy="4426368"/>
            <a:chOff x="5718384" y="907632"/>
            <a:chExt cx="2209800" cy="4426368"/>
          </a:xfrm>
        </p:grpSpPr>
        <p:grpSp>
          <p:nvGrpSpPr>
            <p:cNvPr id="158" name="Group 157"/>
            <p:cNvGrpSpPr/>
            <p:nvPr/>
          </p:nvGrpSpPr>
          <p:grpSpPr>
            <a:xfrm>
              <a:off x="6473614" y="907632"/>
              <a:ext cx="1454570" cy="4426368"/>
              <a:chOff x="6442388" y="90440"/>
              <a:chExt cx="1626605" cy="4949883"/>
            </a:xfrm>
          </p:grpSpPr>
          <p:sp>
            <p:nvSpPr>
              <p:cNvPr id="114" name="Oval 113"/>
              <p:cNvSpPr/>
              <p:nvPr/>
            </p:nvSpPr>
            <p:spPr>
              <a:xfrm>
                <a:off x="6446175" y="3758354"/>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
                </a:r>
              </a:p>
            </p:txBody>
          </p:sp>
          <p:sp>
            <p:nvSpPr>
              <p:cNvPr id="115" name="Oval 114"/>
              <p:cNvSpPr/>
              <p:nvPr/>
            </p:nvSpPr>
            <p:spPr>
              <a:xfrm>
                <a:off x="6442388" y="2991443"/>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a:t>
                </a:r>
              </a:p>
            </p:txBody>
          </p:sp>
          <p:sp>
            <p:nvSpPr>
              <p:cNvPr id="116" name="Oval 115"/>
              <p:cNvSpPr/>
              <p:nvPr/>
            </p:nvSpPr>
            <p:spPr>
              <a:xfrm>
                <a:off x="7639145" y="2991443"/>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t>
                </a:r>
              </a:p>
            </p:txBody>
          </p:sp>
          <p:sp>
            <p:nvSpPr>
              <p:cNvPr id="117" name="Oval 116"/>
              <p:cNvSpPr/>
              <p:nvPr/>
            </p:nvSpPr>
            <p:spPr>
              <a:xfrm>
                <a:off x="7042665" y="2309744"/>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a:t>
                </a:r>
              </a:p>
            </p:txBody>
          </p:sp>
          <p:cxnSp>
            <p:nvCxnSpPr>
              <p:cNvPr id="118" name="Straight Connector 117"/>
              <p:cNvCxnSpPr>
                <a:stCxn id="114" idx="0"/>
                <a:endCxn id="115" idx="4"/>
              </p:cNvCxnSpPr>
              <p:nvPr/>
            </p:nvCxnSpPr>
            <p:spPr>
              <a:xfrm flipH="1" flipV="1">
                <a:off x="6657311" y="3421289"/>
                <a:ext cx="3786" cy="337065"/>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cxnSp>
            <p:nvCxnSpPr>
              <p:cNvPr id="119" name="Straight Connector 118"/>
              <p:cNvCxnSpPr>
                <a:stCxn id="117" idx="3"/>
                <a:endCxn id="115" idx="0"/>
              </p:cNvCxnSpPr>
              <p:nvPr/>
            </p:nvCxnSpPr>
            <p:spPr>
              <a:xfrm flipH="1">
                <a:off x="6657311" y="2676641"/>
                <a:ext cx="448297" cy="314802"/>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120" name="Straight Connector 119"/>
              <p:cNvCxnSpPr>
                <a:stCxn id="117" idx="5"/>
                <a:endCxn id="116" idx="0"/>
              </p:cNvCxnSpPr>
              <p:nvPr/>
            </p:nvCxnSpPr>
            <p:spPr>
              <a:xfrm>
                <a:off x="7409554" y="2676641"/>
                <a:ext cx="444513" cy="314802"/>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sp>
            <p:nvSpPr>
              <p:cNvPr id="121" name="Oval 120"/>
              <p:cNvSpPr/>
              <p:nvPr/>
            </p:nvSpPr>
            <p:spPr>
              <a:xfrm>
                <a:off x="7639147" y="4610477"/>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t>
                </a:r>
              </a:p>
            </p:txBody>
          </p:sp>
          <p:sp>
            <p:nvSpPr>
              <p:cNvPr id="122" name="Oval 121"/>
              <p:cNvSpPr/>
              <p:nvPr/>
            </p:nvSpPr>
            <p:spPr>
              <a:xfrm>
                <a:off x="7639145" y="3758354"/>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t>
                </a:r>
              </a:p>
            </p:txBody>
          </p:sp>
          <p:cxnSp>
            <p:nvCxnSpPr>
              <p:cNvPr id="123" name="Straight Connector 122"/>
              <p:cNvCxnSpPr>
                <a:stCxn id="116" idx="4"/>
                <a:endCxn id="122" idx="0"/>
              </p:cNvCxnSpPr>
              <p:nvPr/>
            </p:nvCxnSpPr>
            <p:spPr>
              <a:xfrm>
                <a:off x="7854068" y="3421289"/>
                <a:ext cx="0" cy="337065"/>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sp>
            <p:nvSpPr>
              <p:cNvPr id="124" name="Oval 123"/>
              <p:cNvSpPr/>
              <p:nvPr/>
            </p:nvSpPr>
            <p:spPr>
              <a:xfrm>
                <a:off x="7037754" y="1624262"/>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a:t>
                </a:r>
              </a:p>
            </p:txBody>
          </p:sp>
          <p:cxnSp>
            <p:nvCxnSpPr>
              <p:cNvPr id="125" name="Straight Connector 124"/>
              <p:cNvCxnSpPr>
                <a:stCxn id="117" idx="0"/>
                <a:endCxn id="124" idx="4"/>
              </p:cNvCxnSpPr>
              <p:nvPr/>
            </p:nvCxnSpPr>
            <p:spPr>
              <a:xfrm flipH="1" flipV="1">
                <a:off x="7252677" y="2054108"/>
                <a:ext cx="4910" cy="255637"/>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sp>
            <p:nvSpPr>
              <p:cNvPr id="126" name="Oval 125"/>
              <p:cNvSpPr/>
              <p:nvPr/>
            </p:nvSpPr>
            <p:spPr>
              <a:xfrm>
                <a:off x="7037754" y="90440"/>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27" name="Oval 126"/>
              <p:cNvSpPr/>
              <p:nvPr/>
            </p:nvSpPr>
            <p:spPr>
              <a:xfrm>
                <a:off x="7037754" y="857351"/>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t>
                </a:r>
              </a:p>
            </p:txBody>
          </p:sp>
          <p:cxnSp>
            <p:nvCxnSpPr>
              <p:cNvPr id="128" name="Straight Connector 127"/>
              <p:cNvCxnSpPr>
                <a:stCxn id="126" idx="4"/>
                <a:endCxn id="127" idx="0"/>
              </p:cNvCxnSpPr>
              <p:nvPr/>
            </p:nvCxnSpPr>
            <p:spPr>
              <a:xfrm>
                <a:off x="7252677" y="520286"/>
                <a:ext cx="0" cy="337065"/>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129" name="Straight Connector 128"/>
              <p:cNvCxnSpPr>
                <a:stCxn id="124" idx="0"/>
                <a:endCxn id="127" idx="4"/>
              </p:cNvCxnSpPr>
              <p:nvPr/>
            </p:nvCxnSpPr>
            <p:spPr>
              <a:xfrm flipV="1">
                <a:off x="7252677" y="1287197"/>
                <a:ext cx="0" cy="337065"/>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cxnSp>
            <p:nvCxnSpPr>
              <p:cNvPr id="130" name="Straight Connector 129"/>
              <p:cNvCxnSpPr>
                <a:stCxn id="121" idx="0"/>
                <a:endCxn id="122" idx="4"/>
              </p:cNvCxnSpPr>
              <p:nvPr/>
            </p:nvCxnSpPr>
            <p:spPr>
              <a:xfrm flipH="1" flipV="1">
                <a:off x="7854067" y="4188200"/>
                <a:ext cx="2" cy="422277"/>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grpSp>
        <p:sp>
          <p:nvSpPr>
            <p:cNvPr id="159" name="TextBox 158"/>
            <p:cNvSpPr txBox="1"/>
            <p:nvPr/>
          </p:nvSpPr>
          <p:spPr>
            <a:xfrm>
              <a:off x="5718384" y="953462"/>
              <a:ext cx="1145763" cy="338554"/>
            </a:xfrm>
            <a:prstGeom prst="rect">
              <a:avLst/>
            </a:prstGeom>
            <a:noFill/>
          </p:spPr>
          <p:txBody>
            <a:bodyPr wrap="none" rtlCol="0">
              <a:spAutoFit/>
            </a:bodyPr>
            <a:lstStyle/>
            <a:p>
              <a:r>
                <a:rPr lang="en-US" sz="1600" b="1" i="1" dirty="0">
                  <a:solidFill>
                    <a:schemeClr val="accent4"/>
                  </a:solidFill>
                </a:rPr>
                <a:t>DFS Tree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dissolve">
                                      <p:cBhvr>
                                        <p:cTn id="7" dur="500"/>
                                        <p:tgtEl>
                                          <p:spTgt spid="90"/>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 calcmode="lin" valueType="num">
                                      <p:cBhvr additive="base">
                                        <p:cTn id="11" dur="500" fill="hold"/>
                                        <p:tgtEl>
                                          <p:spTgt spid="111"/>
                                        </p:tgtEl>
                                        <p:attrNameLst>
                                          <p:attrName>ppt_x</p:attrName>
                                        </p:attrNameLst>
                                      </p:cBhvr>
                                      <p:tavLst>
                                        <p:tav tm="0">
                                          <p:val>
                                            <p:strVal val="0-#ppt_w/2"/>
                                          </p:val>
                                        </p:tav>
                                        <p:tav tm="100000">
                                          <p:val>
                                            <p:strVal val="#ppt_x"/>
                                          </p:val>
                                        </p:tav>
                                      </p:tavLst>
                                    </p:anim>
                                    <p:anim calcmode="lin" valueType="num">
                                      <p:cBhvr additive="base">
                                        <p:cTn id="12"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dissolve">
                                      <p:cBhvr>
                                        <p:cTn id="21" dur="500"/>
                                        <p:tgtEl>
                                          <p:spTgt spid="91"/>
                                        </p:tgtEl>
                                      </p:cBhvr>
                                    </p:animEffect>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03"/>
                                        </p:tgtEl>
                                        <p:attrNameLst>
                                          <p:attrName>style.visibility</p:attrName>
                                        </p:attrNameLst>
                                      </p:cBhvr>
                                      <p:to>
                                        <p:strVal val="visible"/>
                                      </p:to>
                                    </p:set>
                                    <p:anim calcmode="lin" valueType="num">
                                      <p:cBhvr additive="base">
                                        <p:cTn id="25" dur="500" fill="hold"/>
                                        <p:tgtEl>
                                          <p:spTgt spid="103"/>
                                        </p:tgtEl>
                                        <p:attrNameLst>
                                          <p:attrName>ppt_x</p:attrName>
                                        </p:attrNameLst>
                                      </p:cBhvr>
                                      <p:tavLst>
                                        <p:tav tm="0">
                                          <p:val>
                                            <p:strVal val="0-#ppt_w/2"/>
                                          </p:val>
                                        </p:tav>
                                        <p:tav tm="100000">
                                          <p:val>
                                            <p:strVal val="#ppt_x"/>
                                          </p:val>
                                        </p:tav>
                                      </p:tavLst>
                                    </p:anim>
                                    <p:anim calcmode="lin" valueType="num">
                                      <p:cBhvr additive="base">
                                        <p:cTn id="26"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wipe(left)">
                                      <p:cBhvr>
                                        <p:cTn id="31" dur="500"/>
                                        <p:tgtEl>
                                          <p:spTgt spid="9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dissolve">
                                      <p:cBhvr>
                                        <p:cTn id="35" dur="500"/>
                                        <p:tgtEl>
                                          <p:spTgt spid="86"/>
                                        </p:tgtEl>
                                      </p:cBhvr>
                                    </p:animEffect>
                                  </p:childTnLst>
                                </p:cTn>
                              </p:par>
                            </p:childTnLst>
                          </p:cTn>
                        </p:par>
                        <p:par>
                          <p:cTn id="36" fill="hold">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104"/>
                                        </p:tgtEl>
                                        <p:attrNameLst>
                                          <p:attrName>style.visibility</p:attrName>
                                        </p:attrNameLst>
                                      </p:cBhvr>
                                      <p:to>
                                        <p:strVal val="visible"/>
                                      </p:to>
                                    </p:set>
                                    <p:anim calcmode="lin" valueType="num">
                                      <p:cBhvr additive="base">
                                        <p:cTn id="39" dur="500" fill="hold"/>
                                        <p:tgtEl>
                                          <p:spTgt spid="104"/>
                                        </p:tgtEl>
                                        <p:attrNameLst>
                                          <p:attrName>ppt_x</p:attrName>
                                        </p:attrNameLst>
                                      </p:cBhvr>
                                      <p:tavLst>
                                        <p:tav tm="0">
                                          <p:val>
                                            <p:strVal val="0-#ppt_w/2"/>
                                          </p:val>
                                        </p:tav>
                                        <p:tav tm="100000">
                                          <p:val>
                                            <p:strVal val="#ppt_x"/>
                                          </p:val>
                                        </p:tav>
                                      </p:tavLst>
                                    </p:anim>
                                    <p:anim calcmode="lin" valueType="num">
                                      <p:cBhvr additive="base">
                                        <p:cTn id="40"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wipe(down)">
                                      <p:cBhvr>
                                        <p:cTn id="45" dur="500"/>
                                        <p:tgtEl>
                                          <p:spTgt spid="87"/>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dissolve">
                                      <p:cBhvr>
                                        <p:cTn id="49" dur="500"/>
                                        <p:tgtEl>
                                          <p:spTgt spid="78"/>
                                        </p:tgtEl>
                                      </p:cBhvr>
                                    </p:animEffect>
                                  </p:childTnLst>
                                </p:cTn>
                              </p:par>
                            </p:childTnLst>
                          </p:cTn>
                        </p:par>
                        <p:par>
                          <p:cTn id="50" fill="hold">
                            <p:stCondLst>
                              <p:cond delay="1000"/>
                            </p:stCondLst>
                            <p:childTnLst>
                              <p:par>
                                <p:cTn id="51" presetID="2" presetClass="entr" presetSubtype="8" fill="hold" grpId="0" nodeType="afterEffect">
                                  <p:stCondLst>
                                    <p:cond delay="0"/>
                                  </p:stCondLst>
                                  <p:childTnLst>
                                    <p:set>
                                      <p:cBhvr>
                                        <p:cTn id="52" dur="1" fill="hold">
                                          <p:stCondLst>
                                            <p:cond delay="0"/>
                                          </p:stCondLst>
                                        </p:cTn>
                                        <p:tgtEl>
                                          <p:spTgt spid="105"/>
                                        </p:tgtEl>
                                        <p:attrNameLst>
                                          <p:attrName>style.visibility</p:attrName>
                                        </p:attrNameLst>
                                      </p:cBhvr>
                                      <p:to>
                                        <p:strVal val="visible"/>
                                      </p:to>
                                    </p:set>
                                    <p:anim calcmode="lin" valueType="num">
                                      <p:cBhvr additive="base">
                                        <p:cTn id="53" dur="500" fill="hold"/>
                                        <p:tgtEl>
                                          <p:spTgt spid="105"/>
                                        </p:tgtEl>
                                        <p:attrNameLst>
                                          <p:attrName>ppt_x</p:attrName>
                                        </p:attrNameLst>
                                      </p:cBhvr>
                                      <p:tavLst>
                                        <p:tav tm="0">
                                          <p:val>
                                            <p:strVal val="0-#ppt_w/2"/>
                                          </p:val>
                                        </p:tav>
                                        <p:tav tm="100000">
                                          <p:val>
                                            <p:strVal val="#ppt_x"/>
                                          </p:val>
                                        </p:tav>
                                      </p:tavLst>
                                    </p:anim>
                                    <p:anim calcmode="lin" valueType="num">
                                      <p:cBhvr additive="base">
                                        <p:cTn id="54"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wipe(right)">
                                      <p:cBhvr>
                                        <p:cTn id="59" dur="500"/>
                                        <p:tgtEl>
                                          <p:spTgt spid="80"/>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dissolve">
                                      <p:cBhvr>
                                        <p:cTn id="63" dur="500"/>
                                        <p:tgtEl>
                                          <p:spTgt spid="76"/>
                                        </p:tgtEl>
                                      </p:cBhvr>
                                    </p:animEffect>
                                  </p:childTnLst>
                                </p:cTn>
                              </p:par>
                            </p:childTnLst>
                          </p:cTn>
                        </p:par>
                        <p:par>
                          <p:cTn id="64" fill="hold">
                            <p:stCondLst>
                              <p:cond delay="1000"/>
                            </p:stCondLst>
                            <p:childTnLst>
                              <p:par>
                                <p:cTn id="65" presetID="2" presetClass="entr" presetSubtype="8" fill="hold" grpId="0" nodeType="afterEffect">
                                  <p:stCondLst>
                                    <p:cond delay="0"/>
                                  </p:stCondLst>
                                  <p:childTnLst>
                                    <p:set>
                                      <p:cBhvr>
                                        <p:cTn id="66" dur="1" fill="hold">
                                          <p:stCondLst>
                                            <p:cond delay="0"/>
                                          </p:stCondLst>
                                        </p:cTn>
                                        <p:tgtEl>
                                          <p:spTgt spid="109"/>
                                        </p:tgtEl>
                                        <p:attrNameLst>
                                          <p:attrName>style.visibility</p:attrName>
                                        </p:attrNameLst>
                                      </p:cBhvr>
                                      <p:to>
                                        <p:strVal val="visible"/>
                                      </p:to>
                                    </p:set>
                                    <p:anim calcmode="lin" valueType="num">
                                      <p:cBhvr additive="base">
                                        <p:cTn id="67" dur="500" fill="hold"/>
                                        <p:tgtEl>
                                          <p:spTgt spid="109"/>
                                        </p:tgtEl>
                                        <p:attrNameLst>
                                          <p:attrName>ppt_x</p:attrName>
                                        </p:attrNameLst>
                                      </p:cBhvr>
                                      <p:tavLst>
                                        <p:tav tm="0">
                                          <p:val>
                                            <p:strVal val="0-#ppt_w/2"/>
                                          </p:val>
                                        </p:tav>
                                        <p:tav tm="100000">
                                          <p:val>
                                            <p:strVal val="#ppt_x"/>
                                          </p:val>
                                        </p:tav>
                                      </p:tavLst>
                                    </p:anim>
                                    <p:anim calcmode="lin" valueType="num">
                                      <p:cBhvr additive="base">
                                        <p:cTn id="68"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wipe(down)">
                                      <p:cBhvr>
                                        <p:cTn id="73" dur="500"/>
                                        <p:tgtEl>
                                          <p:spTgt spid="79"/>
                                        </p:tgtEl>
                                      </p:cBhvr>
                                    </p:animEffect>
                                  </p:childTnLst>
                                </p:cTn>
                              </p:par>
                            </p:childTnLst>
                          </p:cTn>
                        </p:par>
                        <p:par>
                          <p:cTn id="74" fill="hold">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dissolve">
                                      <p:cBhvr>
                                        <p:cTn id="77" dur="500"/>
                                        <p:tgtEl>
                                          <p:spTgt spid="75"/>
                                        </p:tgtEl>
                                      </p:cBhvr>
                                    </p:animEffect>
                                  </p:childTnLst>
                                </p:cTn>
                              </p:par>
                            </p:childTnLst>
                          </p:cTn>
                        </p:par>
                        <p:par>
                          <p:cTn id="78" fill="hold">
                            <p:stCondLst>
                              <p:cond delay="1000"/>
                            </p:stCondLst>
                            <p:childTnLst>
                              <p:par>
                                <p:cTn id="79" presetID="2" presetClass="entr" presetSubtype="8" fill="hold" grpId="0" nodeType="afterEffect">
                                  <p:stCondLst>
                                    <p:cond delay="0"/>
                                  </p:stCondLst>
                                  <p:childTnLst>
                                    <p:set>
                                      <p:cBhvr>
                                        <p:cTn id="80" dur="1" fill="hold">
                                          <p:stCondLst>
                                            <p:cond delay="0"/>
                                          </p:stCondLst>
                                        </p:cTn>
                                        <p:tgtEl>
                                          <p:spTgt spid="106"/>
                                        </p:tgtEl>
                                        <p:attrNameLst>
                                          <p:attrName>style.visibility</p:attrName>
                                        </p:attrNameLst>
                                      </p:cBhvr>
                                      <p:to>
                                        <p:strVal val="visible"/>
                                      </p:to>
                                    </p:set>
                                    <p:anim calcmode="lin" valueType="num">
                                      <p:cBhvr additive="base">
                                        <p:cTn id="81" dur="500" fill="hold"/>
                                        <p:tgtEl>
                                          <p:spTgt spid="106"/>
                                        </p:tgtEl>
                                        <p:attrNameLst>
                                          <p:attrName>ppt_x</p:attrName>
                                        </p:attrNameLst>
                                      </p:cBhvr>
                                      <p:tavLst>
                                        <p:tav tm="0">
                                          <p:val>
                                            <p:strVal val="0-#ppt_w/2"/>
                                          </p:val>
                                        </p:tav>
                                        <p:tav tm="100000">
                                          <p:val>
                                            <p:strVal val="#ppt_x"/>
                                          </p:val>
                                        </p:tav>
                                      </p:tavLst>
                                    </p:anim>
                                    <p:anim calcmode="lin" valueType="num">
                                      <p:cBhvr additive="base">
                                        <p:cTn id="82" dur="5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down)">
                                      <p:cBhvr>
                                        <p:cTn id="87" dur="500"/>
                                        <p:tgtEl>
                                          <p:spTgt spid="81"/>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dissolve">
                                      <p:cBhvr>
                                        <p:cTn id="91" dur="500"/>
                                        <p:tgtEl>
                                          <p:spTgt spid="77"/>
                                        </p:tgtEl>
                                      </p:cBhvr>
                                    </p:animEffect>
                                  </p:childTnLst>
                                </p:cTn>
                              </p:par>
                            </p:childTnLst>
                          </p:cTn>
                        </p:par>
                        <p:par>
                          <p:cTn id="92" fill="hold">
                            <p:stCondLst>
                              <p:cond delay="1000"/>
                            </p:stCondLst>
                            <p:childTnLst>
                              <p:par>
                                <p:cTn id="93" presetID="2" presetClass="entr" presetSubtype="8" fill="hold" grpId="0" nodeType="afterEffect">
                                  <p:stCondLst>
                                    <p:cond delay="0"/>
                                  </p:stCondLst>
                                  <p:childTnLst>
                                    <p:set>
                                      <p:cBhvr>
                                        <p:cTn id="94" dur="1" fill="hold">
                                          <p:stCondLst>
                                            <p:cond delay="0"/>
                                          </p:stCondLst>
                                        </p:cTn>
                                        <p:tgtEl>
                                          <p:spTgt spid="107"/>
                                        </p:tgtEl>
                                        <p:attrNameLst>
                                          <p:attrName>style.visibility</p:attrName>
                                        </p:attrNameLst>
                                      </p:cBhvr>
                                      <p:to>
                                        <p:strVal val="visible"/>
                                      </p:to>
                                    </p:set>
                                    <p:anim calcmode="lin" valueType="num">
                                      <p:cBhvr additive="base">
                                        <p:cTn id="95" dur="500" fill="hold"/>
                                        <p:tgtEl>
                                          <p:spTgt spid="107"/>
                                        </p:tgtEl>
                                        <p:attrNameLst>
                                          <p:attrName>ppt_x</p:attrName>
                                        </p:attrNameLst>
                                      </p:cBhvr>
                                      <p:tavLst>
                                        <p:tav tm="0">
                                          <p:val>
                                            <p:strVal val="0-#ppt_w/2"/>
                                          </p:val>
                                        </p:tav>
                                        <p:tav tm="100000">
                                          <p:val>
                                            <p:strVal val="#ppt_x"/>
                                          </p:val>
                                        </p:tav>
                                      </p:tavLst>
                                    </p:anim>
                                    <p:anim calcmode="lin" valueType="num">
                                      <p:cBhvr additive="base">
                                        <p:cTn id="9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85"/>
                                        </p:tgtEl>
                                        <p:attrNameLst>
                                          <p:attrName>style.visibility</p:attrName>
                                        </p:attrNameLst>
                                      </p:cBhvr>
                                      <p:to>
                                        <p:strVal val="visible"/>
                                      </p:to>
                                    </p:set>
                                    <p:animEffect transition="in" filter="wipe(left)">
                                      <p:cBhvr>
                                        <p:cTn id="101" dur="500"/>
                                        <p:tgtEl>
                                          <p:spTgt spid="85"/>
                                        </p:tgtEl>
                                      </p:cBhvr>
                                    </p:animEffect>
                                  </p:childTnLst>
                                </p:cTn>
                              </p:par>
                            </p:childTnLst>
                          </p:cTn>
                        </p:par>
                        <p:par>
                          <p:cTn id="102" fill="hold">
                            <p:stCondLst>
                              <p:cond delay="500"/>
                            </p:stCondLst>
                            <p:childTnLst>
                              <p:par>
                                <p:cTn id="103" presetID="9" presetClass="entr" presetSubtype="0" fill="hold" grpId="0" nodeType="after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dissolve">
                                      <p:cBhvr>
                                        <p:cTn id="105" dur="500"/>
                                        <p:tgtEl>
                                          <p:spTgt spid="84"/>
                                        </p:tgtEl>
                                      </p:cBhvr>
                                    </p:animEffect>
                                  </p:childTnLst>
                                </p:cTn>
                              </p:par>
                            </p:childTnLst>
                          </p:cTn>
                        </p:par>
                        <p:par>
                          <p:cTn id="106" fill="hold">
                            <p:stCondLst>
                              <p:cond delay="1000"/>
                            </p:stCondLst>
                            <p:childTnLst>
                              <p:par>
                                <p:cTn id="107" presetID="2" presetClass="entr" presetSubtype="8" fill="hold" grpId="0" nodeType="afterEffect">
                                  <p:stCondLst>
                                    <p:cond delay="0"/>
                                  </p:stCondLst>
                                  <p:childTnLst>
                                    <p:set>
                                      <p:cBhvr>
                                        <p:cTn id="108" dur="1" fill="hold">
                                          <p:stCondLst>
                                            <p:cond delay="0"/>
                                          </p:stCondLst>
                                        </p:cTn>
                                        <p:tgtEl>
                                          <p:spTgt spid="110"/>
                                        </p:tgtEl>
                                        <p:attrNameLst>
                                          <p:attrName>style.visibility</p:attrName>
                                        </p:attrNameLst>
                                      </p:cBhvr>
                                      <p:to>
                                        <p:strVal val="visible"/>
                                      </p:to>
                                    </p:set>
                                    <p:anim calcmode="lin" valueType="num">
                                      <p:cBhvr additive="base">
                                        <p:cTn id="109" dur="500" fill="hold"/>
                                        <p:tgtEl>
                                          <p:spTgt spid="110"/>
                                        </p:tgtEl>
                                        <p:attrNameLst>
                                          <p:attrName>ppt_x</p:attrName>
                                        </p:attrNameLst>
                                      </p:cBhvr>
                                      <p:tavLst>
                                        <p:tav tm="0">
                                          <p:val>
                                            <p:strVal val="0-#ppt_w/2"/>
                                          </p:val>
                                        </p:tav>
                                        <p:tav tm="100000">
                                          <p:val>
                                            <p:strVal val="#ppt_x"/>
                                          </p:val>
                                        </p:tav>
                                      </p:tavLst>
                                    </p:anim>
                                    <p:anim calcmode="lin" valueType="num">
                                      <p:cBhvr additive="base">
                                        <p:cTn id="110"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wipe(up)">
                                      <p:cBhvr>
                                        <p:cTn id="115" dur="500"/>
                                        <p:tgtEl>
                                          <p:spTgt spid="94"/>
                                        </p:tgtEl>
                                      </p:cBhvr>
                                    </p:animEffect>
                                  </p:childTnLst>
                                </p:cTn>
                              </p:par>
                            </p:childTnLst>
                          </p:cTn>
                        </p:par>
                        <p:par>
                          <p:cTn id="116" fill="hold">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dissolve">
                                      <p:cBhvr>
                                        <p:cTn id="119" dur="500"/>
                                        <p:tgtEl>
                                          <p:spTgt spid="82"/>
                                        </p:tgtEl>
                                      </p:cBhvr>
                                    </p:animEffect>
                                  </p:childTnLst>
                                </p:cTn>
                              </p:par>
                            </p:childTnLst>
                          </p:cTn>
                        </p:par>
                        <p:par>
                          <p:cTn id="120" fill="hold">
                            <p:stCondLst>
                              <p:cond delay="1000"/>
                            </p:stCondLst>
                            <p:childTnLst>
                              <p:par>
                                <p:cTn id="121" presetID="2" presetClass="entr" presetSubtype="8" fill="hold" grpId="0" nodeType="afterEffect">
                                  <p:stCondLst>
                                    <p:cond delay="0"/>
                                  </p:stCondLst>
                                  <p:childTnLst>
                                    <p:set>
                                      <p:cBhvr>
                                        <p:cTn id="122" dur="1" fill="hold">
                                          <p:stCondLst>
                                            <p:cond delay="0"/>
                                          </p:stCondLst>
                                        </p:cTn>
                                        <p:tgtEl>
                                          <p:spTgt spid="108"/>
                                        </p:tgtEl>
                                        <p:attrNameLst>
                                          <p:attrName>style.visibility</p:attrName>
                                        </p:attrNameLst>
                                      </p:cBhvr>
                                      <p:to>
                                        <p:strVal val="visible"/>
                                      </p:to>
                                    </p:set>
                                    <p:anim calcmode="lin" valueType="num">
                                      <p:cBhvr additive="base">
                                        <p:cTn id="123" dur="500" fill="hold"/>
                                        <p:tgtEl>
                                          <p:spTgt spid="108"/>
                                        </p:tgtEl>
                                        <p:attrNameLst>
                                          <p:attrName>ppt_x</p:attrName>
                                        </p:attrNameLst>
                                      </p:cBhvr>
                                      <p:tavLst>
                                        <p:tav tm="0">
                                          <p:val>
                                            <p:strVal val="0-#ppt_w/2"/>
                                          </p:val>
                                        </p:tav>
                                        <p:tav tm="100000">
                                          <p:val>
                                            <p:strVal val="#ppt_x"/>
                                          </p:val>
                                        </p:tav>
                                      </p:tavLst>
                                    </p:anim>
                                    <p:anim calcmode="lin" valueType="num">
                                      <p:cBhvr additive="base">
                                        <p:cTn id="124"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4" presetClass="entr" presetSubtype="10" fill="hold" nodeType="clickEffect">
                                  <p:stCondLst>
                                    <p:cond delay="0"/>
                                  </p:stCondLst>
                                  <p:childTnLst>
                                    <p:set>
                                      <p:cBhvr>
                                        <p:cTn id="128" dur="1" fill="hold">
                                          <p:stCondLst>
                                            <p:cond delay="0"/>
                                          </p:stCondLst>
                                        </p:cTn>
                                        <p:tgtEl>
                                          <p:spTgt spid="160"/>
                                        </p:tgtEl>
                                        <p:attrNameLst>
                                          <p:attrName>style.visibility</p:attrName>
                                        </p:attrNameLst>
                                      </p:cBhvr>
                                      <p:to>
                                        <p:strVal val="visible"/>
                                      </p:to>
                                    </p:set>
                                    <p:animEffect transition="in" filter="randombar(horizontal)">
                                      <p:cBhvr>
                                        <p:cTn id="129"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82" grpId="0" animBg="1"/>
      <p:bldP spid="84" grpId="0" animBg="1"/>
      <p:bldP spid="86" grpId="0" animBg="1"/>
      <p:bldP spid="90" grpId="0" animBg="1"/>
      <p:bldP spid="91" grpId="0" animBg="1"/>
      <p:bldP spid="103" grpId="0" animBg="1"/>
      <p:bldP spid="104" grpId="0" animBg="1"/>
      <p:bldP spid="105" grpId="0" animBg="1"/>
      <p:bldP spid="106" grpId="0" animBg="1"/>
      <p:bldP spid="107" grpId="0" animBg="1"/>
      <p:bldP spid="108" grpId="0" animBg="1"/>
      <p:bldP spid="109" grpId="0" animBg="1"/>
      <p:bldP spid="1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BFS Traversal on a Graph</a:t>
            </a:r>
          </a:p>
        </p:txBody>
      </p:sp>
      <p:grpSp>
        <p:nvGrpSpPr>
          <p:cNvPr id="3" name="Group 51"/>
          <p:cNvGrpSpPr/>
          <p:nvPr/>
        </p:nvGrpSpPr>
        <p:grpSpPr>
          <a:xfrm>
            <a:off x="762000" y="2057400"/>
            <a:ext cx="3858846" cy="3124200"/>
            <a:chOff x="609600" y="2286000"/>
            <a:chExt cx="3858846" cy="3124200"/>
          </a:xfrm>
        </p:grpSpPr>
        <p:sp>
          <p:nvSpPr>
            <p:cNvPr id="5" name="Oval 4"/>
            <p:cNvSpPr/>
            <p:nvPr/>
          </p:nvSpPr>
          <p:spPr>
            <a:xfrm>
              <a:off x="1322754" y="3075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 name="Oval 5"/>
            <p:cNvSpPr/>
            <p:nvPr/>
          </p:nvSpPr>
          <p:spPr>
            <a:xfrm>
              <a:off x="1322754" y="4407877"/>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 name="Oval 6"/>
            <p:cNvSpPr/>
            <p:nvPr/>
          </p:nvSpPr>
          <p:spPr>
            <a:xfrm>
              <a:off x="2438400" y="2313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2426677" y="3655646"/>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9" name="Straight Connector 8"/>
            <p:cNvCxnSpPr>
              <a:stCxn id="5" idx="4"/>
              <a:endCxn id="6" idx="0"/>
            </p:cNvCxnSpPr>
            <p:nvPr/>
          </p:nvCxnSpPr>
          <p:spPr>
            <a:xfrm>
              <a:off x="1537677" y="3505200"/>
              <a:ext cx="0" cy="9026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8" idx="3"/>
              <a:endCxn id="6" idx="6"/>
            </p:cNvCxnSpPr>
            <p:nvPr/>
          </p:nvCxnSpPr>
          <p:spPr>
            <a:xfrm flipH="1">
              <a:off x="1752600" y="4022543"/>
              <a:ext cx="737027" cy="6002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8" idx="0"/>
              <a:endCxn id="7" idx="4"/>
            </p:cNvCxnSpPr>
            <p:nvPr/>
          </p:nvCxnSpPr>
          <p:spPr>
            <a:xfrm flipV="1">
              <a:off x="2641600" y="2743200"/>
              <a:ext cx="11723" cy="912446"/>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038600" y="36849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3" name="Straight Connector 12"/>
            <p:cNvCxnSpPr>
              <a:stCxn id="8" idx="6"/>
              <a:endCxn id="12" idx="2"/>
            </p:cNvCxnSpPr>
            <p:nvPr/>
          </p:nvCxnSpPr>
          <p:spPr>
            <a:xfrm>
              <a:off x="2856523" y="3870569"/>
              <a:ext cx="1182077" cy="29308"/>
            </a:xfrm>
            <a:prstGeom prst="line">
              <a:avLst/>
            </a:prstGeom>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038600" y="2313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Straight Connector 16"/>
            <p:cNvCxnSpPr>
              <a:stCxn id="7" idx="6"/>
              <a:endCxn id="16" idx="2"/>
            </p:cNvCxnSpPr>
            <p:nvPr/>
          </p:nvCxnSpPr>
          <p:spPr>
            <a:xfrm>
              <a:off x="2868246" y="2528277"/>
              <a:ext cx="1170354"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657600" y="4980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20" name="Straight Connector 19"/>
            <p:cNvCxnSpPr>
              <a:stCxn id="8" idx="5"/>
              <a:endCxn id="19" idx="1"/>
            </p:cNvCxnSpPr>
            <p:nvPr/>
          </p:nvCxnSpPr>
          <p:spPr>
            <a:xfrm>
              <a:off x="2793573" y="4022543"/>
              <a:ext cx="926977" cy="10207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7" idx="5"/>
              <a:endCxn id="12" idx="0"/>
            </p:cNvCxnSpPr>
            <p:nvPr/>
          </p:nvCxnSpPr>
          <p:spPr>
            <a:xfrm>
              <a:off x="2805296" y="2680251"/>
              <a:ext cx="1448227" cy="100470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31" idx="6"/>
              <a:endCxn id="7" idx="2"/>
            </p:cNvCxnSpPr>
            <p:nvPr/>
          </p:nvCxnSpPr>
          <p:spPr>
            <a:xfrm>
              <a:off x="1066800" y="2500923"/>
              <a:ext cx="1371600" cy="27354"/>
            </a:xfrm>
            <a:prstGeom prst="line">
              <a:avLst/>
            </a:prstGeom>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36954" y="2286000"/>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3" name="Oval 32"/>
            <p:cNvSpPr/>
            <p:nvPr/>
          </p:nvSpPr>
          <p:spPr>
            <a:xfrm>
              <a:off x="609600" y="4980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34" name="Straight Connector 33"/>
            <p:cNvCxnSpPr>
              <a:stCxn id="31" idx="4"/>
              <a:endCxn id="33" idx="0"/>
            </p:cNvCxnSpPr>
            <p:nvPr/>
          </p:nvCxnSpPr>
          <p:spPr>
            <a:xfrm flipH="1">
              <a:off x="824523" y="2715846"/>
              <a:ext cx="27354" cy="22645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9" idx="2"/>
              <a:endCxn id="33" idx="6"/>
            </p:cNvCxnSpPr>
            <p:nvPr/>
          </p:nvCxnSpPr>
          <p:spPr>
            <a:xfrm flipH="1">
              <a:off x="1039446" y="5195277"/>
              <a:ext cx="26181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2" idx="0"/>
              <a:endCxn id="16" idx="4"/>
            </p:cNvCxnSpPr>
            <p:nvPr/>
          </p:nvCxnSpPr>
          <p:spPr>
            <a:xfrm flipV="1">
              <a:off x="4253523" y="2743200"/>
              <a:ext cx="0" cy="941754"/>
            </a:xfrm>
            <a:prstGeom prst="line">
              <a:avLst/>
            </a:prstGeom>
          </p:spPr>
          <p:style>
            <a:lnRef idx="2">
              <a:schemeClr val="accent1"/>
            </a:lnRef>
            <a:fillRef idx="0">
              <a:schemeClr val="accent1"/>
            </a:fillRef>
            <a:effectRef idx="1">
              <a:schemeClr val="accent1"/>
            </a:effectRef>
            <a:fontRef idx="minor">
              <a:schemeClr val="tx1"/>
            </a:fontRef>
          </p:style>
        </p:cxnSp>
      </p:grpSp>
      <p:sp>
        <p:nvSpPr>
          <p:cNvPr id="28" name="Oval 27"/>
          <p:cNvSpPr/>
          <p:nvPr/>
        </p:nvSpPr>
        <p:spPr>
          <a:xfrm>
            <a:off x="1475154" y="28467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29" name="Oval 28"/>
          <p:cNvSpPr/>
          <p:nvPr/>
        </p:nvSpPr>
        <p:spPr>
          <a:xfrm>
            <a:off x="1475154" y="4179277"/>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a:t>
            </a:r>
          </a:p>
        </p:txBody>
      </p:sp>
      <p:sp>
        <p:nvSpPr>
          <p:cNvPr id="30" name="Oval 29"/>
          <p:cNvSpPr/>
          <p:nvPr/>
        </p:nvSpPr>
        <p:spPr>
          <a:xfrm>
            <a:off x="2590800" y="20847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32" name="Oval 31"/>
          <p:cNvSpPr/>
          <p:nvPr/>
        </p:nvSpPr>
        <p:spPr>
          <a:xfrm>
            <a:off x="2579077" y="3427046"/>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cxnSp>
        <p:nvCxnSpPr>
          <p:cNvPr id="35" name="Straight Connector 34"/>
          <p:cNvCxnSpPr>
            <a:stCxn id="28" idx="4"/>
            <a:endCxn id="29" idx="0"/>
          </p:cNvCxnSpPr>
          <p:nvPr/>
        </p:nvCxnSpPr>
        <p:spPr>
          <a:xfrm>
            <a:off x="1690077" y="3276600"/>
            <a:ext cx="0" cy="902677"/>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36" name="Straight Connector 35"/>
          <p:cNvCxnSpPr>
            <a:stCxn id="32" idx="3"/>
            <a:endCxn id="29" idx="6"/>
          </p:cNvCxnSpPr>
          <p:nvPr/>
        </p:nvCxnSpPr>
        <p:spPr>
          <a:xfrm flipH="1">
            <a:off x="1905000" y="3793943"/>
            <a:ext cx="737027" cy="600257"/>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37" name="Straight Connector 36"/>
          <p:cNvCxnSpPr>
            <a:stCxn id="32" idx="0"/>
            <a:endCxn id="30" idx="4"/>
          </p:cNvCxnSpPr>
          <p:nvPr/>
        </p:nvCxnSpPr>
        <p:spPr>
          <a:xfrm flipV="1">
            <a:off x="2794000" y="2514600"/>
            <a:ext cx="11723" cy="912446"/>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39" name="Oval 38"/>
          <p:cNvSpPr/>
          <p:nvPr/>
        </p:nvSpPr>
        <p:spPr>
          <a:xfrm>
            <a:off x="4191000" y="34563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t>
            </a:r>
          </a:p>
        </p:txBody>
      </p:sp>
      <p:sp>
        <p:nvSpPr>
          <p:cNvPr id="41" name="Oval 40"/>
          <p:cNvSpPr/>
          <p:nvPr/>
        </p:nvSpPr>
        <p:spPr>
          <a:xfrm>
            <a:off x="4191000" y="20847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43" name="Straight Connector 42"/>
          <p:cNvCxnSpPr>
            <a:stCxn id="30" idx="6"/>
            <a:endCxn id="41" idx="2"/>
          </p:cNvCxnSpPr>
          <p:nvPr/>
        </p:nvCxnSpPr>
        <p:spPr>
          <a:xfrm>
            <a:off x="3020646" y="2299677"/>
            <a:ext cx="1170354" cy="0"/>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4" name="Oval 43"/>
          <p:cNvSpPr/>
          <p:nvPr/>
        </p:nvSpPr>
        <p:spPr>
          <a:xfrm>
            <a:off x="3810000" y="47517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a:t>
            </a:r>
          </a:p>
        </p:txBody>
      </p:sp>
      <p:cxnSp>
        <p:nvCxnSpPr>
          <p:cNvPr id="46" name="Straight Connector 45"/>
          <p:cNvCxnSpPr>
            <a:stCxn id="30" idx="5"/>
            <a:endCxn id="39" idx="0"/>
          </p:cNvCxnSpPr>
          <p:nvPr/>
        </p:nvCxnSpPr>
        <p:spPr>
          <a:xfrm>
            <a:off x="2957696" y="2451651"/>
            <a:ext cx="1448227" cy="1004703"/>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47" name="Straight Connector 46"/>
          <p:cNvCxnSpPr/>
          <p:nvPr/>
        </p:nvCxnSpPr>
        <p:spPr>
          <a:xfrm>
            <a:off x="1219200" y="2270521"/>
            <a:ext cx="1371600" cy="27354"/>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8" name="Oval 47"/>
          <p:cNvSpPr/>
          <p:nvPr/>
        </p:nvSpPr>
        <p:spPr>
          <a:xfrm>
            <a:off x="789354" y="2057400"/>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a:t>
            </a:r>
          </a:p>
        </p:txBody>
      </p:sp>
      <p:sp>
        <p:nvSpPr>
          <p:cNvPr id="49" name="Oval 48"/>
          <p:cNvSpPr/>
          <p:nvPr/>
        </p:nvSpPr>
        <p:spPr>
          <a:xfrm>
            <a:off x="762000" y="47517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t>
            </a:r>
          </a:p>
        </p:txBody>
      </p:sp>
      <p:cxnSp>
        <p:nvCxnSpPr>
          <p:cNvPr id="50" name="Straight Connector 49"/>
          <p:cNvCxnSpPr>
            <a:stCxn id="48" idx="4"/>
            <a:endCxn id="49" idx="0"/>
          </p:cNvCxnSpPr>
          <p:nvPr/>
        </p:nvCxnSpPr>
        <p:spPr>
          <a:xfrm flipH="1">
            <a:off x="976923" y="2487246"/>
            <a:ext cx="27354" cy="2264508"/>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51" name="Straight Connector 50"/>
          <p:cNvCxnSpPr>
            <a:stCxn id="44" idx="2"/>
            <a:endCxn id="49" idx="6"/>
          </p:cNvCxnSpPr>
          <p:nvPr/>
        </p:nvCxnSpPr>
        <p:spPr>
          <a:xfrm flipH="1">
            <a:off x="1191846" y="4966677"/>
            <a:ext cx="2618154" cy="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53" name="TextBox 52"/>
          <p:cNvSpPr txBox="1"/>
          <p:nvPr/>
        </p:nvSpPr>
        <p:spPr>
          <a:xfrm>
            <a:off x="1941972" y="5878550"/>
            <a:ext cx="35618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H</a:t>
            </a:r>
          </a:p>
        </p:txBody>
      </p:sp>
      <p:sp>
        <p:nvSpPr>
          <p:cNvPr id="54" name="TextBox 53"/>
          <p:cNvSpPr txBox="1"/>
          <p:nvPr/>
        </p:nvSpPr>
        <p:spPr>
          <a:xfrm>
            <a:off x="2565703" y="587855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B</a:t>
            </a:r>
          </a:p>
        </p:txBody>
      </p:sp>
      <p:sp>
        <p:nvSpPr>
          <p:cNvPr id="55" name="TextBox 54"/>
          <p:cNvSpPr txBox="1"/>
          <p:nvPr/>
        </p:nvSpPr>
        <p:spPr>
          <a:xfrm>
            <a:off x="3176610" y="5878550"/>
            <a:ext cx="2776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a:t>
            </a:r>
          </a:p>
        </p:txBody>
      </p:sp>
      <p:sp>
        <p:nvSpPr>
          <p:cNvPr id="56" name="TextBox 55"/>
          <p:cNvSpPr txBox="1"/>
          <p:nvPr/>
        </p:nvSpPr>
        <p:spPr>
          <a:xfrm>
            <a:off x="4432086" y="587855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G</a:t>
            </a:r>
          </a:p>
        </p:txBody>
      </p:sp>
      <p:sp>
        <p:nvSpPr>
          <p:cNvPr id="57" name="TextBox 56"/>
          <p:cNvSpPr txBox="1"/>
          <p:nvPr/>
        </p:nvSpPr>
        <p:spPr>
          <a:xfrm>
            <a:off x="5030169" y="587855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a:t>
            </a:r>
          </a:p>
        </p:txBody>
      </p:sp>
      <p:sp>
        <p:nvSpPr>
          <p:cNvPr id="58" name="TextBox 57"/>
          <p:cNvSpPr txBox="1"/>
          <p:nvPr/>
        </p:nvSpPr>
        <p:spPr>
          <a:xfrm>
            <a:off x="6165421" y="5878550"/>
            <a:ext cx="35779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D</a:t>
            </a:r>
          </a:p>
        </p:txBody>
      </p:sp>
      <p:sp>
        <p:nvSpPr>
          <p:cNvPr id="59" name="TextBox 58"/>
          <p:cNvSpPr txBox="1"/>
          <p:nvPr/>
        </p:nvSpPr>
        <p:spPr>
          <a:xfrm>
            <a:off x="3805149" y="5878550"/>
            <a:ext cx="3161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F</a:t>
            </a:r>
          </a:p>
        </p:txBody>
      </p:sp>
      <p:sp>
        <p:nvSpPr>
          <p:cNvPr id="60" name="TextBox 59"/>
          <p:cNvSpPr txBox="1"/>
          <p:nvPr/>
        </p:nvSpPr>
        <p:spPr>
          <a:xfrm>
            <a:off x="5617030" y="5878550"/>
            <a:ext cx="3273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E</a:t>
            </a:r>
          </a:p>
        </p:txBody>
      </p:sp>
      <p:grpSp>
        <p:nvGrpSpPr>
          <p:cNvPr id="61" name="Group 87"/>
          <p:cNvGrpSpPr/>
          <p:nvPr/>
        </p:nvGrpSpPr>
        <p:grpSpPr>
          <a:xfrm>
            <a:off x="228600" y="5867400"/>
            <a:ext cx="1442623" cy="400110"/>
            <a:chOff x="768779" y="6161050"/>
            <a:chExt cx="1442623" cy="400110"/>
          </a:xfrm>
        </p:grpSpPr>
        <p:sp>
          <p:nvSpPr>
            <p:cNvPr id="62" name="TextBox 61"/>
            <p:cNvSpPr txBox="1"/>
            <p:nvPr/>
          </p:nvSpPr>
          <p:spPr>
            <a:xfrm>
              <a:off x="1869642" y="6172200"/>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A</a:t>
              </a:r>
            </a:p>
          </p:txBody>
        </p:sp>
        <p:sp>
          <p:nvSpPr>
            <p:cNvPr id="63" name="TextBox 62"/>
            <p:cNvSpPr txBox="1"/>
            <p:nvPr/>
          </p:nvSpPr>
          <p:spPr>
            <a:xfrm>
              <a:off x="768779" y="6161050"/>
              <a:ext cx="893193" cy="400110"/>
            </a:xfrm>
            <a:prstGeom prst="rect">
              <a:avLst/>
            </a:prstGeom>
            <a:noFill/>
          </p:spPr>
          <p:txBody>
            <a:bodyPr wrap="none" rtlCol="0">
              <a:spAutoFit/>
            </a:bodyPr>
            <a:lstStyle/>
            <a:p>
              <a:r>
                <a:rPr lang="en-US" sz="2000" b="1" dirty="0">
                  <a:solidFill>
                    <a:srgbClr val="C00000"/>
                  </a:solidFill>
                </a:rPr>
                <a:t>BFS :</a:t>
              </a:r>
            </a:p>
          </p:txBody>
        </p:sp>
      </p:grpSp>
      <p:sp>
        <p:nvSpPr>
          <p:cNvPr id="67" name="Down Arrow 66"/>
          <p:cNvSpPr/>
          <p:nvPr/>
        </p:nvSpPr>
        <p:spPr>
          <a:xfrm flipV="1">
            <a:off x="1336803" y="63246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5339456" y="1681856"/>
            <a:ext cx="3118744" cy="3728344"/>
            <a:chOff x="5257800" y="1371600"/>
            <a:chExt cx="3118744" cy="3728344"/>
          </a:xfrm>
        </p:grpSpPr>
        <p:sp>
          <p:nvSpPr>
            <p:cNvPr id="79" name="Oval 78"/>
            <p:cNvSpPr/>
            <p:nvPr/>
          </p:nvSpPr>
          <p:spPr>
            <a:xfrm>
              <a:off x="6629400" y="47244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
              </a:r>
            </a:p>
          </p:txBody>
        </p:sp>
        <p:sp>
          <p:nvSpPr>
            <p:cNvPr id="80" name="Oval 79"/>
            <p:cNvSpPr/>
            <p:nvPr/>
          </p:nvSpPr>
          <p:spPr>
            <a:xfrm>
              <a:off x="6629400" y="39624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a:t>
              </a:r>
            </a:p>
          </p:txBody>
        </p:sp>
        <p:sp>
          <p:nvSpPr>
            <p:cNvPr id="81" name="Oval 80"/>
            <p:cNvSpPr/>
            <p:nvPr/>
          </p:nvSpPr>
          <p:spPr>
            <a:xfrm>
              <a:off x="7320656" y="2215256"/>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t>
              </a:r>
            </a:p>
          </p:txBody>
        </p:sp>
        <p:sp>
          <p:nvSpPr>
            <p:cNvPr id="82" name="Oval 81"/>
            <p:cNvSpPr/>
            <p:nvPr/>
          </p:nvSpPr>
          <p:spPr>
            <a:xfrm>
              <a:off x="6644082" y="3254019"/>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a:t>
              </a:r>
            </a:p>
          </p:txBody>
        </p:sp>
        <p:cxnSp>
          <p:nvCxnSpPr>
            <p:cNvPr id="83" name="Straight Connector 82"/>
            <p:cNvCxnSpPr>
              <a:stCxn id="79" idx="0"/>
              <a:endCxn id="80" idx="4"/>
            </p:cNvCxnSpPr>
            <p:nvPr/>
          </p:nvCxnSpPr>
          <p:spPr>
            <a:xfrm flipV="1">
              <a:off x="6817172" y="4337944"/>
              <a:ext cx="0" cy="386456"/>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cxnSp>
          <p:nvCxnSpPr>
            <p:cNvPr id="84" name="Straight Connector 83"/>
            <p:cNvCxnSpPr>
              <a:stCxn id="82" idx="4"/>
              <a:endCxn id="80" idx="0"/>
            </p:cNvCxnSpPr>
            <p:nvPr/>
          </p:nvCxnSpPr>
          <p:spPr>
            <a:xfrm flipH="1">
              <a:off x="6817172" y="3629563"/>
              <a:ext cx="14682" cy="332837"/>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85" name="Straight Connector 84"/>
            <p:cNvCxnSpPr>
              <a:stCxn id="82" idx="0"/>
              <a:endCxn id="81" idx="3"/>
            </p:cNvCxnSpPr>
            <p:nvPr/>
          </p:nvCxnSpPr>
          <p:spPr>
            <a:xfrm flipV="1">
              <a:off x="6831854" y="2535803"/>
              <a:ext cx="543799" cy="718216"/>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sp>
          <p:nvSpPr>
            <p:cNvPr id="86" name="Oval 85"/>
            <p:cNvSpPr/>
            <p:nvPr/>
          </p:nvSpPr>
          <p:spPr>
            <a:xfrm>
              <a:off x="7315200" y="32004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t>
              </a:r>
            </a:p>
          </p:txBody>
        </p:sp>
        <p:sp>
          <p:nvSpPr>
            <p:cNvPr id="87" name="Oval 86"/>
            <p:cNvSpPr/>
            <p:nvPr/>
          </p:nvSpPr>
          <p:spPr>
            <a:xfrm>
              <a:off x="8001000" y="32004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t>
              </a:r>
            </a:p>
          </p:txBody>
        </p:sp>
        <p:cxnSp>
          <p:nvCxnSpPr>
            <p:cNvPr id="88" name="Straight Connector 87"/>
            <p:cNvCxnSpPr>
              <a:stCxn id="81" idx="5"/>
              <a:endCxn id="87" idx="0"/>
            </p:cNvCxnSpPr>
            <p:nvPr/>
          </p:nvCxnSpPr>
          <p:spPr>
            <a:xfrm>
              <a:off x="7641203" y="2535803"/>
              <a:ext cx="547569" cy="664597"/>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sp>
          <p:nvSpPr>
            <p:cNvPr id="89" name="Oval 88"/>
            <p:cNvSpPr/>
            <p:nvPr/>
          </p:nvSpPr>
          <p:spPr>
            <a:xfrm>
              <a:off x="5949056" y="3205856"/>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a:t>
              </a:r>
            </a:p>
          </p:txBody>
        </p:sp>
        <p:cxnSp>
          <p:nvCxnSpPr>
            <p:cNvPr id="90" name="Straight Connector 89"/>
            <p:cNvCxnSpPr>
              <a:stCxn id="81" idx="4"/>
              <a:endCxn id="86" idx="0"/>
            </p:cNvCxnSpPr>
            <p:nvPr/>
          </p:nvCxnSpPr>
          <p:spPr>
            <a:xfrm flipH="1">
              <a:off x="7502972" y="2590800"/>
              <a:ext cx="5456" cy="609600"/>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91" name="Straight Connector 90"/>
            <p:cNvCxnSpPr>
              <a:stCxn id="92" idx="5"/>
              <a:endCxn id="81" idx="1"/>
            </p:cNvCxnSpPr>
            <p:nvPr/>
          </p:nvCxnSpPr>
          <p:spPr>
            <a:xfrm>
              <a:off x="6873747" y="1692147"/>
              <a:ext cx="501906" cy="578106"/>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sp>
          <p:nvSpPr>
            <p:cNvPr id="92" name="Oval 91"/>
            <p:cNvSpPr/>
            <p:nvPr/>
          </p:nvSpPr>
          <p:spPr>
            <a:xfrm>
              <a:off x="6553200" y="13716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93" name="Oval 92"/>
            <p:cNvSpPr/>
            <p:nvPr/>
          </p:nvSpPr>
          <p:spPr>
            <a:xfrm>
              <a:off x="5943600" y="22098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t>
              </a:r>
            </a:p>
          </p:txBody>
        </p:sp>
        <p:cxnSp>
          <p:nvCxnSpPr>
            <p:cNvPr id="94" name="Straight Connector 93"/>
            <p:cNvCxnSpPr>
              <a:stCxn id="92" idx="3"/>
              <a:endCxn id="93" idx="0"/>
            </p:cNvCxnSpPr>
            <p:nvPr/>
          </p:nvCxnSpPr>
          <p:spPr>
            <a:xfrm flipH="1">
              <a:off x="6131372" y="1692147"/>
              <a:ext cx="476825" cy="517653"/>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95" name="Straight Connector 94"/>
            <p:cNvCxnSpPr>
              <a:stCxn id="89" idx="0"/>
              <a:endCxn id="93" idx="4"/>
            </p:cNvCxnSpPr>
            <p:nvPr/>
          </p:nvCxnSpPr>
          <p:spPr>
            <a:xfrm flipH="1" flipV="1">
              <a:off x="6131372" y="2585344"/>
              <a:ext cx="5456" cy="620512"/>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sp>
          <p:nvSpPr>
            <p:cNvPr id="122" name="TextBox 121"/>
            <p:cNvSpPr txBox="1"/>
            <p:nvPr/>
          </p:nvSpPr>
          <p:spPr>
            <a:xfrm>
              <a:off x="5257800" y="1417430"/>
              <a:ext cx="1134541" cy="338554"/>
            </a:xfrm>
            <a:prstGeom prst="rect">
              <a:avLst/>
            </a:prstGeom>
            <a:noFill/>
          </p:spPr>
          <p:txBody>
            <a:bodyPr wrap="none" rtlCol="0">
              <a:spAutoFit/>
            </a:bodyPr>
            <a:lstStyle/>
            <a:p>
              <a:r>
                <a:rPr lang="en-US" sz="1600" b="1" i="1" dirty="0">
                  <a:solidFill>
                    <a:schemeClr val="accent4"/>
                  </a:solidFill>
                </a:rPr>
                <a:t>BFS Tree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0-#ppt_w/2"/>
                                          </p:val>
                                        </p:tav>
                                        <p:tav tm="100000">
                                          <p:val>
                                            <p:strVal val="#ppt_x"/>
                                          </p:val>
                                        </p:tav>
                                      </p:tavLst>
                                    </p:anim>
                                    <p:anim calcmode="lin" valueType="num">
                                      <p:cBhvr additive="base">
                                        <p:cTn id="12" dur="500" fill="hold"/>
                                        <p:tgtEl>
                                          <p:spTgt spid="6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up)">
                                      <p:cBhvr>
                                        <p:cTn id="21" dur="500"/>
                                        <p:tgtEl>
                                          <p:spTgt spid="50"/>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dissolve">
                                      <p:cBhvr>
                                        <p:cTn id="25" dur="500"/>
                                        <p:tgtEl>
                                          <p:spTgt spid="49"/>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additive="base">
                                        <p:cTn id="29" dur="500" fill="hold"/>
                                        <p:tgtEl>
                                          <p:spTgt spid="53"/>
                                        </p:tgtEl>
                                        <p:attrNameLst>
                                          <p:attrName>ppt_x</p:attrName>
                                        </p:attrNameLst>
                                      </p:cBhvr>
                                      <p:tavLst>
                                        <p:tav tm="0">
                                          <p:val>
                                            <p:strVal val="0-#ppt_w/2"/>
                                          </p:val>
                                        </p:tav>
                                        <p:tav tm="100000">
                                          <p:val>
                                            <p:strVal val="#ppt_x"/>
                                          </p:val>
                                        </p:tav>
                                      </p:tavLst>
                                    </p:anim>
                                    <p:anim calcmode="lin" valueType="num">
                                      <p:cBhvr additive="base">
                                        <p:cTn id="30"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left)">
                                      <p:cBhvr>
                                        <p:cTn id="35" dur="500"/>
                                        <p:tgtEl>
                                          <p:spTgt spid="47"/>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dissolve">
                                      <p:cBhvr>
                                        <p:cTn id="39" dur="500"/>
                                        <p:tgtEl>
                                          <p:spTgt spid="30"/>
                                        </p:tgtEl>
                                      </p:cBhvr>
                                    </p:animEffect>
                                  </p:childTnLst>
                                </p:cTn>
                              </p:par>
                            </p:childTnLst>
                          </p:cTn>
                        </p:par>
                        <p:par>
                          <p:cTn id="40" fill="hold">
                            <p:stCondLst>
                              <p:cond delay="1000"/>
                            </p:stCondLst>
                            <p:childTnLst>
                              <p:par>
                                <p:cTn id="41" presetID="2" presetClass="entr" presetSubtype="8"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grpId="1" nodeType="clickEffect">
                                  <p:stCondLst>
                                    <p:cond delay="0"/>
                                  </p:stCondLst>
                                  <p:childTnLst>
                                    <p:animMotion origin="layout" path="M -0.00416 0.00555 L 0.07084 0.00555 " pathEditMode="relative" rAng="0" ptsTypes="AA">
                                      <p:cBhvr>
                                        <p:cTn id="48" dur="500" fill="hold"/>
                                        <p:tgtEl>
                                          <p:spTgt spid="67"/>
                                        </p:tgtEl>
                                        <p:attrNameLst>
                                          <p:attrName>ppt_x</p:attrName>
                                          <p:attrName>ppt_y</p:attrName>
                                        </p:attrNameLst>
                                      </p:cBhvr>
                                      <p:rCtr x="38" y="0"/>
                                    </p:animMotion>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left)">
                                      <p:cBhvr>
                                        <p:cTn id="53" dur="500"/>
                                        <p:tgtEl>
                                          <p:spTgt spid="5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dissolve">
                                      <p:cBhvr>
                                        <p:cTn id="56" dur="500"/>
                                        <p:tgtEl>
                                          <p:spTgt spid="44"/>
                                        </p:tgtEl>
                                      </p:cBhvr>
                                    </p:animEffect>
                                  </p:childTnLst>
                                </p:cTn>
                              </p:par>
                            </p:childTnLst>
                          </p:cTn>
                        </p:par>
                        <p:par>
                          <p:cTn id="57" fill="hold">
                            <p:stCondLst>
                              <p:cond delay="500"/>
                            </p:stCondLst>
                            <p:childTnLst>
                              <p:par>
                                <p:cTn id="58" presetID="2" presetClass="entr" presetSubtype="8" fill="hold" grpId="0" nodeType="afterEffect">
                                  <p:stCondLst>
                                    <p:cond delay="0"/>
                                  </p:stCondLst>
                                  <p:childTnLst>
                                    <p:set>
                                      <p:cBhvr>
                                        <p:cTn id="59" dur="1" fill="hold">
                                          <p:stCondLst>
                                            <p:cond delay="0"/>
                                          </p:stCondLst>
                                        </p:cTn>
                                        <p:tgtEl>
                                          <p:spTgt spid="55"/>
                                        </p:tgtEl>
                                        <p:attrNameLst>
                                          <p:attrName>style.visibility</p:attrName>
                                        </p:attrNameLst>
                                      </p:cBhvr>
                                      <p:to>
                                        <p:strVal val="visible"/>
                                      </p:to>
                                    </p:set>
                                    <p:anim calcmode="lin" valueType="num">
                                      <p:cBhvr additive="base">
                                        <p:cTn id="60" dur="500" fill="hold"/>
                                        <p:tgtEl>
                                          <p:spTgt spid="55"/>
                                        </p:tgtEl>
                                        <p:attrNameLst>
                                          <p:attrName>ppt_x</p:attrName>
                                        </p:attrNameLst>
                                      </p:cBhvr>
                                      <p:tavLst>
                                        <p:tav tm="0">
                                          <p:val>
                                            <p:strVal val="0-#ppt_w/2"/>
                                          </p:val>
                                        </p:tav>
                                        <p:tav tm="100000">
                                          <p:val>
                                            <p:strVal val="#ppt_x"/>
                                          </p:val>
                                        </p:tav>
                                      </p:tavLst>
                                    </p:anim>
                                    <p:anim calcmode="lin" valueType="num">
                                      <p:cBhvr additive="base">
                                        <p:cTn id="61"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63" presetClass="path" presetSubtype="0" accel="50000" decel="50000" fill="hold" grpId="2" nodeType="clickEffect">
                                  <p:stCondLst>
                                    <p:cond delay="0"/>
                                  </p:stCondLst>
                                  <p:childTnLst>
                                    <p:animMotion origin="layout" path="M 0.07084 0.00555 L 0.1375 0.00555 " pathEditMode="relative" rAng="0" ptsTypes="AA">
                                      <p:cBhvr>
                                        <p:cTn id="65" dur="500" fill="hold"/>
                                        <p:tgtEl>
                                          <p:spTgt spid="67"/>
                                        </p:tgtEl>
                                        <p:attrNameLst>
                                          <p:attrName>ppt_x</p:attrName>
                                          <p:attrName>ppt_y</p:attrName>
                                        </p:attrNameLst>
                                      </p:cBhvr>
                                      <p:rCtr x="33" y="0"/>
                                    </p:animMotion>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up)">
                                      <p:cBhvr>
                                        <p:cTn id="70" dur="500"/>
                                        <p:tgtEl>
                                          <p:spTgt spid="37"/>
                                        </p:tgtEl>
                                      </p:cBhvr>
                                    </p:animEffec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childTnLst>
                          </p:cTn>
                        </p:par>
                        <p:par>
                          <p:cTn id="75" fill="hold">
                            <p:stCondLst>
                              <p:cond delay="1000"/>
                            </p:stCondLst>
                            <p:childTnLst>
                              <p:par>
                                <p:cTn id="76" presetID="2" presetClass="entr" presetSubtype="8" fill="hold" grpId="0" nodeType="afterEffect">
                                  <p:stCondLst>
                                    <p:cond delay="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500" fill="hold"/>
                                        <p:tgtEl>
                                          <p:spTgt spid="59"/>
                                        </p:tgtEl>
                                        <p:attrNameLst>
                                          <p:attrName>ppt_x</p:attrName>
                                        </p:attrNameLst>
                                      </p:cBhvr>
                                      <p:tavLst>
                                        <p:tav tm="0">
                                          <p:val>
                                            <p:strVal val="0-#ppt_w/2"/>
                                          </p:val>
                                        </p:tav>
                                        <p:tav tm="100000">
                                          <p:val>
                                            <p:strVal val="#ppt_x"/>
                                          </p:val>
                                        </p:tav>
                                      </p:tavLst>
                                    </p:anim>
                                    <p:anim calcmode="lin" valueType="num">
                                      <p:cBhvr additive="base">
                                        <p:cTn id="79"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wipe(up)">
                                      <p:cBhvr>
                                        <p:cTn id="84" dur="500"/>
                                        <p:tgtEl>
                                          <p:spTgt spid="46"/>
                                        </p:tgtEl>
                                      </p:cBhvr>
                                    </p:animEffect>
                                  </p:childTnLst>
                                </p:cTn>
                              </p:par>
                            </p:childTnLst>
                          </p:cTn>
                        </p:par>
                        <p:par>
                          <p:cTn id="85" fill="hold">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childTnLst>
                          </p:cTn>
                        </p:par>
                        <p:par>
                          <p:cTn id="89" fill="hold">
                            <p:stCondLst>
                              <p:cond delay="1000"/>
                            </p:stCondLst>
                            <p:childTnLst>
                              <p:par>
                                <p:cTn id="90" presetID="2" presetClass="entr" presetSubtype="8"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0-#ppt_w/2"/>
                                          </p:val>
                                        </p:tav>
                                        <p:tav tm="100000">
                                          <p:val>
                                            <p:strVal val="#ppt_x"/>
                                          </p:val>
                                        </p:tav>
                                      </p:tavLst>
                                    </p:anim>
                                    <p:anim calcmode="lin" valueType="num">
                                      <p:cBhvr additive="base">
                                        <p:cTn id="93"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wipe(up)">
                                      <p:cBhvr>
                                        <p:cTn id="98" dur="500"/>
                                        <p:tgtEl>
                                          <p:spTgt spid="43"/>
                                        </p:tgtEl>
                                      </p:cBhvr>
                                    </p:animEffect>
                                  </p:childTnLst>
                                </p:cTn>
                              </p:par>
                            </p:childTnLst>
                          </p:cTn>
                        </p:par>
                        <p:par>
                          <p:cTn id="99" fill="hold">
                            <p:stCondLst>
                              <p:cond delay="500"/>
                            </p:stCondLst>
                            <p:childTnLst>
                              <p:par>
                                <p:cTn id="100" presetID="9" presetClass="entr" presetSubtype="0" fill="hold" grpId="0" nodeType="after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dissolve">
                                      <p:cBhvr>
                                        <p:cTn id="102" dur="500"/>
                                        <p:tgtEl>
                                          <p:spTgt spid="41"/>
                                        </p:tgtEl>
                                      </p:cBhvr>
                                    </p:animEffect>
                                  </p:childTnLst>
                                </p:cTn>
                              </p:par>
                            </p:childTnLst>
                          </p:cTn>
                        </p:par>
                        <p:par>
                          <p:cTn id="103" fill="hold">
                            <p:stCondLst>
                              <p:cond delay="1000"/>
                            </p:stCondLst>
                            <p:childTnLst>
                              <p:par>
                                <p:cTn id="104" presetID="2" presetClass="entr" presetSubtype="8" fill="hold" grpId="0" nodeType="afterEffect">
                                  <p:stCondLst>
                                    <p:cond delay="0"/>
                                  </p:stCondLst>
                                  <p:childTnLst>
                                    <p:set>
                                      <p:cBhvr>
                                        <p:cTn id="105" dur="1" fill="hold">
                                          <p:stCondLst>
                                            <p:cond delay="0"/>
                                          </p:stCondLst>
                                        </p:cTn>
                                        <p:tgtEl>
                                          <p:spTgt spid="57"/>
                                        </p:tgtEl>
                                        <p:attrNameLst>
                                          <p:attrName>style.visibility</p:attrName>
                                        </p:attrNameLst>
                                      </p:cBhvr>
                                      <p:to>
                                        <p:strVal val="visible"/>
                                      </p:to>
                                    </p:set>
                                    <p:anim calcmode="lin" valueType="num">
                                      <p:cBhvr additive="base">
                                        <p:cTn id="106" dur="500" fill="hold"/>
                                        <p:tgtEl>
                                          <p:spTgt spid="57"/>
                                        </p:tgtEl>
                                        <p:attrNameLst>
                                          <p:attrName>ppt_x</p:attrName>
                                        </p:attrNameLst>
                                      </p:cBhvr>
                                      <p:tavLst>
                                        <p:tav tm="0">
                                          <p:val>
                                            <p:strVal val="0-#ppt_w/2"/>
                                          </p:val>
                                        </p:tav>
                                        <p:tav tm="100000">
                                          <p:val>
                                            <p:strVal val="#ppt_x"/>
                                          </p:val>
                                        </p:tav>
                                      </p:tavLst>
                                    </p:anim>
                                    <p:anim calcmode="lin" valueType="num">
                                      <p:cBhvr additive="base">
                                        <p:cTn id="107"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63" presetClass="path" presetSubtype="0" accel="50000" decel="50000" fill="hold" grpId="3" nodeType="clickEffect">
                                  <p:stCondLst>
                                    <p:cond delay="0"/>
                                  </p:stCondLst>
                                  <p:childTnLst>
                                    <p:animMotion origin="layout" path="M 0.1375 0.00555 L 0.20417 0.00555 " pathEditMode="relative" rAng="0" ptsTypes="AA">
                                      <p:cBhvr>
                                        <p:cTn id="111" dur="500" fill="hold"/>
                                        <p:tgtEl>
                                          <p:spTgt spid="67"/>
                                        </p:tgtEl>
                                        <p:attrNameLst>
                                          <p:attrName>ppt_x</p:attrName>
                                          <p:attrName>ppt_y</p:attrName>
                                        </p:attrNameLst>
                                      </p:cBhvr>
                                      <p:rCtr x="33" y="0"/>
                                    </p:animMotion>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4" nodeType="clickEffect">
                                  <p:stCondLst>
                                    <p:cond delay="0"/>
                                  </p:stCondLst>
                                  <p:childTnLst>
                                    <p:animMotion origin="layout" path="M 0.20417 0.00555 L 0.27084 0.00555 " pathEditMode="relative" rAng="0" ptsTypes="AA">
                                      <p:cBhvr>
                                        <p:cTn id="115" dur="500" fill="hold"/>
                                        <p:tgtEl>
                                          <p:spTgt spid="67"/>
                                        </p:tgtEl>
                                        <p:attrNameLst>
                                          <p:attrName>ppt_x</p:attrName>
                                          <p:attrName>ppt_y</p:attrName>
                                        </p:attrNameLst>
                                      </p:cBhvr>
                                      <p:rCtr x="33" y="0"/>
                                    </p:animMotion>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ipe(right)">
                                      <p:cBhvr>
                                        <p:cTn id="120" dur="500"/>
                                        <p:tgtEl>
                                          <p:spTgt spid="36"/>
                                        </p:tgtEl>
                                      </p:cBhvr>
                                    </p:animEffec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dissolve">
                                      <p:cBhvr>
                                        <p:cTn id="124" dur="500"/>
                                        <p:tgtEl>
                                          <p:spTgt spid="29"/>
                                        </p:tgtEl>
                                      </p:cBhvr>
                                    </p:animEffect>
                                  </p:childTnLst>
                                </p:cTn>
                              </p:par>
                            </p:childTnLst>
                          </p:cTn>
                        </p:par>
                        <p:par>
                          <p:cTn id="125" fill="hold">
                            <p:stCondLst>
                              <p:cond delay="1000"/>
                            </p:stCondLst>
                            <p:childTnLst>
                              <p:par>
                                <p:cTn id="126" presetID="2" presetClass="entr" presetSubtype="8" fill="hold" grpId="0" nodeType="afterEffect">
                                  <p:stCondLst>
                                    <p:cond delay="0"/>
                                  </p:stCondLst>
                                  <p:childTnLst>
                                    <p:set>
                                      <p:cBhvr>
                                        <p:cTn id="127" dur="1" fill="hold">
                                          <p:stCondLst>
                                            <p:cond delay="0"/>
                                          </p:stCondLst>
                                        </p:cTn>
                                        <p:tgtEl>
                                          <p:spTgt spid="60"/>
                                        </p:tgtEl>
                                        <p:attrNameLst>
                                          <p:attrName>style.visibility</p:attrName>
                                        </p:attrNameLst>
                                      </p:cBhvr>
                                      <p:to>
                                        <p:strVal val="visible"/>
                                      </p:to>
                                    </p:set>
                                    <p:anim calcmode="lin" valueType="num">
                                      <p:cBhvr additive="base">
                                        <p:cTn id="128" dur="500" fill="hold"/>
                                        <p:tgtEl>
                                          <p:spTgt spid="60"/>
                                        </p:tgtEl>
                                        <p:attrNameLst>
                                          <p:attrName>ppt_x</p:attrName>
                                        </p:attrNameLst>
                                      </p:cBhvr>
                                      <p:tavLst>
                                        <p:tav tm="0">
                                          <p:val>
                                            <p:strVal val="0-#ppt_w/2"/>
                                          </p:val>
                                        </p:tav>
                                        <p:tav tm="100000">
                                          <p:val>
                                            <p:strVal val="#ppt_x"/>
                                          </p:val>
                                        </p:tav>
                                      </p:tavLst>
                                    </p:anim>
                                    <p:anim calcmode="lin" valueType="num">
                                      <p:cBhvr additive="base">
                                        <p:cTn id="129"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63" presetClass="path" presetSubtype="0" accel="50000" decel="50000" fill="hold" grpId="5" nodeType="clickEffect">
                                  <p:stCondLst>
                                    <p:cond delay="0"/>
                                  </p:stCondLst>
                                  <p:childTnLst>
                                    <p:animMotion origin="layout" path="M 0.27084 0.00555 L 0.3375 0.00555 " pathEditMode="relative" rAng="0" ptsTypes="AA">
                                      <p:cBhvr>
                                        <p:cTn id="133" dur="500" fill="hold"/>
                                        <p:tgtEl>
                                          <p:spTgt spid="67"/>
                                        </p:tgtEl>
                                        <p:attrNameLst>
                                          <p:attrName>ppt_x</p:attrName>
                                          <p:attrName>ppt_y</p:attrName>
                                        </p:attrNameLst>
                                      </p:cBhvr>
                                      <p:rCtr x="33" y="0"/>
                                    </p:animMotion>
                                  </p:childTnLst>
                                </p:cTn>
                              </p:par>
                            </p:childTnLst>
                          </p:cTn>
                        </p:par>
                      </p:childTnLst>
                    </p:cTn>
                  </p:par>
                  <p:par>
                    <p:cTn id="134" fill="hold">
                      <p:stCondLst>
                        <p:cond delay="indefinite"/>
                      </p:stCondLst>
                      <p:childTnLst>
                        <p:par>
                          <p:cTn id="135" fill="hold">
                            <p:stCondLst>
                              <p:cond delay="0"/>
                            </p:stCondLst>
                            <p:childTnLst>
                              <p:par>
                                <p:cTn id="136" presetID="63" presetClass="path" presetSubtype="0" accel="50000" decel="50000" fill="hold" grpId="6" nodeType="clickEffect">
                                  <p:stCondLst>
                                    <p:cond delay="0"/>
                                  </p:stCondLst>
                                  <p:childTnLst>
                                    <p:animMotion origin="layout" path="M 0.3375 0.00555 L 0.4125 0.00555 " pathEditMode="relative" rAng="0" ptsTypes="AA">
                                      <p:cBhvr>
                                        <p:cTn id="137" dur="500" fill="hold"/>
                                        <p:tgtEl>
                                          <p:spTgt spid="67"/>
                                        </p:tgtEl>
                                        <p:attrNameLst>
                                          <p:attrName>ppt_x</p:attrName>
                                          <p:attrName>ppt_y</p:attrName>
                                        </p:attrNameLst>
                                      </p:cBhvr>
                                      <p:rCtr x="38" y="0"/>
                                    </p:animMotion>
                                  </p:childTnLst>
                                </p:cTn>
                              </p:par>
                            </p:childTnLst>
                          </p:cTn>
                        </p:par>
                      </p:childTnLst>
                    </p:cTn>
                  </p:par>
                  <p:par>
                    <p:cTn id="138" fill="hold">
                      <p:stCondLst>
                        <p:cond delay="indefinite"/>
                      </p:stCondLst>
                      <p:childTnLst>
                        <p:par>
                          <p:cTn id="139" fill="hold">
                            <p:stCondLst>
                              <p:cond delay="0"/>
                            </p:stCondLst>
                            <p:childTnLst>
                              <p:par>
                                <p:cTn id="140" presetID="63" presetClass="path" presetSubtype="0" accel="50000" decel="50000" fill="hold" grpId="7" nodeType="clickEffect">
                                  <p:stCondLst>
                                    <p:cond delay="0"/>
                                  </p:stCondLst>
                                  <p:childTnLst>
                                    <p:animMotion origin="layout" path="M 0.4125 0.00555 L 0.47084 0.00555 " pathEditMode="relative" rAng="0" ptsTypes="AA">
                                      <p:cBhvr>
                                        <p:cTn id="141" dur="500" fill="hold"/>
                                        <p:tgtEl>
                                          <p:spTgt spid="67"/>
                                        </p:tgtEl>
                                        <p:attrNameLst>
                                          <p:attrName>ppt_x</p:attrName>
                                          <p:attrName>ppt_y</p:attrName>
                                        </p:attrNameLst>
                                      </p:cBhvr>
                                      <p:rCtr x="29" y="0"/>
                                    </p:animMotion>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35"/>
                                        </p:tgtEl>
                                        <p:attrNameLst>
                                          <p:attrName>style.visibility</p:attrName>
                                        </p:attrNameLst>
                                      </p:cBhvr>
                                      <p:to>
                                        <p:strVal val="visible"/>
                                      </p:to>
                                    </p:set>
                                    <p:animEffect transition="in" filter="wipe(down)">
                                      <p:cBhvr>
                                        <p:cTn id="146" dur="500"/>
                                        <p:tgtEl>
                                          <p:spTgt spid="35"/>
                                        </p:tgtEl>
                                      </p:cBhvr>
                                    </p:animEffect>
                                  </p:childTnLst>
                                </p:cTn>
                              </p:par>
                            </p:childTnLst>
                          </p:cTn>
                        </p:par>
                        <p:par>
                          <p:cTn id="147" fill="hold">
                            <p:stCondLst>
                              <p:cond delay="500"/>
                            </p:stCondLst>
                            <p:childTnLst>
                              <p:par>
                                <p:cTn id="148" presetID="9" presetClass="entr" presetSubtype="0" fill="hold" grpId="0" nodeType="afterEffect">
                                  <p:stCondLst>
                                    <p:cond delay="0"/>
                                  </p:stCondLst>
                                  <p:childTnLst>
                                    <p:set>
                                      <p:cBhvr>
                                        <p:cTn id="149" dur="1" fill="hold">
                                          <p:stCondLst>
                                            <p:cond delay="0"/>
                                          </p:stCondLst>
                                        </p:cTn>
                                        <p:tgtEl>
                                          <p:spTgt spid="28"/>
                                        </p:tgtEl>
                                        <p:attrNameLst>
                                          <p:attrName>style.visibility</p:attrName>
                                        </p:attrNameLst>
                                      </p:cBhvr>
                                      <p:to>
                                        <p:strVal val="visible"/>
                                      </p:to>
                                    </p:set>
                                    <p:animEffect transition="in" filter="dissolve">
                                      <p:cBhvr>
                                        <p:cTn id="150" dur="500"/>
                                        <p:tgtEl>
                                          <p:spTgt spid="28"/>
                                        </p:tgtEl>
                                      </p:cBhvr>
                                    </p:animEffect>
                                  </p:childTnLst>
                                </p:cTn>
                              </p:par>
                            </p:childTnLst>
                          </p:cTn>
                        </p:par>
                        <p:par>
                          <p:cTn id="151" fill="hold">
                            <p:stCondLst>
                              <p:cond delay="1000"/>
                            </p:stCondLst>
                            <p:childTnLst>
                              <p:par>
                                <p:cTn id="152" presetID="2" presetClass="entr" presetSubtype="8" fill="hold" grpId="0" nodeType="afterEffect">
                                  <p:stCondLst>
                                    <p:cond delay="0"/>
                                  </p:stCondLst>
                                  <p:childTnLst>
                                    <p:set>
                                      <p:cBhvr>
                                        <p:cTn id="153" dur="1" fill="hold">
                                          <p:stCondLst>
                                            <p:cond delay="0"/>
                                          </p:stCondLst>
                                        </p:cTn>
                                        <p:tgtEl>
                                          <p:spTgt spid="58"/>
                                        </p:tgtEl>
                                        <p:attrNameLst>
                                          <p:attrName>style.visibility</p:attrName>
                                        </p:attrNameLst>
                                      </p:cBhvr>
                                      <p:to>
                                        <p:strVal val="visible"/>
                                      </p:to>
                                    </p:set>
                                    <p:anim calcmode="lin" valueType="num">
                                      <p:cBhvr additive="base">
                                        <p:cTn id="154" dur="500" fill="hold"/>
                                        <p:tgtEl>
                                          <p:spTgt spid="58"/>
                                        </p:tgtEl>
                                        <p:attrNameLst>
                                          <p:attrName>ppt_x</p:attrName>
                                        </p:attrNameLst>
                                      </p:cBhvr>
                                      <p:tavLst>
                                        <p:tav tm="0">
                                          <p:val>
                                            <p:strVal val="0-#ppt_w/2"/>
                                          </p:val>
                                        </p:tav>
                                        <p:tav tm="100000">
                                          <p:val>
                                            <p:strVal val="#ppt_x"/>
                                          </p:val>
                                        </p:tav>
                                      </p:tavLst>
                                    </p:anim>
                                    <p:anim calcmode="lin" valueType="num">
                                      <p:cBhvr additive="base">
                                        <p:cTn id="155"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63" presetClass="path" presetSubtype="0" accel="50000" decel="50000" fill="hold" grpId="8" nodeType="clickEffect">
                                  <p:stCondLst>
                                    <p:cond delay="0"/>
                                  </p:stCondLst>
                                  <p:childTnLst>
                                    <p:animMotion origin="layout" path="M 0.47084 0.00555 L 0.5375 0.00555 " pathEditMode="relative" rAng="0" ptsTypes="AA">
                                      <p:cBhvr>
                                        <p:cTn id="159" dur="500" fill="hold"/>
                                        <p:tgtEl>
                                          <p:spTgt spid="67"/>
                                        </p:tgtEl>
                                        <p:attrNameLst>
                                          <p:attrName>ppt_x</p:attrName>
                                          <p:attrName>ppt_y</p:attrName>
                                        </p:attrNameLst>
                                      </p:cBhvr>
                                      <p:rCtr x="33" y="0"/>
                                    </p:animMotion>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nodeType="clickEffect">
                                  <p:stCondLst>
                                    <p:cond delay="0"/>
                                  </p:stCondLst>
                                  <p:childTnLst>
                                    <p:set>
                                      <p:cBhvr>
                                        <p:cTn id="163" dur="1" fill="hold">
                                          <p:stCondLst>
                                            <p:cond delay="0"/>
                                          </p:stCondLst>
                                        </p:cTn>
                                        <p:tgtEl>
                                          <p:spTgt spid="123"/>
                                        </p:tgtEl>
                                        <p:attrNameLst>
                                          <p:attrName>style.visibility</p:attrName>
                                        </p:attrNameLst>
                                      </p:cBhvr>
                                      <p:to>
                                        <p:strVal val="visible"/>
                                      </p:to>
                                    </p:set>
                                    <p:animEffect transition="in" filter="randombar(horizontal)">
                                      <p:cBhvr>
                                        <p:cTn id="16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2" grpId="0" animBg="1"/>
      <p:bldP spid="39" grpId="0" animBg="1"/>
      <p:bldP spid="41" grpId="0" animBg="1"/>
      <p:bldP spid="44" grpId="0" animBg="1"/>
      <p:bldP spid="48" grpId="0" animBg="1"/>
      <p:bldP spid="49" grpId="0" animBg="1"/>
      <p:bldP spid="53" grpId="0" animBg="1"/>
      <p:bldP spid="54" grpId="0" animBg="1"/>
      <p:bldP spid="55" grpId="0" animBg="1"/>
      <p:bldP spid="56" grpId="0" animBg="1"/>
      <p:bldP spid="57" grpId="0" animBg="1"/>
      <p:bldP spid="58" grpId="0" animBg="1"/>
      <p:bldP spid="59" grpId="0" animBg="1"/>
      <p:bldP spid="60" grpId="0" animBg="1"/>
      <p:bldP spid="67" grpId="0" animBg="1"/>
      <p:bldP spid="67" grpId="1" animBg="1"/>
      <p:bldP spid="67" grpId="2" animBg="1"/>
      <p:bldP spid="67" grpId="3" animBg="1"/>
      <p:bldP spid="67" grpId="4" animBg="1"/>
      <p:bldP spid="67" grpId="5" animBg="1"/>
      <p:bldP spid="67" grpId="6" animBg="1"/>
      <p:bldP spid="67" grpId="7" animBg="1"/>
      <p:bldP spid="67" grpId="8"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a:t>Application : Konigsberg Bridge</a:t>
            </a:r>
          </a:p>
        </p:txBody>
      </p:sp>
      <p:pic>
        <p:nvPicPr>
          <p:cNvPr id="1026" name="Picture 2" descr="http://simonkneebone.files.wordpress.com/2011/11/konigsberg-puzzle.jpg"/>
          <p:cNvPicPr>
            <a:picLocks noChangeAspect="1" noChangeArrowheads="1"/>
          </p:cNvPicPr>
          <p:nvPr/>
        </p:nvPicPr>
        <p:blipFill>
          <a:blip r:embed="rId3" cstate="print"/>
          <a:srcRect/>
          <a:stretch>
            <a:fillRect/>
          </a:stretch>
        </p:blipFill>
        <p:spPr bwMode="auto">
          <a:xfrm>
            <a:off x="533400" y="1371600"/>
            <a:ext cx="7286625" cy="474345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Utilities Problem</a:t>
            </a:r>
          </a:p>
        </p:txBody>
      </p:sp>
      <p:sp>
        <p:nvSpPr>
          <p:cNvPr id="24578" name="AutoShape 2"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2" name="AutoShape 6"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84"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914400" y="1828800"/>
            <a:ext cx="1219200" cy="1219201"/>
          </a:xfrm>
          <a:prstGeom prst="rect">
            <a:avLst/>
          </a:prstGeom>
          <a:noFill/>
        </p:spPr>
      </p:pic>
      <p:pic>
        <p:nvPicPr>
          <p:cNvPr id="8"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3581400" y="1905000"/>
            <a:ext cx="1219200" cy="1219201"/>
          </a:xfrm>
          <a:prstGeom prst="rect">
            <a:avLst/>
          </a:prstGeom>
          <a:noFill/>
        </p:spPr>
      </p:pic>
      <p:pic>
        <p:nvPicPr>
          <p:cNvPr id="9"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6096000" y="1981200"/>
            <a:ext cx="1219200" cy="1219201"/>
          </a:xfrm>
          <a:prstGeom prst="rect">
            <a:avLst/>
          </a:prstGeom>
          <a:noFill/>
        </p:spPr>
      </p:pic>
      <p:cxnSp>
        <p:nvCxnSpPr>
          <p:cNvPr id="17" name="Straight Connector 16"/>
          <p:cNvCxnSpPr>
            <a:stCxn id="14" idx="0"/>
          </p:cNvCxnSpPr>
          <p:nvPr/>
        </p:nvCxnSpPr>
        <p:spPr>
          <a:xfrm flipH="1" flipV="1">
            <a:off x="1676400" y="2971800"/>
            <a:ext cx="2362200" cy="198120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0" name="Straight Connector 19"/>
          <p:cNvCxnSpPr>
            <a:stCxn id="14" idx="0"/>
          </p:cNvCxnSpPr>
          <p:nvPr/>
        </p:nvCxnSpPr>
        <p:spPr>
          <a:xfrm flipV="1">
            <a:off x="4038600" y="2971800"/>
            <a:ext cx="76200" cy="198120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4" name="Straight Connector 23"/>
          <p:cNvCxnSpPr>
            <a:stCxn id="14" idx="0"/>
          </p:cNvCxnSpPr>
          <p:nvPr/>
        </p:nvCxnSpPr>
        <p:spPr>
          <a:xfrm flipV="1">
            <a:off x="4038600" y="3048000"/>
            <a:ext cx="2667000" cy="1905000"/>
          </a:xfrm>
          <a:prstGeom prst="line">
            <a:avLst/>
          </a:prstGeom>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3352800" y="4953000"/>
            <a:ext cx="1371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Gas</a:t>
            </a:r>
          </a:p>
        </p:txBody>
      </p:sp>
      <p:cxnSp>
        <p:nvCxnSpPr>
          <p:cNvPr id="29" name="Straight Connector 28"/>
          <p:cNvCxnSpPr/>
          <p:nvPr/>
        </p:nvCxnSpPr>
        <p:spPr>
          <a:xfrm flipV="1">
            <a:off x="1524000" y="2895600"/>
            <a:ext cx="0" cy="137160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1524000" y="2895600"/>
            <a:ext cx="2438400" cy="1371600"/>
          </a:xfrm>
          <a:prstGeom prst="line">
            <a:avLst/>
          </a:prstGeom>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85800" y="42672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Water</a:t>
            </a:r>
          </a:p>
        </p:txBody>
      </p:sp>
      <p:cxnSp>
        <p:nvCxnSpPr>
          <p:cNvPr id="35" name="Straight Connector 34"/>
          <p:cNvCxnSpPr/>
          <p:nvPr/>
        </p:nvCxnSpPr>
        <p:spPr>
          <a:xfrm flipH="1" flipV="1">
            <a:off x="4419600" y="2971800"/>
            <a:ext cx="2362200" cy="144780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36" name="Straight Connector 35"/>
          <p:cNvCxnSpPr/>
          <p:nvPr/>
        </p:nvCxnSpPr>
        <p:spPr>
          <a:xfrm flipV="1">
            <a:off x="6781800" y="3048000"/>
            <a:ext cx="0" cy="137160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37" name="Straight Connector 36"/>
          <p:cNvCxnSpPr/>
          <p:nvPr/>
        </p:nvCxnSpPr>
        <p:spPr>
          <a:xfrm flipH="1" flipV="1">
            <a:off x="1828800" y="2819400"/>
            <a:ext cx="4953000" cy="1600200"/>
          </a:xfrm>
          <a:prstGeom prst="line">
            <a:avLst/>
          </a:prstGeom>
          <a:ln/>
        </p:spPr>
        <p:style>
          <a:lnRef idx="2">
            <a:schemeClr val="accent3"/>
          </a:lnRef>
          <a:fillRef idx="0">
            <a:schemeClr val="accent3"/>
          </a:fillRef>
          <a:effectRef idx="1">
            <a:schemeClr val="accent3"/>
          </a:effectRef>
          <a:fontRef idx="minor">
            <a:schemeClr val="tx1"/>
          </a:fontRef>
        </p:style>
      </p:cxnSp>
      <p:sp>
        <p:nvSpPr>
          <p:cNvPr id="15" name="Rectangle 14"/>
          <p:cNvSpPr/>
          <p:nvPr/>
        </p:nvSpPr>
        <p:spPr>
          <a:xfrm>
            <a:off x="5867400" y="4419600"/>
            <a:ext cx="1905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Electricity</a:t>
            </a:r>
          </a:p>
        </p:txBody>
      </p:sp>
      <p:cxnSp>
        <p:nvCxnSpPr>
          <p:cNvPr id="21" name="Straight Connector 20"/>
          <p:cNvCxnSpPr>
            <a:stCxn id="13" idx="0"/>
          </p:cNvCxnSpPr>
          <p:nvPr/>
        </p:nvCxnSpPr>
        <p:spPr>
          <a:xfrm flipV="1">
            <a:off x="1447800" y="3048000"/>
            <a:ext cx="5181600" cy="1219200"/>
          </a:xfrm>
          <a:prstGeom prst="line">
            <a:avLst/>
          </a:prstGeom>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Utilities Problem</a:t>
            </a:r>
          </a:p>
        </p:txBody>
      </p:sp>
      <p:sp>
        <p:nvSpPr>
          <p:cNvPr id="24578" name="AutoShape 2"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2" name="AutoShape 6"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84"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914400" y="1828800"/>
            <a:ext cx="1219200" cy="1219201"/>
          </a:xfrm>
          <a:prstGeom prst="rect">
            <a:avLst/>
          </a:prstGeom>
          <a:noFill/>
        </p:spPr>
      </p:pic>
      <p:pic>
        <p:nvPicPr>
          <p:cNvPr id="8"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3581400" y="1905000"/>
            <a:ext cx="1219200" cy="1219201"/>
          </a:xfrm>
          <a:prstGeom prst="rect">
            <a:avLst/>
          </a:prstGeom>
          <a:noFill/>
        </p:spPr>
      </p:pic>
      <p:pic>
        <p:nvPicPr>
          <p:cNvPr id="9"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6096000" y="1981200"/>
            <a:ext cx="1219200" cy="1219201"/>
          </a:xfrm>
          <a:prstGeom prst="rect">
            <a:avLst/>
          </a:prstGeom>
          <a:noFill/>
        </p:spPr>
      </p:pic>
      <p:cxnSp>
        <p:nvCxnSpPr>
          <p:cNvPr id="17" name="Straight Connector 16"/>
          <p:cNvCxnSpPr>
            <a:stCxn id="14" idx="0"/>
          </p:cNvCxnSpPr>
          <p:nvPr/>
        </p:nvCxnSpPr>
        <p:spPr>
          <a:xfrm flipH="1" flipV="1">
            <a:off x="1676400" y="2971800"/>
            <a:ext cx="2362200" cy="198120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0" name="Straight Connector 19"/>
          <p:cNvCxnSpPr>
            <a:stCxn id="14" idx="0"/>
          </p:cNvCxnSpPr>
          <p:nvPr/>
        </p:nvCxnSpPr>
        <p:spPr>
          <a:xfrm flipV="1">
            <a:off x="4038600" y="2971800"/>
            <a:ext cx="76200" cy="198120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4" name="Straight Connector 23"/>
          <p:cNvCxnSpPr>
            <a:stCxn id="14" idx="0"/>
          </p:cNvCxnSpPr>
          <p:nvPr/>
        </p:nvCxnSpPr>
        <p:spPr>
          <a:xfrm flipV="1">
            <a:off x="4038600" y="3048000"/>
            <a:ext cx="2667000" cy="1905000"/>
          </a:xfrm>
          <a:prstGeom prst="line">
            <a:avLst/>
          </a:prstGeom>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3352800" y="4953000"/>
            <a:ext cx="1371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Gas</a:t>
            </a:r>
          </a:p>
        </p:txBody>
      </p:sp>
      <p:cxnSp>
        <p:nvCxnSpPr>
          <p:cNvPr id="29" name="Straight Connector 28"/>
          <p:cNvCxnSpPr/>
          <p:nvPr/>
        </p:nvCxnSpPr>
        <p:spPr>
          <a:xfrm flipV="1">
            <a:off x="1524000" y="2895600"/>
            <a:ext cx="0" cy="137160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781800" y="3124200"/>
            <a:ext cx="0" cy="1295400"/>
          </a:xfrm>
          <a:prstGeom prst="line">
            <a:avLst/>
          </a:prstGeom>
          <a:ln/>
        </p:spPr>
        <p:style>
          <a:lnRef idx="2">
            <a:schemeClr val="accent3"/>
          </a:lnRef>
          <a:fillRef idx="0">
            <a:schemeClr val="accent3"/>
          </a:fillRef>
          <a:effectRef idx="1">
            <a:schemeClr val="accent3"/>
          </a:effectRef>
          <a:fontRef idx="minor">
            <a:schemeClr val="tx1"/>
          </a:fontRef>
        </p:style>
      </p:cxnSp>
      <p:sp>
        <p:nvSpPr>
          <p:cNvPr id="15" name="Rectangle 14"/>
          <p:cNvSpPr/>
          <p:nvPr/>
        </p:nvSpPr>
        <p:spPr>
          <a:xfrm>
            <a:off x="5867400" y="4419600"/>
            <a:ext cx="1905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Electricity</a:t>
            </a:r>
          </a:p>
        </p:txBody>
      </p:sp>
      <p:sp>
        <p:nvSpPr>
          <p:cNvPr id="27" name="Freeform 26"/>
          <p:cNvSpPr/>
          <p:nvPr/>
        </p:nvSpPr>
        <p:spPr>
          <a:xfrm>
            <a:off x="1672046" y="2952206"/>
            <a:ext cx="5003074" cy="3720737"/>
          </a:xfrm>
          <a:custGeom>
            <a:avLst/>
            <a:gdLst>
              <a:gd name="connsiteX0" fmla="*/ 5003074 w 5003074"/>
              <a:gd name="connsiteY0" fmla="*/ 2103120 h 3720737"/>
              <a:gd name="connsiteX1" fmla="*/ 1815737 w 5003074"/>
              <a:gd name="connsiteY1" fmla="*/ 3370217 h 3720737"/>
              <a:gd name="connsiteX2" fmla="*/ 0 w 5003074"/>
              <a:gd name="connsiteY2" fmla="*/ 0 h 3720737"/>
            </a:gdLst>
            <a:ahLst/>
            <a:cxnLst>
              <a:cxn ang="0">
                <a:pos x="connsiteX0" y="connsiteY0"/>
              </a:cxn>
              <a:cxn ang="0">
                <a:pos x="connsiteX1" y="connsiteY1"/>
              </a:cxn>
              <a:cxn ang="0">
                <a:pos x="connsiteX2" y="connsiteY2"/>
              </a:cxn>
            </a:cxnLst>
            <a:rect l="l" t="t" r="r" b="b"/>
            <a:pathLst>
              <a:path w="5003074" h="3720737">
                <a:moveTo>
                  <a:pt x="5003074" y="2103120"/>
                </a:moveTo>
                <a:cubicBezTo>
                  <a:pt x="3826328" y="2911928"/>
                  <a:pt x="2649583" y="3720737"/>
                  <a:pt x="1815737" y="3370217"/>
                </a:cubicBezTo>
                <a:cubicBezTo>
                  <a:pt x="981891" y="3019697"/>
                  <a:pt x="311332" y="535577"/>
                  <a:pt x="0" y="0"/>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31" name="Freeform 30"/>
          <p:cNvSpPr/>
          <p:nvPr/>
        </p:nvSpPr>
        <p:spPr>
          <a:xfrm>
            <a:off x="365760" y="1663338"/>
            <a:ext cx="3526971" cy="2555965"/>
          </a:xfrm>
          <a:custGeom>
            <a:avLst/>
            <a:gdLst>
              <a:gd name="connsiteX0" fmla="*/ 1123406 w 3526971"/>
              <a:gd name="connsiteY0" fmla="*/ 2555965 h 2555965"/>
              <a:gd name="connsiteX1" fmla="*/ 91440 w 3526971"/>
              <a:gd name="connsiteY1" fmla="*/ 609599 h 2555965"/>
              <a:gd name="connsiteX2" fmla="*/ 1672046 w 3526971"/>
              <a:gd name="connsiteY2" fmla="*/ 8708 h 2555965"/>
              <a:gd name="connsiteX3" fmla="*/ 3526971 w 3526971"/>
              <a:gd name="connsiteY3" fmla="*/ 557348 h 2555965"/>
            </a:gdLst>
            <a:ahLst/>
            <a:cxnLst>
              <a:cxn ang="0">
                <a:pos x="connsiteX0" y="connsiteY0"/>
              </a:cxn>
              <a:cxn ang="0">
                <a:pos x="connsiteX1" y="connsiteY1"/>
              </a:cxn>
              <a:cxn ang="0">
                <a:pos x="connsiteX2" y="connsiteY2"/>
              </a:cxn>
              <a:cxn ang="0">
                <a:pos x="connsiteX3" y="connsiteY3"/>
              </a:cxn>
            </a:cxnLst>
            <a:rect l="l" t="t" r="r" b="b"/>
            <a:pathLst>
              <a:path w="3526971" h="2555965">
                <a:moveTo>
                  <a:pt x="1123406" y="2555965"/>
                </a:moveTo>
                <a:cubicBezTo>
                  <a:pt x="561703" y="1795053"/>
                  <a:pt x="0" y="1034142"/>
                  <a:pt x="91440" y="609599"/>
                </a:cubicBezTo>
                <a:cubicBezTo>
                  <a:pt x="182880" y="185056"/>
                  <a:pt x="1099458" y="17416"/>
                  <a:pt x="1672046" y="8708"/>
                </a:cubicBezTo>
                <a:cubicBezTo>
                  <a:pt x="2244634" y="0"/>
                  <a:pt x="3526971" y="557348"/>
                  <a:pt x="3526971" y="55734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31"/>
          <p:cNvSpPr/>
          <p:nvPr/>
        </p:nvSpPr>
        <p:spPr>
          <a:xfrm>
            <a:off x="4558937" y="1608909"/>
            <a:ext cx="3405052" cy="2767148"/>
          </a:xfrm>
          <a:custGeom>
            <a:avLst/>
            <a:gdLst>
              <a:gd name="connsiteX0" fmla="*/ 2220686 w 3405052"/>
              <a:gd name="connsiteY0" fmla="*/ 2767148 h 2767148"/>
              <a:gd name="connsiteX1" fmla="*/ 3344092 w 3405052"/>
              <a:gd name="connsiteY1" fmla="*/ 820782 h 2767148"/>
              <a:gd name="connsiteX2" fmla="*/ 1854926 w 3405052"/>
              <a:gd name="connsiteY2" fmla="*/ 37011 h 2767148"/>
              <a:gd name="connsiteX3" fmla="*/ 0 w 3405052"/>
              <a:gd name="connsiteY3" fmla="*/ 598714 h 2767148"/>
            </a:gdLst>
            <a:ahLst/>
            <a:cxnLst>
              <a:cxn ang="0">
                <a:pos x="connsiteX0" y="connsiteY0"/>
              </a:cxn>
              <a:cxn ang="0">
                <a:pos x="connsiteX1" y="connsiteY1"/>
              </a:cxn>
              <a:cxn ang="0">
                <a:pos x="connsiteX2" y="connsiteY2"/>
              </a:cxn>
              <a:cxn ang="0">
                <a:pos x="connsiteX3" y="connsiteY3"/>
              </a:cxn>
            </a:cxnLst>
            <a:rect l="l" t="t" r="r" b="b"/>
            <a:pathLst>
              <a:path w="3405052" h="2767148">
                <a:moveTo>
                  <a:pt x="2220686" y="2767148"/>
                </a:moveTo>
                <a:cubicBezTo>
                  <a:pt x="2812869" y="2021476"/>
                  <a:pt x="3405052" y="1275805"/>
                  <a:pt x="3344092" y="820782"/>
                </a:cubicBezTo>
                <a:cubicBezTo>
                  <a:pt x="3283132" y="365759"/>
                  <a:pt x="2412275" y="74022"/>
                  <a:pt x="1854926" y="37011"/>
                </a:cubicBezTo>
                <a:cubicBezTo>
                  <a:pt x="1297577" y="0"/>
                  <a:pt x="274320" y="489857"/>
                  <a:pt x="0" y="598714"/>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cxnSp>
        <p:nvCxnSpPr>
          <p:cNvPr id="34" name="Straight Connector 33"/>
          <p:cNvCxnSpPr>
            <a:stCxn id="13" idx="0"/>
          </p:cNvCxnSpPr>
          <p:nvPr/>
        </p:nvCxnSpPr>
        <p:spPr>
          <a:xfrm flipV="1">
            <a:off x="1447800" y="3048000"/>
            <a:ext cx="4953000" cy="121920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85800" y="42672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Water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22326" y="5410200"/>
            <a:ext cx="990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7467600" cy="639762"/>
          </a:xfrm>
        </p:spPr>
        <p:txBody>
          <a:bodyPr/>
          <a:lstStyle/>
          <a:p>
            <a:r>
              <a:rPr lang="en-US" dirty="0"/>
              <a:t>Application : Electrical Network</a:t>
            </a:r>
          </a:p>
        </p:txBody>
      </p:sp>
      <p:pic>
        <p:nvPicPr>
          <p:cNvPr id="28676" name="Picture 4" descr="http://www.cbtricks.com/Amp/txstar/dx250hdv_dx350hdv/graphics/ts_osc_pcb_layout.gif"/>
          <p:cNvPicPr>
            <a:picLocks noChangeAspect="1" noChangeArrowheads="1"/>
          </p:cNvPicPr>
          <p:nvPr/>
        </p:nvPicPr>
        <p:blipFill>
          <a:blip r:embed="rId2" cstate="print"/>
          <a:srcRect/>
          <a:stretch>
            <a:fillRect/>
          </a:stretch>
        </p:blipFill>
        <p:spPr bwMode="auto">
          <a:xfrm>
            <a:off x="457200" y="990600"/>
            <a:ext cx="8110330" cy="5486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Application: Seating Problem</a:t>
            </a:r>
          </a:p>
        </p:txBody>
      </p:sp>
      <p:sp>
        <p:nvSpPr>
          <p:cNvPr id="4" name="Oval 3"/>
          <p:cNvSpPr/>
          <p:nvPr/>
        </p:nvSpPr>
        <p:spPr>
          <a:xfrm>
            <a:off x="990600" y="228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1905000" y="182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3048000" y="1905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6858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8" name="Oval 7"/>
          <p:cNvSpPr/>
          <p:nvPr/>
        </p:nvSpPr>
        <p:spPr>
          <a:xfrm>
            <a:off x="990600" y="4343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9" name="Oval 8"/>
          <p:cNvSpPr/>
          <p:nvPr/>
        </p:nvSpPr>
        <p:spPr>
          <a:xfrm>
            <a:off x="19050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p:cNvSpPr/>
          <p:nvPr/>
        </p:nvSpPr>
        <p:spPr>
          <a:xfrm>
            <a:off x="31242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38862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Oval 11"/>
          <p:cNvSpPr/>
          <p:nvPr/>
        </p:nvSpPr>
        <p:spPr>
          <a:xfrm>
            <a:off x="3810000" y="4114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5" name="Straight Connector 14"/>
          <p:cNvCxnSpPr>
            <a:stCxn id="7" idx="0"/>
            <a:endCxn id="4" idx="3"/>
          </p:cNvCxnSpPr>
          <p:nvPr/>
        </p:nvCxnSpPr>
        <p:spPr>
          <a:xfrm flipV="1">
            <a:off x="914400" y="2676245"/>
            <a:ext cx="143155" cy="67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7"/>
            <a:endCxn id="5" idx="2"/>
          </p:cNvCxnSpPr>
          <p:nvPr/>
        </p:nvCxnSpPr>
        <p:spPr>
          <a:xfrm flipV="1">
            <a:off x="1380845" y="2057400"/>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6"/>
            <a:endCxn id="6" idx="2"/>
          </p:cNvCxnSpPr>
          <p:nvPr/>
        </p:nvCxnSpPr>
        <p:spPr>
          <a:xfrm>
            <a:off x="2362200" y="2057400"/>
            <a:ext cx="685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5"/>
            <a:endCxn id="11" idx="1"/>
          </p:cNvCxnSpPr>
          <p:nvPr/>
        </p:nvCxnSpPr>
        <p:spPr>
          <a:xfrm>
            <a:off x="3438245" y="2295245"/>
            <a:ext cx="514910"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0"/>
            <a:endCxn id="11" idx="4"/>
          </p:cNvCxnSpPr>
          <p:nvPr/>
        </p:nvCxnSpPr>
        <p:spPr>
          <a:xfrm flipV="1">
            <a:off x="4038600" y="3276600"/>
            <a:ext cx="76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7"/>
            <a:endCxn id="12" idx="3"/>
          </p:cNvCxnSpPr>
          <p:nvPr/>
        </p:nvCxnSpPr>
        <p:spPr>
          <a:xfrm flipV="1">
            <a:off x="3514445" y="4505045"/>
            <a:ext cx="362510" cy="362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8" idx="1"/>
          </p:cNvCxnSpPr>
          <p:nvPr/>
        </p:nvCxnSpPr>
        <p:spPr>
          <a:xfrm>
            <a:off x="914400" y="3810000"/>
            <a:ext cx="143155" cy="600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5"/>
            <a:endCxn id="9" idx="2"/>
          </p:cNvCxnSpPr>
          <p:nvPr/>
        </p:nvCxnSpPr>
        <p:spPr>
          <a:xfrm>
            <a:off x="1380845" y="4733645"/>
            <a:ext cx="524155"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5"/>
            <a:endCxn id="10" idx="3"/>
          </p:cNvCxnSpPr>
          <p:nvPr/>
        </p:nvCxnSpPr>
        <p:spPr>
          <a:xfrm flipV="1">
            <a:off x="2295245" y="5190845"/>
            <a:ext cx="89591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5"/>
            <a:endCxn id="8" idx="7"/>
          </p:cNvCxnSpPr>
          <p:nvPr/>
        </p:nvCxnSpPr>
        <p:spPr>
          <a:xfrm>
            <a:off x="1380845" y="2676245"/>
            <a:ext cx="0" cy="1734110"/>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a:stCxn id="8" idx="7"/>
            <a:endCxn id="10" idx="1"/>
          </p:cNvCxnSpPr>
          <p:nvPr/>
        </p:nvCxnSpPr>
        <p:spPr>
          <a:xfrm>
            <a:off x="1380845" y="4410355"/>
            <a:ext cx="1810310" cy="457200"/>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a:stCxn id="10" idx="1"/>
            <a:endCxn id="7" idx="6"/>
          </p:cNvCxnSpPr>
          <p:nvPr/>
        </p:nvCxnSpPr>
        <p:spPr>
          <a:xfrm flipH="1" flipV="1">
            <a:off x="1143000" y="3581400"/>
            <a:ext cx="2048155" cy="1286155"/>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a:stCxn id="7" idx="6"/>
            <a:endCxn id="11" idx="2"/>
          </p:cNvCxnSpPr>
          <p:nvPr/>
        </p:nvCxnSpPr>
        <p:spPr>
          <a:xfrm flipV="1">
            <a:off x="1143000" y="3048000"/>
            <a:ext cx="2743200" cy="533400"/>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44" name="Straight Connector 43"/>
          <p:cNvCxnSpPr>
            <a:stCxn id="11" idx="2"/>
            <a:endCxn id="9" idx="0"/>
          </p:cNvCxnSpPr>
          <p:nvPr/>
        </p:nvCxnSpPr>
        <p:spPr>
          <a:xfrm flipH="1">
            <a:off x="2133600" y="3048000"/>
            <a:ext cx="1752600" cy="1905000"/>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a:stCxn id="9" idx="0"/>
            <a:endCxn id="5" idx="4"/>
          </p:cNvCxnSpPr>
          <p:nvPr/>
        </p:nvCxnSpPr>
        <p:spPr>
          <a:xfrm flipV="1">
            <a:off x="2133600" y="2286000"/>
            <a:ext cx="0" cy="2667000"/>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48" name="Straight Connector 47"/>
          <p:cNvCxnSpPr>
            <a:stCxn id="5" idx="4"/>
            <a:endCxn id="12" idx="1"/>
          </p:cNvCxnSpPr>
          <p:nvPr/>
        </p:nvCxnSpPr>
        <p:spPr>
          <a:xfrm>
            <a:off x="2133600" y="2286000"/>
            <a:ext cx="1743355" cy="1895755"/>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50" name="Straight Connector 49"/>
          <p:cNvCxnSpPr>
            <a:stCxn id="12" idx="1"/>
            <a:endCxn id="6" idx="4"/>
          </p:cNvCxnSpPr>
          <p:nvPr/>
        </p:nvCxnSpPr>
        <p:spPr>
          <a:xfrm flipH="1" flipV="1">
            <a:off x="3276600" y="2362200"/>
            <a:ext cx="600355" cy="1819555"/>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52" name="Straight Connector 51"/>
          <p:cNvCxnSpPr>
            <a:stCxn id="6" idx="4"/>
            <a:endCxn id="4" idx="5"/>
          </p:cNvCxnSpPr>
          <p:nvPr/>
        </p:nvCxnSpPr>
        <p:spPr>
          <a:xfrm flipH="1">
            <a:off x="1380845" y="2362200"/>
            <a:ext cx="1895755" cy="314045"/>
          </a:xfrm>
          <a:prstGeom prst="line">
            <a:avLst/>
          </a:prstGeom>
          <a:ln>
            <a:prstDash val="lgDash"/>
          </a:ln>
        </p:spPr>
        <p:style>
          <a:lnRef idx="1">
            <a:schemeClr val="accent2"/>
          </a:lnRef>
          <a:fillRef idx="0">
            <a:schemeClr val="accent2"/>
          </a:fillRef>
          <a:effectRef idx="0">
            <a:schemeClr val="accent2"/>
          </a:effectRef>
          <a:fontRef idx="minor">
            <a:schemeClr val="tx1"/>
          </a:fontRef>
        </p:style>
      </p:cxnSp>
      <p:sp>
        <p:nvSpPr>
          <p:cNvPr id="53" name="TextBox 52"/>
          <p:cNvSpPr txBox="1"/>
          <p:nvPr/>
        </p:nvSpPr>
        <p:spPr>
          <a:xfrm>
            <a:off x="4724400" y="1981200"/>
            <a:ext cx="3810000" cy="2585323"/>
          </a:xfrm>
          <a:prstGeom prst="rect">
            <a:avLst/>
          </a:prstGeom>
          <a:noFill/>
        </p:spPr>
        <p:txBody>
          <a:bodyPr wrap="square" rtlCol="0">
            <a:spAutoFit/>
          </a:bodyPr>
          <a:lstStyle/>
          <a:p>
            <a:r>
              <a:rPr lang="en-US" dirty="0"/>
              <a:t>Nine members of a new club </a:t>
            </a:r>
          </a:p>
          <a:p>
            <a:r>
              <a:rPr lang="en-US" dirty="0"/>
              <a:t>meet each day for lunch at a round table. They decide to sit such that every member has different neighbor at each lunch.</a:t>
            </a:r>
            <a:br>
              <a:rPr lang="en-US" dirty="0"/>
            </a:br>
            <a:br>
              <a:rPr lang="en-US" dirty="0"/>
            </a:br>
            <a:r>
              <a:rPr lang="en-US" dirty="0"/>
              <a:t>How many days can this arrangement last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5C5E94A2E8AA43B5E0A47CDADC949D" ma:contentTypeVersion="0" ma:contentTypeDescription="Create a new document." ma:contentTypeScope="" ma:versionID="5dac0296b382e150e60fa51a543b2a3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48F7E8-3939-4759-85BD-E147778D9269}"/>
</file>

<file path=customXml/itemProps2.xml><?xml version="1.0" encoding="utf-8"?>
<ds:datastoreItem xmlns:ds="http://schemas.openxmlformats.org/officeDocument/2006/customXml" ds:itemID="{1B9D4A93-69BF-4514-B4D4-D0623DB07A2F}"/>
</file>

<file path=customXml/itemProps3.xml><?xml version="1.0" encoding="utf-8"?>
<ds:datastoreItem xmlns:ds="http://schemas.openxmlformats.org/officeDocument/2006/customXml" ds:itemID="{13C03542-E808-48DE-B76E-0120A8D8D661}"/>
</file>

<file path=docProps/app.xml><?xml version="1.0" encoding="utf-8"?>
<Properties xmlns="http://schemas.openxmlformats.org/officeDocument/2006/extended-properties" xmlns:vt="http://schemas.openxmlformats.org/officeDocument/2006/docPropsVTypes">
  <Template>Oriel</Template>
  <TotalTime>5385</TotalTime>
  <Words>1893</Words>
  <Application>Microsoft Office PowerPoint</Application>
  <PresentationFormat>On-screen Show (4:3)</PresentationFormat>
  <Paragraphs>430</Paragraphs>
  <Slides>46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Wingdings 2</vt:lpstr>
      <vt:lpstr>Wingdings</vt:lpstr>
      <vt:lpstr>Century Schoolbook</vt:lpstr>
      <vt:lpstr>Calibri</vt:lpstr>
      <vt:lpstr>Arial</vt:lpstr>
      <vt:lpstr>Oriel</vt:lpstr>
      <vt:lpstr>Design &amp; Analysis of Algorithm Graph Theory</vt:lpstr>
      <vt:lpstr>Definition</vt:lpstr>
      <vt:lpstr>Example</vt:lpstr>
      <vt:lpstr>A graph may be drawn differently</vt:lpstr>
      <vt:lpstr>Application : Konigsberg Bridge</vt:lpstr>
      <vt:lpstr>Application : Utilities Problem</vt:lpstr>
      <vt:lpstr>Application : Utilities Problem</vt:lpstr>
      <vt:lpstr>Application : Electrical Network</vt:lpstr>
      <vt:lpstr>Application: Seating Problem</vt:lpstr>
      <vt:lpstr>Exercise</vt:lpstr>
      <vt:lpstr>Incidence and Degree</vt:lpstr>
      <vt:lpstr>Example : Degree</vt:lpstr>
      <vt:lpstr>Walk</vt:lpstr>
      <vt:lpstr>Example : Walk</vt:lpstr>
      <vt:lpstr>Walk</vt:lpstr>
      <vt:lpstr>Path and Circuit</vt:lpstr>
      <vt:lpstr>Example : Path and Circuit</vt:lpstr>
      <vt:lpstr>Example : Path and Circuit</vt:lpstr>
      <vt:lpstr>Graph Connectivity</vt:lpstr>
      <vt:lpstr>Example : Disconnected Graph</vt:lpstr>
      <vt:lpstr>Euler Graph </vt:lpstr>
      <vt:lpstr>Hamiltonian Path and Circuit</vt:lpstr>
      <vt:lpstr>Example</vt:lpstr>
      <vt:lpstr>Exercise</vt:lpstr>
      <vt:lpstr>Weighted Graph</vt:lpstr>
      <vt:lpstr>Directed Graph</vt:lpstr>
      <vt:lpstr>Directed Graph</vt:lpstr>
      <vt:lpstr>Exercise</vt:lpstr>
      <vt:lpstr>Tree</vt:lpstr>
      <vt:lpstr>Tree Properties</vt:lpstr>
      <vt:lpstr>Spanning Tree</vt:lpstr>
      <vt:lpstr>Spanning Tree</vt:lpstr>
      <vt:lpstr>Spanning Tree</vt:lpstr>
      <vt:lpstr>Exercise</vt:lpstr>
      <vt:lpstr>Rooted Tree</vt:lpstr>
      <vt:lpstr>Rooted Tree Example</vt:lpstr>
      <vt:lpstr>Rooted Tree Example</vt:lpstr>
      <vt:lpstr>Rooted Tree Example</vt:lpstr>
      <vt:lpstr>Parent and Child Relation</vt:lpstr>
      <vt:lpstr>Rooted Tree</vt:lpstr>
      <vt:lpstr>Graph &amp; Tree Traversal</vt:lpstr>
      <vt:lpstr>Graph &amp; Tree Traversal</vt:lpstr>
      <vt:lpstr>DFS Traversal on a Tree</vt:lpstr>
      <vt:lpstr>BFS Traversal on a Tree</vt:lpstr>
      <vt:lpstr>DFS Traversal on a Graph</vt:lpstr>
      <vt:lpstr>BFS Traversal on a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Data Structures 1 Eleventh Slide, Graph</dc:title>
  <dc:creator>Joanna</dc:creator>
  <cp:lastModifiedBy>Lionov W</cp:lastModifiedBy>
  <cp:revision>220</cp:revision>
  <dcterms:created xsi:type="dcterms:W3CDTF">2012-11-25T09:38:56Z</dcterms:created>
  <dcterms:modified xsi:type="dcterms:W3CDTF">2021-03-14T16:07:47Z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0x010100B25C5E94A2E8AA43B5E0A47CDADC949D</vt:lpwstr>
  </property>
</Properties>
</file>