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4"/>
  </p:sldMasterIdLst>
  <p:notesMasterIdLst>
    <p:notesMasterId r:id="rId3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6" r:id="rId16"/>
    <p:sldId id="268" r:id="rId17"/>
    <p:sldId id="270" r:id="rId18"/>
    <p:sldId id="269" r:id="rId19"/>
    <p:sldId id="271" r:id="rId20"/>
    <p:sldId id="272" r:id="rId21"/>
    <p:sldId id="273" r:id="rId22"/>
    <p:sldId id="274" r:id="rId23"/>
    <p:sldId id="275" r:id="rId24"/>
    <p:sldId id="276" r:id="rId25"/>
    <p:sldId id="280" r:id="rId26"/>
    <p:sldId id="281" r:id="rId27"/>
    <p:sldId id="277" r:id="rId28"/>
    <p:sldId id="282" r:id="rId29"/>
    <p:sldId id="278" r:id="rId30"/>
    <p:sldId id="279" r:id="rId31"/>
    <p:sldId id="283" r:id="rId3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entury Schoolbook" panose="02040604050505020304" pitchFamily="18" charset="0"/>
      <p:regular r:id="rId38"/>
      <p:bold r:id="rId39"/>
      <p:italic r:id="rId40"/>
      <p:boldItalic r:id="rId41"/>
    </p:embeddedFont>
    <p:embeddedFont>
      <p:font typeface="Wingdings 2" panose="05020102010507070707" pitchFamily="18" charset="2"/>
      <p:regular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07A19B-5AD5-49C4-9AE1-62FA47C91378}" v="12" dt="2023-03-26T09:01:53.8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14" autoAdjust="0"/>
  </p:normalViewPr>
  <p:slideViewPr>
    <p:cSldViewPr>
      <p:cViewPr varScale="1">
        <p:scale>
          <a:sx n="72" d="100"/>
          <a:sy n="72" d="100"/>
        </p:scale>
        <p:origin x="176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onov" userId="ab5c250f-bed5-4964-8432-8341bc17f91f" providerId="ADAL" clId="{FB07A19B-5AD5-49C4-9AE1-62FA47C91378}"/>
    <pc:docChg chg="modSld">
      <pc:chgData name="Lionov" userId="ab5c250f-bed5-4964-8432-8341bc17f91f" providerId="ADAL" clId="{FB07A19B-5AD5-49C4-9AE1-62FA47C91378}" dt="2023-03-26T09:01:53.806" v="11" actId="20577"/>
      <pc:docMkLst>
        <pc:docMk/>
      </pc:docMkLst>
      <pc:sldChg chg="modSp">
        <pc:chgData name="Lionov" userId="ab5c250f-bed5-4964-8432-8341bc17f91f" providerId="ADAL" clId="{FB07A19B-5AD5-49C4-9AE1-62FA47C91378}" dt="2023-03-26T08:12:29.174" v="2" actId="20577"/>
        <pc:sldMkLst>
          <pc:docMk/>
          <pc:sldMk cId="0" sldId="267"/>
        </pc:sldMkLst>
        <pc:spChg chg="mod">
          <ac:chgData name="Lionov" userId="ab5c250f-bed5-4964-8432-8341bc17f91f" providerId="ADAL" clId="{FB07A19B-5AD5-49C4-9AE1-62FA47C91378}" dt="2023-03-26T08:12:29.174" v="2" actId="20577"/>
          <ac:spMkLst>
            <pc:docMk/>
            <pc:sldMk cId="0" sldId="267"/>
            <ac:spMk id="3" creationId="{00000000-0000-0000-0000-000000000000}"/>
          </ac:spMkLst>
        </pc:spChg>
      </pc:sldChg>
      <pc:sldChg chg="modSp modAnim">
        <pc:chgData name="Lionov" userId="ab5c250f-bed5-4964-8432-8341bc17f91f" providerId="ADAL" clId="{FB07A19B-5AD5-49C4-9AE1-62FA47C91378}" dt="2023-03-26T09:01:53.806" v="11" actId="20577"/>
        <pc:sldMkLst>
          <pc:docMk/>
          <pc:sldMk cId="0" sldId="281"/>
        </pc:sldMkLst>
        <pc:spChg chg="mod">
          <ac:chgData name="Lionov" userId="ab5c250f-bed5-4964-8432-8341bc17f91f" providerId="ADAL" clId="{FB07A19B-5AD5-49C4-9AE1-62FA47C91378}" dt="2023-03-26T08:52:22.089" v="8" actId="20577"/>
          <ac:spMkLst>
            <pc:docMk/>
            <pc:sldMk cId="0" sldId="281"/>
            <ac:spMk id="3" creationId="{00000000-0000-0000-0000-000000000000}"/>
          </ac:spMkLst>
        </pc:spChg>
      </pc:sldChg>
    </pc:docChg>
  </pc:docChgLst>
  <pc:docChgLst>
    <pc:chgData name="Joanna Helga" userId="eb7c7f1deaea1171" providerId="LiveId" clId="{14903782-01F0-493D-AC79-9FDF8EC17C47}"/>
    <pc:docChg chg="undo custSel modSld">
      <pc:chgData name="Joanna Helga" userId="eb7c7f1deaea1171" providerId="LiveId" clId="{14903782-01F0-493D-AC79-9FDF8EC17C47}" dt="2021-04-11T16:05:23.173" v="105" actId="1076"/>
      <pc:docMkLst>
        <pc:docMk/>
      </pc:docMkLst>
      <pc:sldChg chg="modSp mod">
        <pc:chgData name="Joanna Helga" userId="eb7c7f1deaea1171" providerId="LiveId" clId="{14903782-01F0-493D-AC79-9FDF8EC17C47}" dt="2021-04-11T14:11:08.604" v="33" actId="1076"/>
        <pc:sldMkLst>
          <pc:docMk/>
          <pc:sldMk cId="0" sldId="266"/>
        </pc:sldMkLst>
        <pc:spChg chg="mod">
          <ac:chgData name="Joanna Helga" userId="eb7c7f1deaea1171" providerId="LiveId" clId="{14903782-01F0-493D-AC79-9FDF8EC17C47}" dt="2021-04-11T14:11:00.249" v="31" actId="57"/>
          <ac:spMkLst>
            <pc:docMk/>
            <pc:sldMk cId="0" sldId="266"/>
            <ac:spMk id="3" creationId="{00000000-0000-0000-0000-000000000000}"/>
          </ac:spMkLst>
        </pc:spChg>
        <pc:spChg chg="mod">
          <ac:chgData name="Joanna Helga" userId="eb7c7f1deaea1171" providerId="LiveId" clId="{14903782-01F0-493D-AC79-9FDF8EC17C47}" dt="2021-04-11T14:11:08.604" v="33" actId="1076"/>
          <ac:spMkLst>
            <pc:docMk/>
            <pc:sldMk cId="0" sldId="266"/>
            <ac:spMk id="6" creationId="{00000000-0000-0000-0000-000000000000}"/>
          </ac:spMkLst>
        </pc:spChg>
      </pc:sldChg>
      <pc:sldChg chg="modSp modAnim">
        <pc:chgData name="Joanna Helga" userId="eb7c7f1deaea1171" providerId="LiveId" clId="{14903782-01F0-493D-AC79-9FDF8EC17C47}" dt="2021-04-11T14:09:54.001" v="27" actId="20577"/>
        <pc:sldMkLst>
          <pc:docMk/>
          <pc:sldMk cId="0" sldId="267"/>
        </pc:sldMkLst>
        <pc:spChg chg="mod">
          <ac:chgData name="Joanna Helga" userId="eb7c7f1deaea1171" providerId="LiveId" clId="{14903782-01F0-493D-AC79-9FDF8EC17C47}" dt="2021-04-11T14:09:54.001" v="27" actId="20577"/>
          <ac:spMkLst>
            <pc:docMk/>
            <pc:sldMk cId="0" sldId="267"/>
            <ac:spMk id="3" creationId="{00000000-0000-0000-0000-000000000000}"/>
          </ac:spMkLst>
        </pc:spChg>
      </pc:sldChg>
      <pc:sldChg chg="addSp modSp mod">
        <pc:chgData name="Joanna Helga" userId="eb7c7f1deaea1171" providerId="LiveId" clId="{14903782-01F0-493D-AC79-9FDF8EC17C47}" dt="2021-04-11T16:05:23.173" v="105" actId="1076"/>
        <pc:sldMkLst>
          <pc:docMk/>
          <pc:sldMk cId="0" sldId="277"/>
        </pc:sldMkLst>
        <pc:spChg chg="mod">
          <ac:chgData name="Joanna Helga" userId="eb7c7f1deaea1171" providerId="LiveId" clId="{14903782-01F0-493D-AC79-9FDF8EC17C47}" dt="2021-04-11T16:02:06.623" v="63" actId="20577"/>
          <ac:spMkLst>
            <pc:docMk/>
            <pc:sldMk cId="0" sldId="277"/>
            <ac:spMk id="2" creationId="{00000000-0000-0000-0000-000000000000}"/>
          </ac:spMkLst>
        </pc:spChg>
        <pc:spChg chg="add mod">
          <ac:chgData name="Joanna Helga" userId="eb7c7f1deaea1171" providerId="LiveId" clId="{14903782-01F0-493D-AC79-9FDF8EC17C47}" dt="2021-04-11T16:04:55.923" v="96" actId="207"/>
          <ac:spMkLst>
            <pc:docMk/>
            <pc:sldMk cId="0" sldId="277"/>
            <ac:spMk id="8" creationId="{0A3AA01E-E490-4ECE-BB70-97720DA5DBC8}"/>
          </ac:spMkLst>
        </pc:spChg>
        <pc:spChg chg="add mod">
          <ac:chgData name="Joanna Helga" userId="eb7c7f1deaea1171" providerId="LiveId" clId="{14903782-01F0-493D-AC79-9FDF8EC17C47}" dt="2021-04-11T16:05:23.173" v="105" actId="1076"/>
          <ac:spMkLst>
            <pc:docMk/>
            <pc:sldMk cId="0" sldId="277"/>
            <ac:spMk id="31" creationId="{20780D1E-1DBE-4122-91BB-E0F240BA815F}"/>
          </ac:spMkLst>
        </pc:spChg>
      </pc:sldChg>
      <pc:sldChg chg="modSp mod">
        <pc:chgData name="Joanna Helga" userId="eb7c7f1deaea1171" providerId="LiveId" clId="{14903782-01F0-493D-AC79-9FDF8EC17C47}" dt="2021-04-11T16:02:27.943" v="82" actId="20577"/>
        <pc:sldMkLst>
          <pc:docMk/>
          <pc:sldMk cId="0" sldId="282"/>
        </pc:sldMkLst>
        <pc:spChg chg="mod">
          <ac:chgData name="Joanna Helga" userId="eb7c7f1deaea1171" providerId="LiveId" clId="{14903782-01F0-493D-AC79-9FDF8EC17C47}" dt="2021-04-11T16:02:27.943" v="82" actId="20577"/>
          <ac:spMkLst>
            <pc:docMk/>
            <pc:sldMk cId="0" sldId="282"/>
            <ac:spMk id="2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IT Students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students</c:v>
                </c:pt>
              </c:strCache>
            </c:strRef>
          </c:tx>
          <c:invertIfNegative val="0"/>
          <c:cat>
            <c:numRef>
              <c:f>Sheet1!$F$2:$F$12</c:f>
              <c:numCache>
                <c:formatCode>General</c:formatCode>
                <c:ptCount val="11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</c:numCache>
            </c:numRef>
          </c:cat>
          <c:val>
            <c:numRef>
              <c:f>Sheet1!$G$2:$G$12</c:f>
              <c:numCache>
                <c:formatCode>General</c:formatCode>
                <c:ptCount val="11"/>
                <c:pt idx="0">
                  <c:v>33</c:v>
                </c:pt>
                <c:pt idx="1">
                  <c:v>45</c:v>
                </c:pt>
                <c:pt idx="2">
                  <c:v>67</c:v>
                </c:pt>
                <c:pt idx="3">
                  <c:v>82</c:v>
                </c:pt>
                <c:pt idx="4">
                  <c:v>97</c:v>
                </c:pt>
                <c:pt idx="5">
                  <c:v>92</c:v>
                </c:pt>
                <c:pt idx="6">
                  <c:v>98</c:v>
                </c:pt>
                <c:pt idx="7">
                  <c:v>90</c:v>
                </c:pt>
                <c:pt idx="8">
                  <c:v>105</c:v>
                </c:pt>
                <c:pt idx="9">
                  <c:v>115</c:v>
                </c:pt>
                <c:pt idx="10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AC-4B42-B2E4-26B633BA38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8837280"/>
        <c:axId val="218832576"/>
      </c:barChart>
      <c:catAx>
        <c:axId val="218837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8832576"/>
        <c:crosses val="autoZero"/>
        <c:auto val="1"/>
        <c:lblAlgn val="ctr"/>
        <c:lblOffset val="100"/>
        <c:noMultiLvlLbl val="0"/>
      </c:catAx>
      <c:valAx>
        <c:axId val="218832576"/>
        <c:scaling>
          <c:orientation val="minMax"/>
          <c:max val="12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18837280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100"/>
            </a:pPr>
            <a:endParaRPr lang="id-ID"/>
          </a:p>
        </c:txPr>
      </c:dTable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0DF2A-2969-40E5-8BE3-A9B8027CCAC5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E9C43-9033-4F85-82BA-62950DC9A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24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E9C43-9033-4F85-82BA-62950DC9AB5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89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Remembering</a:t>
            </a:r>
            <a:r>
              <a:rPr lang="en-US" baseline="0" dirty="0"/>
              <a:t> == </a:t>
            </a:r>
            <a:r>
              <a:rPr lang="en-US" dirty="0"/>
              <a:t>our brain maps each item to some location, so finding an item is fast (O(1))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E9C43-9033-4F85-82BA-62950DC9AB5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02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E9C43-9033-4F85-82BA-62950DC9AB5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29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E9C43-9033-4F85-82BA-62950DC9AB5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9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E9C43-9033-4F85-82BA-62950DC9AB5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78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See “Introduction</a:t>
            </a:r>
            <a:r>
              <a:rPr lang="en-US" baseline="0" dirty="0"/>
              <a:t> to Algorithms book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E9C43-9033-4F85-82BA-62950DC9AB5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0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376B97E-B033-40A7-816D-FC8041C347E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E0A6CCC-3465-4BF1-AF28-3CE37B39C5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B97E-B033-40A7-816D-FC8041C347E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6CCC-3465-4BF1-AF28-3CE37B39C5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B97E-B033-40A7-816D-FC8041C347E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6CCC-3465-4BF1-AF28-3CE37B39C5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376B97E-B033-40A7-816D-FC8041C347E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E0A6CCC-3465-4BF1-AF28-3CE37B39C5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376B97E-B033-40A7-816D-FC8041C347E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E0A6CCC-3465-4BF1-AF28-3CE37B39C5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B97E-B033-40A7-816D-FC8041C347E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6CCC-3465-4BF1-AF28-3CE37B39C5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B97E-B033-40A7-816D-FC8041C347E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6CCC-3465-4BF1-AF28-3CE37B39C5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376B97E-B033-40A7-816D-FC8041C347E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E0A6CCC-3465-4BF1-AF28-3CE37B39C5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B97E-B033-40A7-816D-FC8041C347E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6CCC-3465-4BF1-AF28-3CE37B39C5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376B97E-B033-40A7-816D-FC8041C347E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E0A6CCC-3465-4BF1-AF28-3CE37B39C5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376B97E-B033-40A7-816D-FC8041C347E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E0A6CCC-3465-4BF1-AF28-3CE37B39C5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376B97E-B033-40A7-816D-FC8041C347E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E0A6CCC-3465-4BF1-AF28-3CE37B39C5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324600" cy="1894362"/>
          </a:xfrm>
        </p:spPr>
        <p:txBody>
          <a:bodyPr>
            <a:normAutofit/>
          </a:bodyPr>
          <a:lstStyle/>
          <a:p>
            <a:r>
              <a:rPr lang="en-US" sz="2800" dirty="0"/>
              <a:t>Design &amp; Analysis of Algorithm</a:t>
            </a:r>
            <a:br>
              <a:rPr lang="en-US" sz="2800"/>
            </a:br>
            <a:r>
              <a:rPr lang="en-US" sz="2000"/>
              <a:t>Hashing</a:t>
            </a:r>
            <a:endParaRPr lang="en-US" sz="280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286000" y="5562600"/>
            <a:ext cx="6172200" cy="812322"/>
          </a:xfrm>
        </p:spPr>
        <p:txBody>
          <a:bodyPr>
            <a:normAutofit/>
          </a:bodyPr>
          <a:lstStyle/>
          <a:p>
            <a:r>
              <a:rPr lang="en-US" sz="1600" b="0" i="1" dirty="0"/>
              <a:t>Informatics Department</a:t>
            </a:r>
          </a:p>
          <a:p>
            <a:r>
              <a:rPr lang="en-US" sz="1600" b="0" i="1" dirty="0" err="1"/>
              <a:t>Parahyangan</a:t>
            </a:r>
            <a:r>
              <a:rPr lang="en-US" sz="1600" b="0" i="1" dirty="0"/>
              <a:t> Catholic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Addressing ::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Student’s NPM : </a:t>
            </a:r>
            <a:r>
              <a:rPr lang="en-US" dirty="0">
                <a:solidFill>
                  <a:srgbClr val="FF0000"/>
                </a:solidFill>
              </a:rPr>
              <a:t>XXXX</a:t>
            </a:r>
            <a:r>
              <a:rPr lang="en-US" dirty="0"/>
              <a:t>YY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ZZZZ</a:t>
            </a:r>
          </a:p>
          <a:p>
            <a:pPr lvl="1"/>
            <a:r>
              <a:rPr lang="en-US" dirty="0"/>
              <a:t>XXXX = year</a:t>
            </a:r>
          </a:p>
          <a:p>
            <a:pPr lvl="1"/>
            <a:r>
              <a:rPr lang="en-US" dirty="0"/>
              <a:t>YY = faculty and </a:t>
            </a:r>
            <a:r>
              <a:rPr lang="en-US" dirty="0">
                <a:latin typeface="+mj-lt"/>
              </a:rPr>
              <a:t>department’s</a:t>
            </a:r>
            <a:r>
              <a:rPr lang="en-US" dirty="0"/>
              <a:t> number</a:t>
            </a:r>
          </a:p>
          <a:p>
            <a:pPr lvl="1"/>
            <a:r>
              <a:rPr lang="en-US" dirty="0"/>
              <a:t>ZZZZ = student’s number</a:t>
            </a:r>
          </a:p>
          <a:p>
            <a:pPr lvl="1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400" dirty="0"/>
              <a:t>Key’s universe is </a:t>
            </a:r>
            <a:r>
              <a:rPr lang="en-US" sz="2400" dirty="0">
                <a:solidFill>
                  <a:srgbClr val="FF0000"/>
                </a:solidFill>
              </a:rPr>
              <a:t>0000</a:t>
            </a:r>
            <a:r>
              <a:rPr lang="en-US" sz="2400" dirty="0"/>
              <a:t>00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0000</a:t>
            </a:r>
            <a:r>
              <a:rPr lang="en-US" sz="2400" dirty="0"/>
              <a:t> – </a:t>
            </a:r>
            <a:r>
              <a:rPr lang="en-US" sz="2400" dirty="0">
                <a:solidFill>
                  <a:srgbClr val="FF0000"/>
                </a:solidFill>
              </a:rPr>
              <a:t>9999</a:t>
            </a:r>
            <a:r>
              <a:rPr lang="en-US" sz="2400" dirty="0"/>
              <a:t>99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9999</a:t>
            </a:r>
            <a:br>
              <a:rPr lang="en-US" sz="2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400" dirty="0"/>
              <a:t>(10,000,000,000 keys) </a:t>
            </a:r>
            <a:r>
              <a:rPr lang="en-US" sz="2400" dirty="0">
                <a:sym typeface="Wingdings" pitchFamily="2" charset="2"/>
              </a:rPr>
              <a:t> very big !</a:t>
            </a:r>
            <a:endParaRPr lang="en-US" sz="2400" dirty="0"/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/>
              <a:t>Let’s say we only want to store the data of Informatics Department (YY=73).</a:t>
            </a:r>
          </a:p>
          <a:p>
            <a:pPr lvl="1"/>
            <a:r>
              <a:rPr lang="en-US" dirty="0"/>
              <a:t>Key’s universe is </a:t>
            </a:r>
            <a:r>
              <a:rPr lang="en-US" dirty="0">
                <a:solidFill>
                  <a:srgbClr val="FF0000"/>
                </a:solidFill>
              </a:rPr>
              <a:t>0000</a:t>
            </a:r>
            <a:r>
              <a:rPr lang="en-US" dirty="0"/>
              <a:t>73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0000</a:t>
            </a:r>
            <a:r>
              <a:rPr lang="en-US" dirty="0"/>
              <a:t> – </a:t>
            </a:r>
            <a:r>
              <a:rPr lang="en-US" dirty="0">
                <a:solidFill>
                  <a:srgbClr val="FF0000"/>
                </a:solidFill>
              </a:rPr>
              <a:t>9999</a:t>
            </a:r>
            <a:r>
              <a:rPr lang="en-US" dirty="0"/>
              <a:t>73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9999</a:t>
            </a:r>
            <a:br>
              <a:rPr lang="en-US" dirty="0"/>
            </a:br>
            <a:r>
              <a:rPr lang="en-US" dirty="0"/>
              <a:t>(100,000,000 keys) </a:t>
            </a:r>
            <a:r>
              <a:rPr lang="en-US" dirty="0">
                <a:sym typeface="Wingdings" pitchFamily="2" charset="2"/>
              </a:rPr>
              <a:t> still a lot !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Addressing ::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First year of </a:t>
            </a:r>
            <a:r>
              <a:rPr lang="en-US" dirty="0" err="1"/>
              <a:t>Parahyangan’s</a:t>
            </a:r>
            <a:r>
              <a:rPr lang="en-US" dirty="0"/>
              <a:t> Informatics Department is 1996. Let’s say we want to store student’s information only up to year 2020.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dirty="0"/>
              <a:t>Key’s universe is </a:t>
            </a:r>
            <a:r>
              <a:rPr lang="en-US" dirty="0">
                <a:solidFill>
                  <a:srgbClr val="FF0000"/>
                </a:solidFill>
              </a:rPr>
              <a:t>1996</a:t>
            </a:r>
            <a:r>
              <a:rPr lang="en-US" dirty="0"/>
              <a:t>73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0000</a:t>
            </a:r>
            <a:r>
              <a:rPr lang="en-US" dirty="0"/>
              <a:t> – </a:t>
            </a:r>
            <a:r>
              <a:rPr lang="en-US" dirty="0">
                <a:solidFill>
                  <a:srgbClr val="FF0000"/>
                </a:solidFill>
              </a:rPr>
              <a:t>2020</a:t>
            </a:r>
            <a:r>
              <a:rPr lang="en-US" dirty="0"/>
              <a:t>73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9999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/>
              <a:t>(250,000 </a:t>
            </a:r>
            <a:r>
              <a:rPr lang="en-US" dirty="0"/>
              <a:t>keys) </a:t>
            </a:r>
            <a:r>
              <a:rPr lang="en-US" dirty="0">
                <a:sym typeface="Wingdings" pitchFamily="2" charset="2"/>
              </a:rPr>
              <a:t> still a lot !</a:t>
            </a:r>
            <a:endParaRPr lang="en-US" dirty="0"/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We can save even more by considering that each year’s student never exceed 999 (doesn’t need the 4</a:t>
            </a:r>
            <a:r>
              <a:rPr lang="en-US" baseline="30000" dirty="0">
                <a:sym typeface="Wingdings" pitchFamily="2" charset="2"/>
              </a:rPr>
              <a:t>th</a:t>
            </a:r>
            <a:r>
              <a:rPr lang="en-US" dirty="0">
                <a:sym typeface="Wingdings" pitchFamily="2" charset="2"/>
              </a:rPr>
              <a:t> digit) and write the year in 2 digits format.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72400" y="5562600"/>
            <a:ext cx="914400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dirty="0"/>
              <a:t>Problems in Direct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7696200" cy="48737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Only implementable if the size of universe is </a:t>
            </a:r>
            <a:r>
              <a:rPr lang="en-US" b="1" dirty="0">
                <a:solidFill>
                  <a:schemeClr val="accent1"/>
                </a:solidFill>
              </a:rPr>
              <a:t>small</a:t>
            </a:r>
          </a:p>
          <a:p>
            <a:pPr lvl="1"/>
            <a:r>
              <a:rPr lang="en-US" sz="2000" dirty="0"/>
              <a:t>What if we want to store IP addresses ?</a:t>
            </a:r>
            <a:br>
              <a:rPr lang="en-US" sz="2000" dirty="0"/>
            </a:br>
            <a:r>
              <a:rPr lang="en-US" sz="2000" dirty="0"/>
              <a:t>000.000.000.000 to 255.255.255.255 </a:t>
            </a:r>
            <a:br>
              <a:rPr lang="en-US" sz="2000" dirty="0"/>
            </a:br>
            <a:r>
              <a:rPr lang="en-US" sz="2000"/>
              <a:t>= 256</a:t>
            </a:r>
            <a:r>
              <a:rPr lang="en-US" sz="2000" baseline="30000"/>
              <a:t>4</a:t>
            </a:r>
            <a:r>
              <a:rPr lang="en-US" sz="2000"/>
              <a:t> × 4 bytes</a:t>
            </a:r>
            <a:br>
              <a:rPr lang="en-US" sz="2000" dirty="0"/>
            </a:br>
            <a:r>
              <a:rPr lang="en-US" sz="2000"/>
              <a:t>= 16 GB </a:t>
            </a:r>
            <a:r>
              <a:rPr lang="en-US" sz="2000" dirty="0"/>
              <a:t>space</a:t>
            </a:r>
          </a:p>
          <a:p>
            <a:pPr lvl="1"/>
            <a:r>
              <a:rPr lang="en-US" sz="2000" dirty="0"/>
              <a:t>What if we want to store 10 characters names ?</a:t>
            </a:r>
            <a:br>
              <a:rPr lang="en-US" sz="2000" dirty="0"/>
            </a:br>
            <a:r>
              <a:rPr lang="en-US" sz="2000"/>
              <a:t>= 26</a:t>
            </a:r>
            <a:r>
              <a:rPr lang="en-US" sz="2000" baseline="30000"/>
              <a:t>10</a:t>
            </a:r>
            <a:r>
              <a:rPr lang="en-US" sz="2000"/>
              <a:t> </a:t>
            </a:r>
            <a:br>
              <a:rPr lang="en-US" sz="2000" dirty="0"/>
            </a:br>
            <a:r>
              <a:rPr lang="en-US" sz="2000" dirty="0"/>
              <a:t>= 141,167,095,653,376</a:t>
            </a:r>
          </a:p>
          <a:p>
            <a:pPr lvl="1"/>
            <a:r>
              <a:rPr lang="en-US" sz="2000" dirty="0"/>
              <a:t>What if we want to store 16 digits KTP numbers ?</a:t>
            </a:r>
            <a:br>
              <a:rPr lang="en-US" sz="2000" dirty="0"/>
            </a:br>
            <a:r>
              <a:rPr lang="en-US" sz="2000"/>
              <a:t>= 10</a:t>
            </a:r>
            <a:r>
              <a:rPr lang="en-US" sz="2000" baseline="30000"/>
              <a:t>16</a:t>
            </a:r>
            <a:br>
              <a:rPr lang="en-US" sz="2000" dirty="0"/>
            </a:br>
            <a:r>
              <a:rPr lang="en-US" sz="2000" dirty="0"/>
              <a:t>= 10,000,000,000,000,000</a:t>
            </a:r>
          </a:p>
          <a:p>
            <a:pPr lvl="1"/>
            <a:r>
              <a:rPr lang="en-US" sz="2000" dirty="0"/>
              <a:t>What if 50 characters address 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5181600"/>
            <a:ext cx="8077200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When the size is big: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/>
              <a:t>Requires too much memory space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/>
              <a:t>Inefficient if only a small portion of the keys are stored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5181600"/>
            <a:ext cx="8077200" cy="1447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Solution: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/>
              <a:t>Use hash table with size |K| = the number of keys stored</a:t>
            </a:r>
            <a:br>
              <a:rPr lang="en-US" dirty="0"/>
            </a:br>
            <a:r>
              <a:rPr lang="en-US" dirty="0"/>
              <a:t>e.g. in the previous example, we don’t need to prepare a space</a:t>
            </a:r>
            <a:br>
              <a:rPr lang="en-US" dirty="0"/>
            </a:br>
            <a:r>
              <a:rPr lang="en-US" dirty="0"/>
              <a:t> for data before year 1996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/>
              <a:t>Requires fewer storage space but still O(1) time complexity for lookup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85846E-6 L 3.33333E-6 -0.1831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&amp; 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7772400" cy="990600"/>
          </a:xfrm>
        </p:spPr>
        <p:txBody>
          <a:bodyPr>
            <a:normAutofit fontScale="92500"/>
          </a:bodyPr>
          <a:lstStyle/>
          <a:p>
            <a:r>
              <a:rPr lang="en-US" dirty="0"/>
              <a:t>A hash function </a:t>
            </a:r>
            <a:r>
              <a:rPr lang="en-US" i="1" dirty="0"/>
              <a:t>h(k)</a:t>
            </a:r>
            <a:r>
              <a:rPr lang="en-US" dirty="0"/>
              <a:t> is defined to map the key </a:t>
            </a:r>
            <a:r>
              <a:rPr lang="en-US" i="1" dirty="0"/>
              <a:t>k</a:t>
            </a:r>
            <a:r>
              <a:rPr lang="en-US" dirty="0"/>
              <a:t> to an index of a table where the element with key </a:t>
            </a:r>
            <a:r>
              <a:rPr lang="en-US" i="1" dirty="0"/>
              <a:t>k</a:t>
            </a:r>
            <a:r>
              <a:rPr lang="en-US" dirty="0"/>
              <a:t> is stored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3011269"/>
            <a:ext cx="1828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John Smith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4992469"/>
            <a:ext cx="1828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Lisa Smith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4001869"/>
            <a:ext cx="1828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 Doe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05600" y="2401669"/>
          <a:ext cx="838200" cy="336432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4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16">
                <a:tc>
                  <a:txBody>
                    <a:bodyPr/>
                    <a:lstStyle/>
                    <a:p>
                      <a:r>
                        <a:rPr lang="en-US" dirty="0"/>
                        <a:t>J (74)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516">
                <a:tc>
                  <a:txBody>
                    <a:bodyPr/>
                    <a:lstStyle/>
                    <a:p>
                      <a:r>
                        <a:rPr lang="en-US" dirty="0"/>
                        <a:t>K (75)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516">
                <a:tc>
                  <a:txBody>
                    <a:bodyPr/>
                    <a:lstStyle/>
                    <a:p>
                      <a:r>
                        <a:rPr lang="en-US" dirty="0"/>
                        <a:t>L (76)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23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516">
                <a:tc>
                  <a:txBody>
                    <a:bodyPr/>
                    <a:lstStyle/>
                    <a:p>
                      <a:r>
                        <a:rPr lang="en-US" dirty="0"/>
                        <a:t>S (83)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2819400" y="3087469"/>
            <a:ext cx="38862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43200" y="4154269"/>
            <a:ext cx="39624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 flipV="1">
            <a:off x="2819400" y="4154269"/>
            <a:ext cx="3962400" cy="1028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0200" y="5830669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29400" y="5830669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</a:t>
            </a:r>
          </a:p>
          <a:p>
            <a:pPr algn="ctr"/>
            <a:r>
              <a:rPr lang="en-US" dirty="0"/>
              <a:t>TABLE</a:t>
            </a:r>
          </a:p>
        </p:txBody>
      </p:sp>
      <p:sp>
        <p:nvSpPr>
          <p:cNvPr id="32" name="Cloud 31"/>
          <p:cNvSpPr/>
          <p:nvPr/>
        </p:nvSpPr>
        <p:spPr>
          <a:xfrm>
            <a:off x="3124200" y="3011269"/>
            <a:ext cx="3124200" cy="190500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Hash function</a:t>
            </a:r>
          </a:p>
          <a:p>
            <a:pPr algn="ctr"/>
            <a:r>
              <a:rPr lang="en-US" sz="1600" dirty="0"/>
              <a:t>e.g. take the ASCII number of the first character</a:t>
            </a:r>
          </a:p>
        </p:txBody>
      </p:sp>
      <p:sp>
        <p:nvSpPr>
          <p:cNvPr id="33" name="Rounded Rectangular Callout 32"/>
          <p:cNvSpPr/>
          <p:nvPr/>
        </p:nvSpPr>
        <p:spPr>
          <a:xfrm>
            <a:off x="4038600" y="5334000"/>
            <a:ext cx="2133600" cy="990600"/>
          </a:xfrm>
          <a:prstGeom prst="wedgeRoundRectCallout">
            <a:avLst>
              <a:gd name="adj1" fmla="val -14899"/>
              <a:gd name="adj2" fmla="val -1022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value h(k) is called </a:t>
            </a:r>
            <a:r>
              <a:rPr lang="en-US" i="1" dirty="0"/>
              <a:t>hash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:: NPM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205740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1996730023</a:t>
            </a:r>
          </a:p>
        </p:txBody>
      </p:sp>
      <p:sp>
        <p:nvSpPr>
          <p:cNvPr id="5" name="Rectangle 4"/>
          <p:cNvSpPr/>
          <p:nvPr/>
        </p:nvSpPr>
        <p:spPr>
          <a:xfrm>
            <a:off x="3429000" y="205740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2000730055</a:t>
            </a:r>
          </a:p>
        </p:txBody>
      </p:sp>
      <p:sp>
        <p:nvSpPr>
          <p:cNvPr id="6" name="Rectangle 5"/>
          <p:cNvSpPr/>
          <p:nvPr/>
        </p:nvSpPr>
        <p:spPr>
          <a:xfrm>
            <a:off x="5791200" y="205740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2010730111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6800" y="495300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96023</a:t>
            </a:r>
          </a:p>
        </p:txBody>
      </p:sp>
      <p:sp>
        <p:nvSpPr>
          <p:cNvPr id="9" name="Rectangle 8"/>
          <p:cNvSpPr/>
          <p:nvPr/>
        </p:nvSpPr>
        <p:spPr>
          <a:xfrm>
            <a:off x="3429000" y="495300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00055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1200" y="495300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10111</a:t>
            </a:r>
          </a:p>
        </p:txBody>
      </p:sp>
      <p:cxnSp>
        <p:nvCxnSpPr>
          <p:cNvPr id="12" name="Straight Arrow Connector 11"/>
          <p:cNvCxnSpPr>
            <a:stCxn id="4" idx="2"/>
            <a:endCxn id="8" idx="0"/>
          </p:cNvCxnSpPr>
          <p:nvPr/>
        </p:nvCxnSpPr>
        <p:spPr>
          <a:xfrm>
            <a:off x="2133600" y="2514600"/>
            <a:ext cx="0" cy="2438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19600" y="2514600"/>
            <a:ext cx="0" cy="2438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934200" y="2514600"/>
            <a:ext cx="0" cy="2438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76400" y="3048000"/>
            <a:ext cx="5638800" cy="1447800"/>
          </a:xfrm>
          <a:prstGeom prst="rect">
            <a:avLst/>
          </a:prstGeom>
          <a:ln>
            <a:prstDash val="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dirty="0"/>
              <a:t>Hash function 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Extract the last 2 digits of year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Extract the last 3 digits of student number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Concatenate the two of them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819400"/>
          </a:xfrm>
        </p:spPr>
        <p:txBody>
          <a:bodyPr/>
          <a:lstStyle/>
          <a:p>
            <a:r>
              <a:rPr lang="en-US" dirty="0"/>
              <a:t>Since the storage size is reduced, two distinct keys </a:t>
            </a:r>
            <a:r>
              <a:rPr lang="en-US" i="1" dirty="0"/>
              <a:t>k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k</a:t>
            </a:r>
            <a:r>
              <a:rPr lang="en-US" i="1" baseline="-25000" dirty="0"/>
              <a:t>2</a:t>
            </a:r>
            <a:r>
              <a:rPr lang="en-US" dirty="0"/>
              <a:t> may be mapped to the same index</a:t>
            </a:r>
            <a:br>
              <a:rPr lang="en-US" dirty="0"/>
            </a:b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h(k</a:t>
            </a:r>
            <a:r>
              <a:rPr lang="en-US" i="1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) = h(k</a:t>
            </a:r>
            <a:r>
              <a:rPr lang="en-US" i="1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dirty="0"/>
              <a:t>This condition is known as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collision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resolution strategy is required 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(we shall see later)</a:t>
            </a:r>
          </a:p>
          <a:p>
            <a:endParaRPr lang="en-US" sz="2000" i="1" dirty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b="1" i="1" dirty="0"/>
              <a:t>Example: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4572000"/>
            <a:ext cx="1828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John Smith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5257800"/>
            <a:ext cx="1828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Jane Smith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05600" y="3886200"/>
          <a:ext cx="838200" cy="241529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4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16">
                <a:tc>
                  <a:txBody>
                    <a:bodyPr/>
                    <a:lstStyle/>
                    <a:p>
                      <a:r>
                        <a:rPr lang="en-US" dirty="0"/>
                        <a:t>J (74)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516">
                <a:tc>
                  <a:txBody>
                    <a:bodyPr/>
                    <a:lstStyle/>
                    <a:p>
                      <a:r>
                        <a:rPr lang="en-US" dirty="0"/>
                        <a:t>K (75)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516">
                <a:tc>
                  <a:txBody>
                    <a:bodyPr/>
                    <a:lstStyle/>
                    <a:p>
                      <a:r>
                        <a:rPr lang="en-US" dirty="0"/>
                        <a:t>L (76)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23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2819400" y="4648200"/>
            <a:ext cx="38100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819400" y="4724400"/>
            <a:ext cx="38100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Cloud 9"/>
          <p:cNvSpPr/>
          <p:nvPr/>
        </p:nvSpPr>
        <p:spPr>
          <a:xfrm>
            <a:off x="3124200" y="4103274"/>
            <a:ext cx="3124200" cy="190500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Hash function</a:t>
            </a:r>
          </a:p>
          <a:p>
            <a:pPr algn="ctr"/>
            <a:r>
              <a:rPr lang="en-US" sz="1600" dirty="0"/>
              <a:t>e.g. take the ASCII number of the first character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Hash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Deterministic</a:t>
            </a:r>
            <a:br>
              <a:rPr lang="en-US" dirty="0"/>
            </a:b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h(k)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always gives the same result for the same 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k</a:t>
            </a:r>
          </a:p>
          <a:p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Easy to compute</a:t>
            </a:r>
            <a:br>
              <a:rPr lang="en-US" dirty="0"/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needs to be 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O(1)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, otherwise insertion and lookup become expensive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/>
          </a:p>
          <a:p>
            <a:r>
              <a:rPr lang="en-US" dirty="0"/>
              <a:t>The range has to agree with table size</a:t>
            </a:r>
            <a:br>
              <a:rPr lang="en-US" dirty="0"/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must not map any value outside the hash table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Hash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Modular/Division</a:t>
            </a:r>
          </a:p>
          <a:p>
            <a:r>
              <a:rPr lang="en-US" dirty="0"/>
              <a:t>Truncation</a:t>
            </a:r>
          </a:p>
          <a:p>
            <a:r>
              <a:rPr lang="en-US" dirty="0"/>
              <a:t>Multiplicative</a:t>
            </a:r>
          </a:p>
          <a:p>
            <a:r>
              <a:rPr lang="en-US" dirty="0"/>
              <a:t>Folding</a:t>
            </a:r>
          </a:p>
          <a:p>
            <a:r>
              <a:rPr lang="en-US" dirty="0"/>
              <a:t>Length-dependent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Define the table size </a:t>
            </a:r>
            <a:r>
              <a:rPr lang="en-US" i="1" dirty="0"/>
              <a:t>M</a:t>
            </a:r>
          </a:p>
          <a:p>
            <a:r>
              <a:rPr lang="en-US" i="1" dirty="0"/>
              <a:t>h(k) = k mod M</a:t>
            </a:r>
          </a:p>
          <a:p>
            <a:endParaRPr lang="en-US" i="1" dirty="0"/>
          </a:p>
          <a:p>
            <a:r>
              <a:rPr lang="en-US" i="1" dirty="0"/>
              <a:t>M</a:t>
            </a:r>
            <a:r>
              <a:rPr lang="en-US" dirty="0"/>
              <a:t> should be prime numbers, since prime numbers provide better distribution in the table</a:t>
            </a:r>
            <a:br>
              <a:rPr lang="en-US" dirty="0"/>
            </a:b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400800" y="1752600"/>
            <a:ext cx="2057400" cy="914400"/>
          </a:xfrm>
          <a:prstGeom prst="wedgeRoundRectCallout">
            <a:avLst>
              <a:gd name="adj1" fmla="val -50963"/>
              <a:gd name="adj2" fmla="val 841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should M be prime 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/>
              <a:t>Hash Function</a:t>
            </a:r>
            <a:br>
              <a:rPr lang="en-US" dirty="0"/>
            </a:b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Modular/Division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</a:t>
            </a:r>
            <a:br>
              <a:rPr lang="en-US" dirty="0"/>
            </a:b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Modular/Division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Suppose we want to store NPM into a hash table</a:t>
            </a:r>
            <a:br>
              <a:rPr lang="en-US" sz="2000" dirty="0"/>
            </a:br>
            <a:r>
              <a:rPr lang="en-US" sz="2000" dirty="0"/>
              <a:t>with hash function 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h(k) = k mod 100</a:t>
            </a:r>
            <a:b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/>
              <a:t>So, only the last 2 digits of NPM determine the hash value</a:t>
            </a:r>
          </a:p>
          <a:p>
            <a:endParaRPr lang="en-US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6400800" y="1752600"/>
            <a:ext cx="2057400" cy="914400"/>
          </a:xfrm>
          <a:prstGeom prst="wedgeRoundRectCallout">
            <a:avLst>
              <a:gd name="adj1" fmla="val -50963"/>
              <a:gd name="adj2" fmla="val 841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should M be prime 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8800" y="3276600"/>
            <a:ext cx="304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Observe that there are more students with small NPM than students with large NPM.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Additionally, NPM ≥100 are also hashed to index 0..99, thus the smaller indexes have more collisions</a:t>
            </a:r>
          </a:p>
        </p:txBody>
      </p:sp>
      <p:graphicFrame>
        <p:nvGraphicFramePr>
          <p:cNvPr id="11" name="Chart 10"/>
          <p:cNvGraphicFramePr/>
          <p:nvPr/>
        </p:nvGraphicFramePr>
        <p:xfrm>
          <a:off x="228600" y="2743200"/>
          <a:ext cx="5334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304800" y="5334000"/>
            <a:ext cx="8382000" cy="1219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Using prime number for M gives a better distribution </a:t>
            </a:r>
            <a:br>
              <a:rPr lang="en-US" sz="2000" dirty="0"/>
            </a:br>
            <a:r>
              <a:rPr lang="en-US" sz="2000" dirty="0"/>
              <a:t>(thus less collisions) because every digits of the key </a:t>
            </a:r>
            <a:br>
              <a:rPr lang="en-US" sz="2000" dirty="0"/>
            </a:br>
            <a:r>
              <a:rPr lang="en-US" sz="2000" dirty="0"/>
              <a:t>contribute to the hash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14431E-6 L 0.05417 -0.2220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0" y="-11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Graphic spid="11" grpId="0">
        <p:bldAsOne/>
      </p:bldGraphic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01762"/>
            <a:ext cx="7467600" cy="3886200"/>
          </a:xfrm>
        </p:spPr>
        <p:txBody>
          <a:bodyPr/>
          <a:lstStyle/>
          <a:p>
            <a:r>
              <a:rPr lang="en-US" dirty="0"/>
              <a:t>We have seen many data structures: array, linked list, stack, and queue. Each has its own strength and weaknesses</a:t>
            </a:r>
          </a:p>
          <a:p>
            <a:endParaRPr lang="en-US" dirty="0"/>
          </a:p>
          <a:p>
            <a:r>
              <a:rPr lang="en-US" dirty="0"/>
              <a:t>Consider the case when we want to find an element in a data structure</a:t>
            </a:r>
          </a:p>
          <a:p>
            <a:pPr lvl="1"/>
            <a:r>
              <a:rPr lang="en-US" dirty="0"/>
              <a:t>Unsorted array </a:t>
            </a:r>
            <a:r>
              <a:rPr lang="en-US" dirty="0">
                <a:sym typeface="Wingdings" pitchFamily="2" charset="2"/>
              </a:rPr>
              <a:t> sequential search O(n)</a:t>
            </a:r>
          </a:p>
          <a:p>
            <a:pPr lvl="1"/>
            <a:r>
              <a:rPr lang="en-US" dirty="0">
                <a:sym typeface="Wingdings" pitchFamily="2" charset="2"/>
              </a:rPr>
              <a:t>Sorted array  binary search O(</a:t>
            </a:r>
            <a:r>
              <a:rPr lang="en-US" dirty="0" err="1">
                <a:sym typeface="Wingdings" pitchFamily="2" charset="2"/>
              </a:rPr>
              <a:t>lg</a:t>
            </a:r>
            <a:r>
              <a:rPr lang="en-US" dirty="0">
                <a:sym typeface="Wingdings" pitchFamily="2" charset="2"/>
              </a:rPr>
              <a:t> n)</a:t>
            </a:r>
          </a:p>
          <a:p>
            <a:pPr lvl="1"/>
            <a:r>
              <a:rPr lang="en-US" dirty="0">
                <a:sym typeface="Wingdings" pitchFamily="2" charset="2"/>
              </a:rPr>
              <a:t>Linked list  sequential search O(n)</a:t>
            </a:r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000" y="5364162"/>
            <a:ext cx="6858000" cy="609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Can we achieve O(1) performance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</a:t>
            </a:r>
            <a:br>
              <a:rPr lang="en-US" dirty="0"/>
            </a:b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Truncation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Take the last n digits/characters as table index</a:t>
            </a:r>
            <a:br>
              <a:rPr lang="en-US" dirty="0"/>
            </a:br>
            <a:r>
              <a:rPr lang="en-US" dirty="0"/>
              <a:t>e.g. taking the last 3 digits of your NPM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Fast, but often cannot evenly distribute the keys in the table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4724400" y="2667000"/>
            <a:ext cx="3886200" cy="917448"/>
          </a:xfrm>
          <a:prstGeom prst="wedgeRoundRectCallout">
            <a:avLst>
              <a:gd name="adj1" fmla="val -75132"/>
              <a:gd name="adj2" fmla="val -555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the difference with Modulo/Division method ?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876800" y="4648200"/>
            <a:ext cx="3886200" cy="917448"/>
          </a:xfrm>
          <a:prstGeom prst="wedgeRoundRectCallout">
            <a:avLst>
              <a:gd name="adj1" fmla="val -75132"/>
              <a:gd name="adj2" fmla="val -555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Similar reason as the previous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</a:t>
            </a:r>
            <a:br>
              <a:rPr lang="en-US" dirty="0"/>
            </a:b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Multiplicative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981200"/>
          </a:xfrm>
        </p:spPr>
        <p:txBody>
          <a:bodyPr/>
          <a:lstStyle/>
          <a:p>
            <a:r>
              <a:rPr lang="en-US" dirty="0"/>
              <a:t>Suppose we have a floating point key </a:t>
            </a:r>
            <a:r>
              <a:rPr lang="en-US" i="1" dirty="0"/>
              <a:t>k</a:t>
            </a:r>
            <a:r>
              <a:rPr lang="en-US" dirty="0"/>
              <a:t>, 0 ≤ </a:t>
            </a:r>
            <a:r>
              <a:rPr lang="en-US" i="1" dirty="0"/>
              <a:t>k</a:t>
            </a:r>
            <a:r>
              <a:rPr lang="en-US" dirty="0"/>
              <a:t> &lt; 1</a:t>
            </a:r>
          </a:p>
          <a:p>
            <a:r>
              <a:rPr lang="en-US" dirty="0"/>
              <a:t>And a hash table of size M</a:t>
            </a:r>
          </a:p>
          <a:p>
            <a:endParaRPr lang="en-US" dirty="0"/>
          </a:p>
          <a:p>
            <a:r>
              <a:rPr lang="en-US" dirty="0"/>
              <a:t>Define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28800" y="2900859"/>
          <a:ext cx="1856317" cy="528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100" imgH="228600" progId="Equation.3">
                  <p:embed/>
                </p:oleObj>
              </mc:Choice>
              <mc:Fallback>
                <p:oleObj name="Equation" r:id="rId2" imgW="927100" imgH="2286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900859"/>
                        <a:ext cx="1856317" cy="5281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4191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4400" y="381000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= 10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90600" y="56388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 = 0.7237378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733800" y="5638800"/>
            <a:ext cx="1752600" cy="609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 = 0.3562319</a:t>
            </a:r>
          </a:p>
        </p:txBody>
      </p:sp>
      <p:cxnSp>
        <p:nvCxnSpPr>
          <p:cNvPr id="11" name="Straight Arrow Connector 10"/>
          <p:cNvCxnSpPr>
            <a:stCxn id="8" idx="0"/>
          </p:cNvCxnSpPr>
          <p:nvPr/>
        </p:nvCxnSpPr>
        <p:spPr>
          <a:xfrm flipV="1">
            <a:off x="1866900" y="4724400"/>
            <a:ext cx="36195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0"/>
          </p:cNvCxnSpPr>
          <p:nvPr/>
        </p:nvCxnSpPr>
        <p:spPr>
          <a:xfrm flipH="1" flipV="1">
            <a:off x="2895600" y="4724400"/>
            <a:ext cx="17145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</a:t>
            </a:r>
            <a:br>
              <a:rPr lang="en-US" dirty="0"/>
            </a:b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Multiplicative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667000"/>
          </a:xfrm>
        </p:spPr>
        <p:txBody>
          <a:bodyPr/>
          <a:lstStyle/>
          <a:p>
            <a:r>
              <a:rPr lang="en-US" dirty="0"/>
              <a:t>What if key’s domain is not a floating point ?</a:t>
            </a:r>
          </a:p>
          <a:p>
            <a:endParaRPr lang="en-US" dirty="0"/>
          </a:p>
          <a:p>
            <a:r>
              <a:rPr lang="en-US" dirty="0"/>
              <a:t>Choose a floating point A in the range 0 &lt; A &lt; 1</a:t>
            </a:r>
          </a:p>
          <a:p>
            <a:r>
              <a:rPr lang="en-US" dirty="0"/>
              <a:t>Define</a:t>
            </a: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311400" y="3030538"/>
          <a:ext cx="89058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44114" imgH="177646" progId="Equation.3">
                  <p:embed/>
                </p:oleObj>
              </mc:Choice>
              <mc:Fallback>
                <p:oleObj name="Equation" r:id="rId3" imgW="444114" imgH="177646" progId="Equation.3">
                  <p:embed/>
                  <p:pic>
                    <p:nvPicPr>
                      <p:cNvPr id="2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3030538"/>
                        <a:ext cx="890588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18737" y="3028890"/>
            <a:ext cx="1778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</a:rPr>
              <a:t>floating point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324100" y="3551238"/>
            <a:ext cx="5067300" cy="411162"/>
            <a:chOff x="2324100" y="3551238"/>
            <a:chExt cx="5067300" cy="411162"/>
          </a:xfrm>
        </p:grpSpPr>
        <p:graphicFrame>
          <p:nvGraphicFramePr>
            <p:cNvPr id="8" name="Object 4"/>
            <p:cNvGraphicFramePr>
              <a:graphicFrameLocks noChangeAspect="1"/>
            </p:cNvGraphicFramePr>
            <p:nvPr/>
          </p:nvGraphicFramePr>
          <p:xfrm>
            <a:off x="2324100" y="3551238"/>
            <a:ext cx="1866900" cy="411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812447" imgH="177723" progId="Equation.3">
                    <p:embed/>
                  </p:oleObj>
                </mc:Choice>
                <mc:Fallback>
                  <p:oleObj name="Equation" r:id="rId5" imgW="812447" imgH="177723" progId="Equation.3">
                    <p:embed/>
                    <p:pic>
                      <p:nvPicPr>
                        <p:cNvPr id="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4100" y="3551238"/>
                          <a:ext cx="1866900" cy="4111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4218737" y="3562290"/>
              <a:ext cx="31726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70C0"/>
                  </a:solidFill>
                </a:rPr>
                <a:t>floating point ranged 0..1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H="1">
            <a:off x="2148590" y="3246620"/>
            <a:ext cx="3962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762000" y="4495800"/>
            <a:ext cx="6858000" cy="914400"/>
            <a:chOff x="685800" y="4267200"/>
            <a:chExt cx="6858000" cy="914400"/>
          </a:xfrm>
        </p:grpSpPr>
        <p:sp>
          <p:nvSpPr>
            <p:cNvPr id="19" name="Rounded Rectangle 18"/>
            <p:cNvSpPr/>
            <p:nvPr/>
          </p:nvSpPr>
          <p:spPr>
            <a:xfrm>
              <a:off x="685800" y="4267200"/>
              <a:ext cx="6858000" cy="914400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914400" y="4495800"/>
              <a:ext cx="6400800" cy="528638"/>
              <a:chOff x="838200" y="4343400"/>
              <a:chExt cx="6400800" cy="528638"/>
            </a:xfrm>
          </p:grpSpPr>
          <p:graphicFrame>
            <p:nvGraphicFramePr>
              <p:cNvPr id="2051" name="Object 3"/>
              <p:cNvGraphicFramePr>
                <a:graphicFrameLocks noChangeAspect="1"/>
              </p:cNvGraphicFramePr>
              <p:nvPr/>
            </p:nvGraphicFramePr>
            <p:xfrm>
              <a:off x="838200" y="4343400"/>
              <a:ext cx="1855788" cy="5286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927100" imgH="228600" progId="Equation.3">
                      <p:embed/>
                    </p:oleObj>
                  </mc:Choice>
                  <mc:Fallback>
                    <p:oleObj name="Equation" r:id="rId7" imgW="927100" imgH="228600" progId="Equation.3">
                      <p:embed/>
                      <p:pic>
                        <p:nvPicPr>
                          <p:cNvPr id="2051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8200" y="4343400"/>
                            <a:ext cx="1855788" cy="5286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4" name="Object 6"/>
              <p:cNvGraphicFramePr>
                <a:graphicFrameLocks noChangeAspect="1"/>
              </p:cNvGraphicFramePr>
              <p:nvPr/>
            </p:nvGraphicFramePr>
            <p:xfrm>
              <a:off x="3402013" y="4343400"/>
              <a:ext cx="3836987" cy="5286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1473200" imgH="228600" progId="Equation.3">
                      <p:embed/>
                    </p:oleObj>
                  </mc:Choice>
                  <mc:Fallback>
                    <p:oleObj name="Equation" r:id="rId9" imgW="1473200" imgH="228600" progId="Equation.3">
                      <p:embed/>
                      <p:pic>
                        <p:nvPicPr>
                          <p:cNvPr id="2054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2013" y="4343400"/>
                            <a:ext cx="3836987" cy="5286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" name="Right Arrow 16"/>
              <p:cNvSpPr/>
              <p:nvPr/>
            </p:nvSpPr>
            <p:spPr>
              <a:xfrm>
                <a:off x="2895600" y="4419600"/>
                <a:ext cx="381000" cy="304800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</a:t>
            </a:r>
            <a:br>
              <a:rPr lang="en-US" dirty="0"/>
            </a:b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Multiplicative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Does the value of M matter ?</a:t>
            </a:r>
          </a:p>
          <a:p>
            <a:pPr lvl="1"/>
            <a:r>
              <a:rPr lang="en-US" dirty="0"/>
              <a:t>M doesn’t matter </a:t>
            </a: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</a:t>
            </a:r>
          </a:p>
          <a:p>
            <a:pPr lvl="1"/>
            <a:r>
              <a:rPr lang="en-US" dirty="0">
                <a:sym typeface="Wingdings" pitchFamily="2" charset="2"/>
              </a:rPr>
              <a:t>Usually M is a power of 2 since it’s easier to implement on most computer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Does the value of A matter ?</a:t>
            </a:r>
          </a:p>
          <a:p>
            <a:pPr lvl="1"/>
            <a:r>
              <a:rPr lang="en-US" dirty="0">
                <a:sym typeface="Wingdings" pitchFamily="2" charset="2"/>
              </a:rPr>
              <a:t>This method works practically with any valid A, but some works better than the other</a:t>
            </a:r>
          </a:p>
          <a:p>
            <a:pPr lvl="1"/>
            <a:r>
              <a:rPr lang="en-US" dirty="0">
                <a:sym typeface="Wingdings" pitchFamily="2" charset="2"/>
              </a:rPr>
              <a:t>Knuth suggest that A </a:t>
            </a:r>
            <a:r>
              <a:rPr lang="en-US">
                <a:sym typeface="Wingdings" pitchFamily="2" charset="2"/>
              </a:rPr>
              <a:t>≈ (√5 – 1)/</a:t>
            </a:r>
            <a:r>
              <a:rPr lang="en-US" dirty="0">
                <a:sym typeface="Wingdings" pitchFamily="2" charset="2"/>
              </a:rPr>
              <a:t>2 </a:t>
            </a:r>
            <a:r>
              <a:rPr lang="en-US">
                <a:sym typeface="Wingdings" pitchFamily="2" charset="2"/>
              </a:rPr>
              <a:t>= 0.6180339887</a:t>
            </a:r>
            <a:r>
              <a:rPr lang="en-US" dirty="0">
                <a:sym typeface="Wingdings" pitchFamily="2" charset="2"/>
              </a:rPr>
              <a:t>… </a:t>
            </a: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(golden ratio) </a:t>
            </a:r>
            <a:r>
              <a:rPr lang="en-US" dirty="0">
                <a:sym typeface="Wingdings" pitchFamily="2" charset="2"/>
              </a:rPr>
              <a:t>is likely to work reasonably well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Disadvantage ?</a:t>
            </a:r>
          </a:p>
          <a:p>
            <a:pPr lvl="1"/>
            <a:r>
              <a:rPr lang="en-US" dirty="0">
                <a:sym typeface="Wingdings" pitchFamily="2" charset="2"/>
              </a:rPr>
              <a:t>Computing hash value is slower than modular method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</a:t>
            </a:r>
            <a:br>
              <a:rPr lang="en-US"/>
            </a:br>
            <a:r>
              <a:rPr lang="en-US" sz="2800">
                <a:solidFill>
                  <a:schemeClr val="accent3">
                    <a:lumMod val="60000"/>
                    <a:lumOff val="40000"/>
                  </a:schemeClr>
                </a:solidFill>
              </a:rPr>
              <a:t>Boundary 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33400"/>
          </a:xfrm>
        </p:spPr>
        <p:txBody>
          <a:bodyPr/>
          <a:lstStyle/>
          <a:p>
            <a:r>
              <a:rPr lang="en-US" dirty="0"/>
              <a:t>Just like folding a paper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286000"/>
            <a:ext cx="495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080" y="233097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1   2   3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61280" y="233097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4   5   6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90695" y="233097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7   8   9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828800" y="2133600"/>
            <a:ext cx="0" cy="9144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079230" y="2133600"/>
            <a:ext cx="0" cy="9144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4034" name="Picture 2" descr="http://2.bp.blogspot.com/--You1na5qqQ/TfsaMHM8CaI/AAAAAAAACqY/zrfYhHfTmYY/s320/July%2Btut%2B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581400"/>
            <a:ext cx="3048000" cy="30480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/>
          <p:cNvSpPr txBox="1"/>
          <p:nvPr/>
        </p:nvSpPr>
        <p:spPr>
          <a:xfrm>
            <a:off x="4343400" y="233097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0   9   8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312170" y="2133600"/>
            <a:ext cx="0" cy="9144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962400" y="4038600"/>
            <a:ext cx="2514600" cy="2209800"/>
            <a:chOff x="4495800" y="4038600"/>
            <a:chExt cx="2514600" cy="2209800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4495800" y="4038600"/>
              <a:ext cx="2438400" cy="609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4495800" y="4648200"/>
              <a:ext cx="251460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572000" y="5105400"/>
              <a:ext cx="2438400" cy="609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4572000" y="5715000"/>
              <a:ext cx="2438400" cy="533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654570" y="233097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1   2   3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73770" y="233097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4   5   6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03185" y="233097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7   8   9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43400" y="233097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0   9   8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781800" y="3886200"/>
            <a:ext cx="1698074" cy="1909465"/>
            <a:chOff x="6781800" y="3886200"/>
            <a:chExt cx="1698074" cy="1909465"/>
          </a:xfrm>
        </p:grpSpPr>
        <p:sp>
          <p:nvSpPr>
            <p:cNvPr id="34" name="TextBox 33"/>
            <p:cNvSpPr txBox="1"/>
            <p:nvPr/>
          </p:nvSpPr>
          <p:spPr>
            <a:xfrm>
              <a:off x="6868215" y="3886200"/>
              <a:ext cx="12089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</a:rPr>
                <a:t>3   2   1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68215" y="4368800"/>
              <a:ext cx="12089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</a:rPr>
                <a:t>4   5   6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68215" y="4851400"/>
              <a:ext cx="12089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</a:rPr>
                <a:t>9   8   7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68215" y="5334000"/>
              <a:ext cx="12089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</a:rPr>
                <a:t>0   9   8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6781800" y="5791200"/>
              <a:ext cx="16764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8077200" y="525780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858000" y="586740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6   4   2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3AA01E-E490-4ECE-BB70-97720DA5DBC8}"/>
              </a:ext>
            </a:extLst>
          </p:cNvPr>
          <p:cNvSpPr txBox="1"/>
          <p:nvPr/>
        </p:nvSpPr>
        <p:spPr>
          <a:xfrm>
            <a:off x="3145710" y="2801850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reversed</a:t>
            </a:r>
            <a:endParaRPr lang="en-ID" i="1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80D1E-1DBE-4122-91BB-E0F240BA815F}"/>
              </a:ext>
            </a:extLst>
          </p:cNvPr>
          <p:cNvSpPr txBox="1"/>
          <p:nvPr/>
        </p:nvSpPr>
        <p:spPr>
          <a:xfrm>
            <a:off x="4378650" y="281940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normal</a:t>
            </a:r>
            <a:endParaRPr lang="en-ID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02312E-6 L 0.42066 0.2263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0" y="113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1700000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5.18159E-7 L 0.32066 0.31529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4" y="1575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5.18159E-7 L 0.14462 0.39301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2" y="1963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1700000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02312E-6 L 0.04097 0.47052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" y="2350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</a:t>
            </a:r>
            <a:br>
              <a:rPr lang="en-US"/>
            </a:br>
            <a:r>
              <a:rPr lang="en-US" sz="3200">
                <a:solidFill>
                  <a:schemeClr val="accent3">
                    <a:lumMod val="60000"/>
                    <a:lumOff val="40000"/>
                  </a:schemeClr>
                </a:solidFill>
              </a:rPr>
              <a:t>Shift 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57200"/>
          </a:xfrm>
        </p:spPr>
        <p:txBody>
          <a:bodyPr/>
          <a:lstStyle/>
          <a:p>
            <a:r>
              <a:rPr lang="en-US" dirty="0"/>
              <a:t>Like cutting the paper and stacks them up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286000"/>
            <a:ext cx="495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4570" y="233097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1   2   3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73770" y="233097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4   5   6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03185" y="233097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7   8   9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3400" y="233097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0   9   8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4785" y="231598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1   2   3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83985" y="231598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4   5   6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13400" y="231598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7   8   9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53615" y="231598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0   9   8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447800" y="4419600"/>
            <a:ext cx="2438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447800" y="4876800"/>
            <a:ext cx="2438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447800" y="5334000"/>
            <a:ext cx="2438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447800" y="5791200"/>
            <a:ext cx="2438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828800" y="2133600"/>
            <a:ext cx="0" cy="9144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079230" y="2133600"/>
            <a:ext cx="0" cy="9144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312170" y="2133600"/>
            <a:ext cx="0" cy="9144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828800" y="5410200"/>
            <a:ext cx="1698074" cy="533400"/>
            <a:chOff x="1828800" y="5410200"/>
            <a:chExt cx="1698074" cy="53340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828800" y="5943600"/>
              <a:ext cx="16764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124200" y="541020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057400" y="601980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2   4   6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94798E-6 L 0.15295 0.23953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0" y="12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94798E-6 L 0.01962 0.30612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" y="15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94798E-6 L -0.11493 0.37271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00" y="1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4798E-6 L -0.25052 0.4393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22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</a:t>
            </a:r>
            <a:br>
              <a:rPr lang="en-US" dirty="0"/>
            </a:b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Length-dependent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Useful when the keys do not have the same length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 use the length of the key as one of the hashing function’s parameter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E.g. the keys are names of people,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take the sum of first 5 characters plus its length to get the table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index (can be combined with modular method if needed)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to integer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What if the type of the key is not a number ? </a:t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(e.g. string)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/>
              <a:t>Treat the string as a base n number </a:t>
            </a:r>
          </a:p>
          <a:p>
            <a:pPr lvl="1"/>
            <a:r>
              <a:rPr lang="en-US" dirty="0"/>
              <a:t>Base 26 if string consist of A..Z only</a:t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e.g. A is digit 0, B is 1, …, and Z is 25</a:t>
            </a:r>
          </a:p>
          <a:p>
            <a:pPr lvl="1"/>
            <a:r>
              <a:rPr lang="en-US" dirty="0"/>
              <a:t>Base 52 if string consist of A..Z, a..z only</a:t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e.g.  a = 0, … z = 25, A = 26, … Z = 51</a:t>
            </a:r>
          </a:p>
          <a:p>
            <a:pPr lvl="1"/>
            <a:r>
              <a:rPr lang="en-US" dirty="0"/>
              <a:t>Base 256 if string consist of all possibly ASCII characters </a:t>
            </a:r>
          </a:p>
          <a:p>
            <a:pPr lvl="1"/>
            <a:endParaRPr lang="en-US" dirty="0"/>
          </a:p>
          <a:p>
            <a:r>
              <a:rPr lang="en-US" dirty="0"/>
              <a:t>Similar approach can be used to encode other key types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944562"/>
          </a:xfrm>
        </p:spPr>
        <p:txBody>
          <a:bodyPr/>
          <a:lstStyle/>
          <a:p>
            <a:r>
              <a:rPr lang="en-US" dirty="0"/>
              <a:t>String to integer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73162"/>
            <a:ext cx="7467600" cy="3657600"/>
          </a:xfrm>
        </p:spPr>
        <p:txBody>
          <a:bodyPr/>
          <a:lstStyle/>
          <a:p>
            <a:r>
              <a:rPr lang="en-US" dirty="0"/>
              <a:t>Be careful when choosing number’s base and M ! Both numbers should be </a:t>
            </a:r>
            <a:r>
              <a:rPr lang="en-US" dirty="0" err="1"/>
              <a:t>coprime</a:t>
            </a:r>
            <a:r>
              <a:rPr lang="en-US" dirty="0"/>
              <a:t> to each other (do not have common factor other than 1)</a:t>
            </a:r>
          </a:p>
          <a:p>
            <a:endParaRPr lang="en-US" dirty="0"/>
          </a:p>
          <a:p>
            <a:r>
              <a:rPr lang="en-US" dirty="0"/>
              <a:t>Example : </a:t>
            </a:r>
            <a:br>
              <a:rPr lang="en-US" dirty="0"/>
            </a:br>
            <a:r>
              <a:rPr lang="en-US" dirty="0"/>
              <a:t>String is treated as base 26 number</a:t>
            </a:r>
            <a:br>
              <a:rPr lang="en-US" dirty="0"/>
            </a:br>
            <a:r>
              <a:rPr lang="en-US" dirty="0"/>
              <a:t>M = 13</a:t>
            </a:r>
          </a:p>
          <a:p>
            <a:pPr>
              <a:buNone/>
            </a:pPr>
            <a:br>
              <a:rPr lang="en-US" dirty="0"/>
            </a:br>
            <a:r>
              <a:rPr lang="en-US" sz="2000" dirty="0"/>
              <a:t>ABC</a:t>
            </a:r>
            <a:r>
              <a:rPr lang="en-US" sz="2000" baseline="-25000" dirty="0"/>
              <a:t>26</a:t>
            </a:r>
            <a:r>
              <a:rPr lang="en-US" sz="2000" dirty="0"/>
              <a:t> = (Cx26</a:t>
            </a:r>
            <a:r>
              <a:rPr lang="en-US" sz="2000" baseline="30000" dirty="0"/>
              <a:t>0</a:t>
            </a:r>
            <a:r>
              <a:rPr lang="en-US" sz="2000" dirty="0"/>
              <a:t>)mod 13+ (Bx26</a:t>
            </a:r>
            <a:r>
              <a:rPr lang="en-US" sz="2000" baseline="30000" dirty="0"/>
              <a:t>1</a:t>
            </a:r>
            <a:r>
              <a:rPr lang="en-US" sz="2000" dirty="0"/>
              <a:t>)mod 13 + (Ax26</a:t>
            </a:r>
            <a:r>
              <a:rPr lang="en-US" sz="2000" baseline="30000" dirty="0"/>
              <a:t>2</a:t>
            </a:r>
            <a:r>
              <a:rPr lang="en-US" sz="2000" dirty="0"/>
              <a:t>)mod 13</a:t>
            </a:r>
            <a:endParaRPr lang="en-US" sz="1800" baseline="30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209800" y="4373562"/>
            <a:ext cx="522900" cy="674132"/>
            <a:chOff x="2209800" y="4800600"/>
            <a:chExt cx="522900" cy="674132"/>
          </a:xfrm>
        </p:grpSpPr>
        <p:sp>
          <p:nvSpPr>
            <p:cNvPr id="4" name="TextBox 3"/>
            <p:cNvSpPr txBox="1"/>
            <p:nvPr/>
          </p:nvSpPr>
          <p:spPr>
            <a:xfrm>
              <a:off x="2209800" y="5105400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= 1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209800" y="4800600"/>
              <a:ext cx="457200" cy="304800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114800" y="4373562"/>
            <a:ext cx="1061509" cy="750332"/>
            <a:chOff x="4114800" y="4800600"/>
            <a:chExt cx="1061509" cy="750332"/>
          </a:xfrm>
        </p:grpSpPr>
        <p:sp>
          <p:nvSpPr>
            <p:cNvPr id="5" name="TextBox 4"/>
            <p:cNvSpPr txBox="1"/>
            <p:nvPr/>
          </p:nvSpPr>
          <p:spPr>
            <a:xfrm>
              <a:off x="4114800" y="5181600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= 2 x 13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114800" y="4800600"/>
              <a:ext cx="533400" cy="304800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172200" y="4373562"/>
            <a:ext cx="1329210" cy="674132"/>
            <a:chOff x="6172200" y="4800600"/>
            <a:chExt cx="1329210" cy="674132"/>
          </a:xfrm>
        </p:grpSpPr>
        <p:sp>
          <p:nvSpPr>
            <p:cNvPr id="6" name="TextBox 5"/>
            <p:cNvSpPr txBox="1"/>
            <p:nvPr/>
          </p:nvSpPr>
          <p:spPr>
            <a:xfrm>
              <a:off x="6172200" y="5105400"/>
              <a:ext cx="1329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= (2 x 13)</a:t>
              </a:r>
              <a:r>
                <a:rPr lang="en-US" b="1" baseline="30000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172200" y="4800600"/>
              <a:ext cx="457200" cy="304800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810000" y="4297362"/>
            <a:ext cx="1835759" cy="1359932"/>
            <a:chOff x="3810000" y="4724400"/>
            <a:chExt cx="1835759" cy="1359932"/>
          </a:xfrm>
        </p:grpSpPr>
        <p:sp>
          <p:nvSpPr>
            <p:cNvPr id="17" name="Rounded Rectangle 16"/>
            <p:cNvSpPr/>
            <p:nvPr/>
          </p:nvSpPr>
          <p:spPr>
            <a:xfrm>
              <a:off x="3810000" y="4724400"/>
              <a:ext cx="838200" cy="457200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10000" y="5715000"/>
              <a:ext cx="1835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multiply of 13</a:t>
              </a:r>
            </a:p>
          </p:txBody>
        </p:sp>
        <p:cxnSp>
          <p:nvCxnSpPr>
            <p:cNvPr id="23" name="Straight Arrow Connector 22"/>
            <p:cNvCxnSpPr>
              <a:stCxn id="17" idx="2"/>
            </p:cNvCxnSpPr>
            <p:nvPr/>
          </p:nvCxnSpPr>
          <p:spPr>
            <a:xfrm>
              <a:off x="4229100" y="5181600"/>
              <a:ext cx="381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791200" y="4297362"/>
            <a:ext cx="1835759" cy="1359932"/>
            <a:chOff x="5791200" y="4724400"/>
            <a:chExt cx="1835759" cy="1359932"/>
          </a:xfrm>
        </p:grpSpPr>
        <p:sp>
          <p:nvSpPr>
            <p:cNvPr id="20" name="Rounded Rectangle 19"/>
            <p:cNvSpPr/>
            <p:nvPr/>
          </p:nvSpPr>
          <p:spPr>
            <a:xfrm>
              <a:off x="5791200" y="4724400"/>
              <a:ext cx="838200" cy="457200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91200" y="5715000"/>
              <a:ext cx="1835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multiply of 13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6248400" y="5181600"/>
              <a:ext cx="381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905000" y="4297362"/>
            <a:ext cx="762000" cy="1359932"/>
            <a:chOff x="1905000" y="4724400"/>
            <a:chExt cx="762000" cy="1359932"/>
          </a:xfrm>
        </p:grpSpPr>
        <p:sp>
          <p:nvSpPr>
            <p:cNvPr id="13" name="Rounded Rectangle 12"/>
            <p:cNvSpPr/>
            <p:nvPr/>
          </p:nvSpPr>
          <p:spPr>
            <a:xfrm>
              <a:off x="1905000" y="4724400"/>
              <a:ext cx="762000" cy="457200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57400" y="571500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2209800" y="5181600"/>
              <a:ext cx="381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828800" y="4297362"/>
            <a:ext cx="1752600" cy="1436132"/>
            <a:chOff x="1828800" y="4724400"/>
            <a:chExt cx="1752600" cy="1436132"/>
          </a:xfrm>
        </p:grpSpPr>
        <p:sp>
          <p:nvSpPr>
            <p:cNvPr id="29" name="Rounded Rectangle 28"/>
            <p:cNvSpPr/>
            <p:nvPr/>
          </p:nvSpPr>
          <p:spPr>
            <a:xfrm>
              <a:off x="1828800" y="4724400"/>
              <a:ext cx="1752600" cy="457200"/>
            </a:xfrm>
            <a:prstGeom prst="round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38400" y="5791200"/>
              <a:ext cx="380465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C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2590800" y="5181600"/>
              <a:ext cx="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3810000" y="4297362"/>
            <a:ext cx="1752600" cy="1436132"/>
            <a:chOff x="1828800" y="4724400"/>
            <a:chExt cx="1752600" cy="1436132"/>
          </a:xfrm>
        </p:grpSpPr>
        <p:sp>
          <p:nvSpPr>
            <p:cNvPr id="37" name="Rounded Rectangle 36"/>
            <p:cNvSpPr/>
            <p:nvPr/>
          </p:nvSpPr>
          <p:spPr>
            <a:xfrm>
              <a:off x="1828800" y="4724400"/>
              <a:ext cx="1752600" cy="457200"/>
            </a:xfrm>
            <a:prstGeom prst="round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438400" y="5791200"/>
              <a:ext cx="38100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</a:p>
          </p:txBody>
        </p:sp>
        <p:cxnSp>
          <p:nvCxnSpPr>
            <p:cNvPr id="39" name="Straight Arrow Connector 38"/>
            <p:cNvCxnSpPr>
              <a:endCxn id="38" idx="0"/>
            </p:cNvCxnSpPr>
            <p:nvPr/>
          </p:nvCxnSpPr>
          <p:spPr>
            <a:xfrm>
              <a:off x="2590802" y="5181600"/>
              <a:ext cx="38098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5791200" y="4297362"/>
            <a:ext cx="1752600" cy="1512332"/>
            <a:chOff x="1828800" y="4724400"/>
            <a:chExt cx="1752600" cy="1512332"/>
          </a:xfrm>
        </p:grpSpPr>
        <p:sp>
          <p:nvSpPr>
            <p:cNvPr id="41" name="Rounded Rectangle 40"/>
            <p:cNvSpPr/>
            <p:nvPr/>
          </p:nvSpPr>
          <p:spPr>
            <a:xfrm>
              <a:off x="1828800" y="4724400"/>
              <a:ext cx="1752600" cy="457200"/>
            </a:xfrm>
            <a:prstGeom prst="round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38400" y="5867400"/>
              <a:ext cx="380465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2590800" y="5181600"/>
              <a:ext cx="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45" name="Rounded Rectangle 44"/>
          <p:cNvSpPr/>
          <p:nvPr/>
        </p:nvSpPr>
        <p:spPr>
          <a:xfrm>
            <a:off x="762000" y="5867400"/>
            <a:ext cx="73152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the last digit which is not 0, </a:t>
            </a:r>
            <a:br>
              <a:rPr lang="en-US" dirty="0"/>
            </a:br>
            <a:r>
              <a:rPr lang="en-US" dirty="0"/>
              <a:t>thus not every digit contributes to the hash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868362"/>
          </a:xfrm>
        </p:spPr>
        <p:txBody>
          <a:bodyPr/>
          <a:lstStyle/>
          <a:p>
            <a:r>
              <a:rPr lang="en-US" dirty="0"/>
              <a:t>Analogy</a:t>
            </a:r>
          </a:p>
        </p:txBody>
      </p:sp>
      <p:sp>
        <p:nvSpPr>
          <p:cNvPr id="1026" name="AutoShape 2" descr="http://www.totaleclipsegames.com/img/The_Clockwork_Man_-_The_General_Store_1_nu_CB3306E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www.totaleclipsegames.com/img/The_Clockwork_Man_-_The_General_Store_1_nu_CB3306E1.jpg"/>
          <p:cNvPicPr>
            <a:picLocks noChangeAspect="1" noChangeArrowheads="1"/>
          </p:cNvPicPr>
          <p:nvPr/>
        </p:nvPicPr>
        <p:blipFill>
          <a:blip r:embed="rId3" cstate="print"/>
          <a:srcRect l="1" t="2865" r="1235" b="24067"/>
          <a:stretch>
            <a:fillRect/>
          </a:stretch>
        </p:blipFill>
        <p:spPr bwMode="auto">
          <a:xfrm>
            <a:off x="685800" y="1066800"/>
            <a:ext cx="7315200" cy="3886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685800" y="5257800"/>
            <a:ext cx="7315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After hours of playing the same hidden object game, we remember where each item is located, thus our search is no longer “sequential”. Moreover, we can find them </a:t>
            </a:r>
            <a:r>
              <a:rPr lang="en-US" sz="2000" b="1" dirty="0"/>
              <a:t>right away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expatlog.com/wordpress/wp-content/uploads/2011/11/0053.jpg"/>
          <p:cNvPicPr>
            <a:picLocks noChangeAspect="1" noChangeArrowheads="1"/>
          </p:cNvPicPr>
          <p:nvPr/>
        </p:nvPicPr>
        <p:blipFill>
          <a:blip r:embed="rId3" cstate="print"/>
          <a:srcRect t="19972" b="138"/>
          <a:stretch>
            <a:fillRect/>
          </a:stretch>
        </p:blipFill>
        <p:spPr bwMode="auto">
          <a:xfrm>
            <a:off x="609600" y="1524000"/>
            <a:ext cx="7637318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7467600" cy="86836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Analogy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5410200"/>
            <a:ext cx="7315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remember which rack sells our favorite item in a supermarket, thus we </a:t>
            </a:r>
            <a:r>
              <a:rPr lang="en-US" sz="2000" b="1" dirty="0"/>
              <a:t>directly goes to </a:t>
            </a:r>
            <a:r>
              <a:rPr lang="en-US" sz="2000" dirty="0"/>
              <a:t>that rack without checking the other racks.</a:t>
            </a:r>
            <a:endParaRPr lang="en-US"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 descr="http://www.otreva.com/wp-content/uploads/2012/03/phonebook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460" name="Picture 4" descr="http://www.otreva.com/wp-content/uploads/2012/03/phonebo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4762500" cy="3571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7467600" cy="86836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Analogy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3340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know where to find “</a:t>
            </a:r>
            <a:r>
              <a:rPr lang="en-US" i="1" dirty="0" err="1"/>
              <a:t>Universitas</a:t>
            </a:r>
            <a:r>
              <a:rPr lang="en-US" i="1" dirty="0"/>
              <a:t> </a:t>
            </a:r>
            <a:r>
              <a:rPr lang="en-US" i="1" dirty="0" err="1"/>
              <a:t>Parahyangan</a:t>
            </a:r>
            <a:r>
              <a:rPr lang="en-US" dirty="0"/>
              <a:t>” in Yellow Pages – it must be </a:t>
            </a:r>
            <a:r>
              <a:rPr lang="en-US" b="1" dirty="0"/>
              <a:t>around</a:t>
            </a:r>
            <a:r>
              <a:rPr lang="en-US" dirty="0"/>
              <a:t> the beginning of “</a:t>
            </a:r>
            <a:r>
              <a:rPr lang="en-US" i="1" dirty="0"/>
              <a:t>P</a:t>
            </a:r>
            <a:r>
              <a:rPr lang="en-US" dirty="0"/>
              <a:t>” section.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hashing work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Associate keys with values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Given a key (e.g. a company’s name), retrieve the value (e.g. phone number, address, etc.) for the given key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hash function is defined to map the key to an index of a table where the value is stored</a:t>
            </a:r>
          </a:p>
          <a:p>
            <a:pPr marL="822960" lvl="1" indent="-457200"/>
            <a:r>
              <a:rPr lang="en-US" dirty="0">
                <a:solidFill>
                  <a:schemeClr val="accent1"/>
                </a:solidFill>
              </a:rPr>
              <a:t>e.g. </a:t>
            </a:r>
            <a:r>
              <a:rPr lang="en-US" i="1" dirty="0">
                <a:solidFill>
                  <a:schemeClr val="accent1"/>
                </a:solidFill>
              </a:rPr>
              <a:t>“</a:t>
            </a:r>
            <a:r>
              <a:rPr lang="en-US" i="1" dirty="0" err="1">
                <a:solidFill>
                  <a:schemeClr val="accent1"/>
                </a:solidFill>
              </a:rPr>
              <a:t>Universitas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i="1" dirty="0" err="1">
                <a:solidFill>
                  <a:schemeClr val="accent1"/>
                </a:solidFill>
              </a:rPr>
              <a:t>Parahyangan</a:t>
            </a:r>
            <a:r>
              <a:rPr lang="en-US" i="1" dirty="0">
                <a:solidFill>
                  <a:schemeClr val="accent1"/>
                </a:solidFill>
              </a:rPr>
              <a:t>” </a:t>
            </a:r>
            <a:r>
              <a:rPr lang="en-US" dirty="0">
                <a:solidFill>
                  <a:schemeClr val="accent1"/>
                </a:solidFill>
              </a:rPr>
              <a:t>is stored at section </a:t>
            </a:r>
            <a:r>
              <a:rPr lang="en-US" i="1" dirty="0">
                <a:solidFill>
                  <a:schemeClr val="accent1"/>
                </a:solidFill>
              </a:rPr>
              <a:t>“P”</a:t>
            </a:r>
          </a:p>
          <a:p>
            <a:pPr lvl="1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2590800" y="4800600"/>
            <a:ext cx="4572000" cy="685800"/>
          </a:xfrm>
          <a:prstGeom prst="wedgeRoundRectCallout">
            <a:avLst>
              <a:gd name="adj1" fmla="val -54372"/>
              <a:gd name="adj2" fmla="val -1086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O(1) for insertion and lookup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124200" y="5638800"/>
            <a:ext cx="3581400" cy="533400"/>
          </a:xfrm>
          <a:prstGeom prst="wedgeRoundRectCallout">
            <a:avLst>
              <a:gd name="adj1" fmla="val -39295"/>
              <a:gd name="adj2" fmla="val -9301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it really O(1)?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www.fitpregnancy.com/sites/fitpregnancy.com/files/imagecache/node_page_image/fitp209136326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447800"/>
            <a:ext cx="3333750" cy="4381501"/>
          </a:xfrm>
          <a:prstGeom prst="rect">
            <a:avLst/>
          </a:prstGeom>
          <a:noFill/>
        </p:spPr>
      </p:pic>
      <p:sp>
        <p:nvSpPr>
          <p:cNvPr id="6" name="Line Callout 2 5"/>
          <p:cNvSpPr/>
          <p:nvPr/>
        </p:nvSpPr>
        <p:spPr>
          <a:xfrm>
            <a:off x="304800" y="1524000"/>
            <a:ext cx="4343400" cy="4267200"/>
          </a:xfrm>
          <a:prstGeom prst="borderCallout2">
            <a:avLst>
              <a:gd name="adj1" fmla="val 4904"/>
              <a:gd name="adj2" fmla="val 102754"/>
              <a:gd name="adj3" fmla="val 5234"/>
              <a:gd name="adj4" fmla="val 112565"/>
              <a:gd name="adj5" fmla="val 18873"/>
              <a:gd name="adj6" fmla="val 127997"/>
            </a:avLst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r>
              <a:rPr lang="en-US" dirty="0"/>
              <a:t>Another Example</a:t>
            </a:r>
          </a:p>
        </p:txBody>
      </p:sp>
      <p:pic>
        <p:nvPicPr>
          <p:cNvPr id="5" name="Picture 2" descr="http://img.21food.com/20110609/product/1211763317625.jpg"/>
          <p:cNvPicPr>
            <a:picLocks noChangeAspect="1" noChangeArrowheads="1"/>
          </p:cNvPicPr>
          <p:nvPr/>
        </p:nvPicPr>
        <p:blipFill>
          <a:blip r:embed="rId3" cstate="print"/>
          <a:srcRect l="43000" r="4000" b="28152"/>
          <a:stretch>
            <a:fillRect/>
          </a:stretch>
        </p:blipFill>
        <p:spPr bwMode="auto">
          <a:xfrm>
            <a:off x="457200" y="1676400"/>
            <a:ext cx="4038600" cy="3962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04800" y="5867400"/>
            <a:ext cx="5533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Dairy products are </a:t>
            </a:r>
            <a:r>
              <a:rPr lang="en-US" sz="2000" dirty="0" err="1"/>
              <a:t>barcoded</a:t>
            </a:r>
            <a:r>
              <a:rPr lang="en-US" sz="2000" dirty="0"/>
              <a:t> (given a key) </a:t>
            </a:r>
            <a:br>
              <a:rPr lang="en-US" sz="2000" dirty="0"/>
            </a:br>
            <a:r>
              <a:rPr lang="en-US" sz="2000" dirty="0"/>
              <a:t>and put into “Dairy” rack (mapped to a table)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2514600"/>
            <a:ext cx="1828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John Smith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4495800"/>
            <a:ext cx="1828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Lisa Smith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" y="3505200"/>
            <a:ext cx="1828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 Doe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10000" y="1828800"/>
          <a:ext cx="1066800" cy="4114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J (74)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K (75)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L (76)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r>
                        <a:rPr lang="en-US" dirty="0"/>
                        <a:t>…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S (83)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2438400" y="2590800"/>
            <a:ext cx="13716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62200" y="3695700"/>
            <a:ext cx="1447800" cy="1562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38400" y="3733800"/>
            <a:ext cx="1371600" cy="952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4648200" y="2286000"/>
            <a:ext cx="3200400" cy="4165431"/>
            <a:chOff x="4648200" y="2286000"/>
            <a:chExt cx="3200400" cy="4165431"/>
          </a:xfrm>
        </p:grpSpPr>
        <p:grpSp>
          <p:nvGrpSpPr>
            <p:cNvPr id="28" name="Group 27"/>
            <p:cNvGrpSpPr/>
            <p:nvPr/>
          </p:nvGrpSpPr>
          <p:grpSpPr>
            <a:xfrm>
              <a:off x="4648200" y="2286000"/>
              <a:ext cx="3200400" cy="3200400"/>
              <a:chOff x="4648200" y="2286000"/>
              <a:chExt cx="3200400" cy="32004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562600" y="2286000"/>
                <a:ext cx="22860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John Smith</a:t>
                </a:r>
              </a:p>
              <a:p>
                <a:pPr algn="ctr"/>
                <a:r>
                  <a:rPr lang="en-US" dirty="0"/>
                  <a:t>+1-555-1234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562600" y="3352800"/>
                <a:ext cx="22860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Lisa Smith</a:t>
                </a:r>
              </a:p>
              <a:p>
                <a:pPr algn="ctr"/>
                <a:r>
                  <a:rPr lang="en-US" dirty="0"/>
                  <a:t>+1-555-8976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562600" y="4800600"/>
                <a:ext cx="22860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Sam Doe</a:t>
                </a:r>
              </a:p>
              <a:p>
                <a:pPr algn="ctr"/>
                <a:r>
                  <a:rPr lang="en-US" dirty="0"/>
                  <a:t>+1-555-5030</a:t>
                </a: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V="1">
                <a:off x="4648200" y="2552700"/>
                <a:ext cx="914400" cy="38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4648200" y="3657600"/>
                <a:ext cx="914400" cy="38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V="1">
                <a:off x="4648200" y="5105400"/>
                <a:ext cx="914400" cy="38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5943600" y="5805100"/>
              <a:ext cx="18020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 =</a:t>
              </a:r>
              <a:br>
                <a:rPr lang="en-US" dirty="0"/>
              </a:br>
              <a:r>
                <a:rPr lang="en-US" dirty="0"/>
                <a:t>KEY + VALUE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43000" y="594360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5943600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the size of universe of keys is </a:t>
            </a:r>
            <a:r>
              <a:rPr lang="en-US" b="1" dirty="0"/>
              <a:t>small</a:t>
            </a:r>
            <a:r>
              <a:rPr lang="en-US" dirty="0"/>
              <a:t>, and the keys are </a:t>
            </a:r>
            <a:r>
              <a:rPr lang="en-US" b="1" dirty="0"/>
              <a:t>unique</a:t>
            </a:r>
            <a:r>
              <a:rPr lang="en-US" dirty="0"/>
              <a:t>, then we can set up a table whose </a:t>
            </a:r>
            <a:r>
              <a:rPr lang="en-US" u="sng" dirty="0"/>
              <a:t>size is the same as the universe’s size.</a:t>
            </a:r>
          </a:p>
          <a:p>
            <a:endParaRPr lang="en-US" dirty="0"/>
          </a:p>
          <a:p>
            <a:r>
              <a:rPr lang="en-US" dirty="0"/>
              <a:t>Each slot with index </a:t>
            </a:r>
            <a:r>
              <a:rPr lang="en-US" i="1" dirty="0"/>
              <a:t>k</a:t>
            </a:r>
            <a:r>
              <a:rPr lang="en-US" dirty="0"/>
              <a:t> in the table stores element with key </a:t>
            </a:r>
            <a:r>
              <a:rPr lang="en-US" i="1" dirty="0"/>
              <a:t>k. </a:t>
            </a:r>
            <a:r>
              <a:rPr lang="en-US" dirty="0"/>
              <a:t>If no element with key </a:t>
            </a:r>
            <a:r>
              <a:rPr lang="en-US" i="1" dirty="0"/>
              <a:t>k</a:t>
            </a:r>
            <a:r>
              <a:rPr lang="en-US" dirty="0"/>
              <a:t>, then slot with index </a:t>
            </a:r>
            <a:r>
              <a:rPr lang="en-US" i="1" dirty="0"/>
              <a:t>k</a:t>
            </a:r>
            <a:r>
              <a:rPr lang="en-US" dirty="0"/>
              <a:t> is empty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6046085-e791-4b5a-938a-424b1b0db5e1">
      <Terms xmlns="http://schemas.microsoft.com/office/infopath/2007/PartnerControls"/>
    </lcf76f155ced4ddcb4097134ff3c332f>
    <TaxCatchAll xmlns="8d69999e-86c1-459e-ac9f-930aeb6ee17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5C5E94A2E8AA43B5E0A47CDADC949D" ma:contentTypeVersion="10" ma:contentTypeDescription="Create a new document." ma:contentTypeScope="" ma:versionID="a1425b2337ee068eb90886c1724138af">
  <xsd:schema xmlns:xsd="http://www.w3.org/2001/XMLSchema" xmlns:xs="http://www.w3.org/2001/XMLSchema" xmlns:p="http://schemas.microsoft.com/office/2006/metadata/properties" xmlns:ns2="96046085-e791-4b5a-938a-424b1b0db5e1" xmlns:ns3="8d69999e-86c1-459e-ac9f-930aeb6ee176" targetNamespace="http://schemas.microsoft.com/office/2006/metadata/properties" ma:root="true" ma:fieldsID="7f9fd55b8757007f640c27efc9241599" ns2:_="" ns3:_="">
    <xsd:import namespace="96046085-e791-4b5a-938a-424b1b0db5e1"/>
    <xsd:import namespace="8d69999e-86c1-459e-ac9f-930aeb6ee1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046085-e791-4b5a-938a-424b1b0db5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3af8898d-4333-4326-912d-6588660eb9c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69999e-86c1-459e-ac9f-930aeb6ee17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d7de46e-fe17-4e2c-8890-e03b84f2fa81}" ma:internalName="TaxCatchAll" ma:showField="CatchAllData" ma:web="8d69999e-86c1-459e-ac9f-930aeb6ee17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E8E702-D133-4990-94F7-CAEAD2CB1E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396B81-0AB6-4CDE-AD82-1E6DA6EBECEA}">
  <ds:schemaRefs>
    <ds:schemaRef ds:uri="http://schemas.microsoft.com/office/2006/metadata/properties"/>
    <ds:schemaRef ds:uri="http://schemas.microsoft.com/office/infopath/2007/PartnerControls"/>
    <ds:schemaRef ds:uri="8fa196cf-d398-4820-aa05-bd2cde12b72b"/>
  </ds:schemaRefs>
</ds:datastoreItem>
</file>

<file path=customXml/itemProps3.xml><?xml version="1.0" encoding="utf-8"?>
<ds:datastoreItem xmlns:ds="http://schemas.openxmlformats.org/officeDocument/2006/customXml" ds:itemID="{FAB16462-4B44-464D-B272-A730052D019B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824</TotalTime>
  <Words>1751</Words>
  <Application>Microsoft Office PowerPoint</Application>
  <PresentationFormat>On-screen Show (4:3)</PresentationFormat>
  <Paragraphs>251</Paragraphs>
  <Slides>28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Wingdings</vt:lpstr>
      <vt:lpstr>Wingdings 2</vt:lpstr>
      <vt:lpstr>Century Schoolbook</vt:lpstr>
      <vt:lpstr>Arial</vt:lpstr>
      <vt:lpstr>Oriel</vt:lpstr>
      <vt:lpstr>Equation</vt:lpstr>
      <vt:lpstr>Design &amp; Analysis of Algorithm Hashing</vt:lpstr>
      <vt:lpstr>Motivation</vt:lpstr>
      <vt:lpstr>Analogy</vt:lpstr>
      <vt:lpstr>PowerPoint Presentation</vt:lpstr>
      <vt:lpstr>PowerPoint Presentation</vt:lpstr>
      <vt:lpstr>How does hashing work ?</vt:lpstr>
      <vt:lpstr>Another Example</vt:lpstr>
      <vt:lpstr>Another Example</vt:lpstr>
      <vt:lpstr>Direct Addressing</vt:lpstr>
      <vt:lpstr>Direct Addressing :: example</vt:lpstr>
      <vt:lpstr>Direct Addressing :: example</vt:lpstr>
      <vt:lpstr>Problems in Direct Addressing</vt:lpstr>
      <vt:lpstr>Hash Function &amp; Hash Table</vt:lpstr>
      <vt:lpstr>Example :: NPM</vt:lpstr>
      <vt:lpstr>Collision</vt:lpstr>
      <vt:lpstr>Choosing Hash Function</vt:lpstr>
      <vt:lpstr>Types of Hash Function</vt:lpstr>
      <vt:lpstr>Hash Function Modular/Division</vt:lpstr>
      <vt:lpstr>Hash Function Modular/Division</vt:lpstr>
      <vt:lpstr>Hash Function Truncation</vt:lpstr>
      <vt:lpstr>Hash Function Multiplicative</vt:lpstr>
      <vt:lpstr>Hash Function Multiplicative</vt:lpstr>
      <vt:lpstr>Hash Function Multiplicative</vt:lpstr>
      <vt:lpstr>Hash Function Boundary Folding</vt:lpstr>
      <vt:lpstr>Hash Function Shift Folding</vt:lpstr>
      <vt:lpstr>Hash Function Length-dependent</vt:lpstr>
      <vt:lpstr>String to integer key</vt:lpstr>
      <vt:lpstr>String to integer 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&amp; Analysis of Algorithm 01 - Hashing</dc:title>
  <dc:creator>jhelga</dc:creator>
  <cp:lastModifiedBy>Lionov</cp:lastModifiedBy>
  <cp:revision>73</cp:revision>
  <dcterms:created xsi:type="dcterms:W3CDTF">2013-08-21T04:42:41Z</dcterms:created>
  <dcterms:modified xsi:type="dcterms:W3CDTF">2023-03-26T09:02:03Z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0x010100ABAA3C17B155914A92440EEF3A559400</vt:lpwstr>
  </property>
</Properties>
</file>