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  <p:sldId id="260" r:id="rId26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League Spartan" charset="1" panose="00000800000000000000"/>
      <p:regular r:id="rId10"/>
    </p:embeddedFont>
    <p:embeddedFont>
      <p:font typeface="Intro Rust" charset="1" panose="00000500000000000000"/>
      <p:regular r:id="rId11"/>
    </p:embeddedFont>
    <p:embeddedFont>
      <p:font typeface="Blinker" charset="1" panose="02000000000000000000"/>
      <p:regular r:id="rId12"/>
    </p:embeddedFont>
    <p:embeddedFont>
      <p:font typeface="Blinker Bold" charset="1" panose="02000000000000000000"/>
      <p:regular r:id="rId13"/>
    </p:embeddedFont>
    <p:embeddedFont>
      <p:font typeface="Open Sans Light" charset="1" panose="020B0306030504020204"/>
      <p:regular r:id="rId14"/>
    </p:embeddedFont>
    <p:embeddedFont>
      <p:font typeface="Open Sans Light Bold" charset="1" panose="020B0806030504020204"/>
      <p:regular r:id="rId15"/>
    </p:embeddedFont>
    <p:embeddedFont>
      <p:font typeface="Open Sans Light Italics" charset="1" panose="020B0306030504020204"/>
      <p:regular r:id="rId16"/>
    </p:embeddedFont>
    <p:embeddedFont>
      <p:font typeface="Open Sans Light Bold Italics" charset="1" panose="020B0806030504020204"/>
      <p:regular r:id="rId17"/>
    </p:embeddedFont>
    <p:embeddedFont>
      <p:font typeface="Cerebri" charset="1" panose="00000500000000000000"/>
      <p:regular r:id="rId18"/>
    </p:embeddedFont>
    <p:embeddedFont>
      <p:font typeface="Cerebri Bold" charset="1" panose="00000800000000000000"/>
      <p:regular r:id="rId19"/>
    </p:embeddedFont>
    <p:embeddedFont>
      <p:font typeface="Cerebri Italics" charset="1" panose="00000500000000000000"/>
      <p:regular r:id="rId20"/>
    </p:embeddedFont>
    <p:embeddedFont>
      <p:font typeface="Cerebri Bold Italics" charset="1" panose="000008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png" Type="http://schemas.openxmlformats.org/officeDocument/2006/relationships/image"/><Relationship Id="rId11" Target="../media/image13.png" Type="http://schemas.openxmlformats.org/officeDocument/2006/relationships/image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Relationship Id="rId7" Target="../media/image9.png" Type="http://schemas.openxmlformats.org/officeDocument/2006/relationships/image"/><Relationship Id="rId8" Target="../media/image10.pn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2.png" Type="http://schemas.openxmlformats.org/officeDocument/2006/relationships/image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20.png" Type="http://schemas.openxmlformats.org/officeDocument/2006/relationships/image"/><Relationship Id="rId9" Target="../media/image2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.png" Type="http://schemas.openxmlformats.org/officeDocument/2006/relationships/image"/><Relationship Id="rId11" Target="../media/image2.svg" Type="http://schemas.openxmlformats.org/officeDocument/2006/relationships/image"/><Relationship Id="rId12" Target="../media/image31.png" Type="http://schemas.openxmlformats.org/officeDocument/2006/relationships/image"/><Relationship Id="rId13" Target="../media/image32.svg" Type="http://schemas.openxmlformats.org/officeDocument/2006/relationships/image"/><Relationship Id="rId14" Target="../media/image33.png" Type="http://schemas.openxmlformats.org/officeDocument/2006/relationships/image"/><Relationship Id="rId15" Target="../media/image34.png" Type="http://schemas.openxmlformats.org/officeDocument/2006/relationships/image"/><Relationship Id="rId16" Target="../media/image35.png" Type="http://schemas.openxmlformats.org/officeDocument/2006/relationships/image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Relationship Id="rId6" Target="../media/image27.png" Type="http://schemas.openxmlformats.org/officeDocument/2006/relationships/image"/><Relationship Id="rId7" Target="../media/image28.svg" Type="http://schemas.openxmlformats.org/officeDocument/2006/relationships/image"/><Relationship Id="rId8" Target="../media/image29.png" Type="http://schemas.openxmlformats.org/officeDocument/2006/relationships/image"/><Relationship Id="rId9" Target="../media/image3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Relationship Id="rId3" Target="../media/image37.svg" Type="http://schemas.openxmlformats.org/officeDocument/2006/relationships/image"/><Relationship Id="rId4" Target="../media/image38.png" Type="http://schemas.openxmlformats.org/officeDocument/2006/relationships/image"/><Relationship Id="rId5" Target="../media/image39.png" Type="http://schemas.openxmlformats.org/officeDocument/2006/relationships/image"/><Relationship Id="rId6" Target="../media/image4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440088" y="-526549"/>
            <a:ext cx="24210830" cy="11469340"/>
            <a:chOff x="0" y="0"/>
            <a:chExt cx="6376515" cy="3020731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376515" cy="3020732"/>
            </a:xfrm>
            <a:custGeom>
              <a:avLst/>
              <a:gdLst/>
              <a:ahLst/>
              <a:cxnLst/>
              <a:rect r="r" b="b" t="t" l="l"/>
              <a:pathLst>
                <a:path h="3020732" w="6376515">
                  <a:moveTo>
                    <a:pt x="0" y="0"/>
                  </a:moveTo>
                  <a:lnTo>
                    <a:pt x="6376515" y="0"/>
                  </a:lnTo>
                  <a:lnTo>
                    <a:pt x="6376515" y="3020732"/>
                  </a:lnTo>
                  <a:lnTo>
                    <a:pt x="0" y="3020732"/>
                  </a:lnTo>
                  <a:close/>
                </a:path>
              </a:pathLst>
            </a:custGeom>
            <a:solidFill>
              <a:srgbClr val="F5F5E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427682" y="0"/>
            <a:ext cx="14609498" cy="1369134"/>
            <a:chOff x="0" y="0"/>
            <a:chExt cx="2689103" cy="252010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2689103" cy="252010"/>
            </a:xfrm>
            <a:custGeom>
              <a:avLst/>
              <a:gdLst/>
              <a:ahLst/>
              <a:cxnLst/>
              <a:rect r="r" b="b" t="t" l="l"/>
              <a:pathLst>
                <a:path h="252010" w="2689103">
                  <a:moveTo>
                    <a:pt x="2485903" y="0"/>
                  </a:moveTo>
                  <a:lnTo>
                    <a:pt x="0" y="0"/>
                  </a:lnTo>
                  <a:lnTo>
                    <a:pt x="203200" y="252010"/>
                  </a:lnTo>
                  <a:lnTo>
                    <a:pt x="2689103" y="252010"/>
                  </a:lnTo>
                  <a:lnTo>
                    <a:pt x="2485903" y="0"/>
                  </a:lnTo>
                  <a:close/>
                </a:path>
              </a:pathLst>
            </a:custGeom>
            <a:solidFill>
              <a:srgbClr val="8CB9C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88295" y="-53216"/>
            <a:ext cx="12812415" cy="10393431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 rot="0">
            <a:off x="3128394" y="2777480"/>
            <a:ext cx="1233531" cy="1174730"/>
            <a:chOff x="0" y="0"/>
            <a:chExt cx="559295" cy="532634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559295" cy="532634"/>
            </a:xfrm>
            <a:custGeom>
              <a:avLst/>
              <a:gdLst/>
              <a:ahLst/>
              <a:cxnLst/>
              <a:rect r="r" b="b" t="t" l="l"/>
              <a:pathLst>
                <a:path h="532634" w="559295">
                  <a:moveTo>
                    <a:pt x="356095" y="0"/>
                  </a:moveTo>
                  <a:lnTo>
                    <a:pt x="0" y="0"/>
                  </a:lnTo>
                  <a:lnTo>
                    <a:pt x="203200" y="532634"/>
                  </a:lnTo>
                  <a:lnTo>
                    <a:pt x="559295" y="532634"/>
                  </a:lnTo>
                  <a:lnTo>
                    <a:pt x="356095" y="0"/>
                  </a:lnTo>
                  <a:close/>
                </a:path>
              </a:pathLst>
            </a:custGeom>
            <a:solidFill>
              <a:srgbClr val="2A635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3745159" y="3002428"/>
            <a:ext cx="5502590" cy="949782"/>
            <a:chOff x="0" y="0"/>
            <a:chExt cx="4519394" cy="780076"/>
          </a:xfrm>
        </p:grpSpPr>
        <p:sp>
          <p:nvSpPr>
            <p:cNvPr name="Freeform 13" id="13"/>
            <p:cNvSpPr/>
            <p:nvPr/>
          </p:nvSpPr>
          <p:spPr>
            <a:xfrm>
              <a:off x="0" y="0"/>
              <a:ext cx="4519394" cy="780076"/>
            </a:xfrm>
            <a:custGeom>
              <a:avLst/>
              <a:gdLst/>
              <a:ahLst/>
              <a:cxnLst/>
              <a:rect r="r" b="b" t="t" l="l"/>
              <a:pathLst>
                <a:path h="780076" w="4519394">
                  <a:moveTo>
                    <a:pt x="0" y="0"/>
                  </a:moveTo>
                  <a:lnTo>
                    <a:pt x="4519394" y="0"/>
                  </a:lnTo>
                  <a:lnTo>
                    <a:pt x="4519394" y="780076"/>
                  </a:lnTo>
                  <a:lnTo>
                    <a:pt x="0" y="780076"/>
                  </a:lnTo>
                  <a:close/>
                </a:path>
              </a:pathLst>
            </a:custGeom>
            <a:solidFill>
              <a:srgbClr val="404952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3167869" y="4472085"/>
            <a:ext cx="1342160" cy="1278181"/>
            <a:chOff x="0" y="0"/>
            <a:chExt cx="559295" cy="532634"/>
          </a:xfrm>
        </p:grpSpPr>
        <p:sp>
          <p:nvSpPr>
            <p:cNvPr name="Freeform 16" id="16"/>
            <p:cNvSpPr/>
            <p:nvPr/>
          </p:nvSpPr>
          <p:spPr>
            <a:xfrm>
              <a:off x="0" y="0"/>
              <a:ext cx="559295" cy="532634"/>
            </a:xfrm>
            <a:custGeom>
              <a:avLst/>
              <a:gdLst/>
              <a:ahLst/>
              <a:cxnLst/>
              <a:rect r="r" b="b" t="t" l="l"/>
              <a:pathLst>
                <a:path h="532634" w="559295">
                  <a:moveTo>
                    <a:pt x="356095" y="0"/>
                  </a:moveTo>
                  <a:lnTo>
                    <a:pt x="0" y="0"/>
                  </a:lnTo>
                  <a:lnTo>
                    <a:pt x="203200" y="532634"/>
                  </a:lnTo>
                  <a:lnTo>
                    <a:pt x="559295" y="532634"/>
                  </a:lnTo>
                  <a:lnTo>
                    <a:pt x="356095" y="0"/>
                  </a:lnTo>
                  <a:close/>
                </a:path>
              </a:pathLst>
            </a:custGeom>
            <a:solidFill>
              <a:srgbClr val="2A6350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3745159" y="4561804"/>
            <a:ext cx="7221090" cy="1188462"/>
            <a:chOff x="0" y="0"/>
            <a:chExt cx="5930834" cy="976109"/>
          </a:xfrm>
        </p:grpSpPr>
        <p:sp>
          <p:nvSpPr>
            <p:cNvPr name="Freeform 19" id="19"/>
            <p:cNvSpPr/>
            <p:nvPr/>
          </p:nvSpPr>
          <p:spPr>
            <a:xfrm>
              <a:off x="0" y="0"/>
              <a:ext cx="5930834" cy="976109"/>
            </a:xfrm>
            <a:custGeom>
              <a:avLst/>
              <a:gdLst/>
              <a:ahLst/>
              <a:cxnLst/>
              <a:rect r="r" b="b" t="t" l="l"/>
              <a:pathLst>
                <a:path h="976109" w="5930834">
                  <a:moveTo>
                    <a:pt x="0" y="0"/>
                  </a:moveTo>
                  <a:lnTo>
                    <a:pt x="5930834" y="0"/>
                  </a:lnTo>
                  <a:lnTo>
                    <a:pt x="5930834" y="976109"/>
                  </a:lnTo>
                  <a:lnTo>
                    <a:pt x="0" y="976109"/>
                  </a:lnTo>
                  <a:close/>
                </a:path>
              </a:pathLst>
            </a:custGeom>
            <a:solidFill>
              <a:srgbClr val="404952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3167869" y="6578899"/>
            <a:ext cx="1233531" cy="1174730"/>
            <a:chOff x="0" y="0"/>
            <a:chExt cx="559295" cy="532634"/>
          </a:xfrm>
        </p:grpSpPr>
        <p:sp>
          <p:nvSpPr>
            <p:cNvPr name="Freeform 22" id="22"/>
            <p:cNvSpPr/>
            <p:nvPr/>
          </p:nvSpPr>
          <p:spPr>
            <a:xfrm>
              <a:off x="0" y="0"/>
              <a:ext cx="559295" cy="532634"/>
            </a:xfrm>
            <a:custGeom>
              <a:avLst/>
              <a:gdLst/>
              <a:ahLst/>
              <a:cxnLst/>
              <a:rect r="r" b="b" t="t" l="l"/>
              <a:pathLst>
                <a:path h="532634" w="559295">
                  <a:moveTo>
                    <a:pt x="356095" y="0"/>
                  </a:moveTo>
                  <a:lnTo>
                    <a:pt x="0" y="0"/>
                  </a:lnTo>
                  <a:lnTo>
                    <a:pt x="203200" y="532634"/>
                  </a:lnTo>
                  <a:lnTo>
                    <a:pt x="559295" y="532634"/>
                  </a:lnTo>
                  <a:lnTo>
                    <a:pt x="356095" y="0"/>
                  </a:lnTo>
                  <a:close/>
                </a:path>
              </a:pathLst>
            </a:custGeom>
            <a:solidFill>
              <a:srgbClr val="2A6350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3784634" y="6803848"/>
            <a:ext cx="5668169" cy="949782"/>
            <a:chOff x="0" y="0"/>
            <a:chExt cx="4655387" cy="780076"/>
          </a:xfrm>
        </p:grpSpPr>
        <p:sp>
          <p:nvSpPr>
            <p:cNvPr name="Freeform 25" id="25"/>
            <p:cNvSpPr/>
            <p:nvPr/>
          </p:nvSpPr>
          <p:spPr>
            <a:xfrm>
              <a:off x="0" y="0"/>
              <a:ext cx="4655387" cy="780076"/>
            </a:xfrm>
            <a:custGeom>
              <a:avLst/>
              <a:gdLst/>
              <a:ahLst/>
              <a:cxnLst/>
              <a:rect r="r" b="b" t="t" l="l"/>
              <a:pathLst>
                <a:path h="780076" w="4655387">
                  <a:moveTo>
                    <a:pt x="0" y="0"/>
                  </a:moveTo>
                  <a:lnTo>
                    <a:pt x="4655387" y="0"/>
                  </a:lnTo>
                  <a:lnTo>
                    <a:pt x="4655387" y="780076"/>
                  </a:lnTo>
                  <a:lnTo>
                    <a:pt x="0" y="780076"/>
                  </a:lnTo>
                  <a:close/>
                </a:path>
              </a:pathLst>
            </a:custGeom>
            <a:solidFill>
              <a:srgbClr val="404952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3369440" y="8314187"/>
            <a:ext cx="1233531" cy="1174730"/>
            <a:chOff x="0" y="0"/>
            <a:chExt cx="559295" cy="532634"/>
          </a:xfrm>
        </p:grpSpPr>
        <p:sp>
          <p:nvSpPr>
            <p:cNvPr name="Freeform 28" id="28"/>
            <p:cNvSpPr/>
            <p:nvPr/>
          </p:nvSpPr>
          <p:spPr>
            <a:xfrm>
              <a:off x="0" y="0"/>
              <a:ext cx="559295" cy="532634"/>
            </a:xfrm>
            <a:custGeom>
              <a:avLst/>
              <a:gdLst/>
              <a:ahLst/>
              <a:cxnLst/>
              <a:rect r="r" b="b" t="t" l="l"/>
              <a:pathLst>
                <a:path h="532634" w="559295">
                  <a:moveTo>
                    <a:pt x="356095" y="0"/>
                  </a:moveTo>
                  <a:lnTo>
                    <a:pt x="0" y="0"/>
                  </a:lnTo>
                  <a:lnTo>
                    <a:pt x="203200" y="532634"/>
                  </a:lnTo>
                  <a:lnTo>
                    <a:pt x="559295" y="532634"/>
                  </a:lnTo>
                  <a:lnTo>
                    <a:pt x="356095" y="0"/>
                  </a:lnTo>
                  <a:close/>
                </a:path>
              </a:pathLst>
            </a:custGeom>
            <a:solidFill>
              <a:srgbClr val="2A6350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3950213" y="8539135"/>
            <a:ext cx="5502590" cy="949782"/>
            <a:chOff x="0" y="0"/>
            <a:chExt cx="4519394" cy="780076"/>
          </a:xfrm>
        </p:grpSpPr>
        <p:sp>
          <p:nvSpPr>
            <p:cNvPr name="Freeform 31" id="31"/>
            <p:cNvSpPr/>
            <p:nvPr/>
          </p:nvSpPr>
          <p:spPr>
            <a:xfrm>
              <a:off x="0" y="0"/>
              <a:ext cx="4519394" cy="780076"/>
            </a:xfrm>
            <a:custGeom>
              <a:avLst/>
              <a:gdLst/>
              <a:ahLst/>
              <a:cxnLst/>
              <a:rect r="r" b="b" t="t" l="l"/>
              <a:pathLst>
                <a:path h="780076" w="4519394">
                  <a:moveTo>
                    <a:pt x="0" y="0"/>
                  </a:moveTo>
                  <a:lnTo>
                    <a:pt x="4519394" y="0"/>
                  </a:lnTo>
                  <a:lnTo>
                    <a:pt x="4519394" y="780076"/>
                  </a:lnTo>
                  <a:lnTo>
                    <a:pt x="0" y="780076"/>
                  </a:lnTo>
                  <a:close/>
                </a:path>
              </a:pathLst>
            </a:custGeom>
            <a:solidFill>
              <a:srgbClr val="404952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33" id="33"/>
          <p:cNvSpPr/>
          <p:nvPr/>
        </p:nvSpPr>
        <p:spPr>
          <a:xfrm rot="0">
            <a:off x="3128394" y="2356559"/>
            <a:ext cx="2815461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4" id="34"/>
          <p:cNvSpPr/>
          <p:nvPr/>
        </p:nvSpPr>
        <p:spPr>
          <a:xfrm rot="0">
            <a:off x="7268656" y="2356559"/>
            <a:ext cx="2815461" cy="0"/>
          </a:xfrm>
          <a:prstGeom prst="line">
            <a:avLst/>
          </a:prstGeom>
          <a:ln cap="flat" w="47625">
            <a:solidFill>
              <a:srgbClr val="059BDD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35" id="35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4353432" y="1862847"/>
            <a:ext cx="2501032" cy="4224122"/>
          </a:xfrm>
          <a:prstGeom prst="rect">
            <a:avLst/>
          </a:prstGeom>
        </p:spPr>
      </p:pic>
      <p:sp>
        <p:nvSpPr>
          <p:cNvPr name="TextBox 36" id="36"/>
          <p:cNvSpPr txBox="true"/>
          <p:nvPr/>
        </p:nvSpPr>
        <p:spPr>
          <a:xfrm rot="0">
            <a:off x="3167869" y="1235784"/>
            <a:ext cx="7981695" cy="112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100"/>
              </a:lnSpc>
            </a:pPr>
            <a:r>
              <a:rPr lang="en-US" sz="6500">
                <a:solidFill>
                  <a:srgbClr val="2A6350"/>
                </a:solidFill>
                <a:latin typeface="League Spartan"/>
              </a:rPr>
              <a:t>Table Of Content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3986205" y="3107712"/>
            <a:ext cx="3172511" cy="663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55"/>
              </a:lnSpc>
            </a:pPr>
            <a:r>
              <a:rPr lang="en-US" sz="3897">
                <a:solidFill>
                  <a:srgbClr val="FFFFFF"/>
                </a:solidFill>
                <a:latin typeface="Blinker"/>
              </a:rPr>
              <a:t>Definisi &amp; Sifat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3840607" y="4542760"/>
            <a:ext cx="5311695" cy="1824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15"/>
              </a:lnSpc>
            </a:pPr>
            <a:r>
              <a:rPr lang="en-US" sz="3897">
                <a:solidFill>
                  <a:srgbClr val="FFFFFF"/>
                </a:solidFill>
                <a:latin typeface="Blinker"/>
              </a:rPr>
              <a:t>Deklarasi, Instansiasi</a:t>
            </a:r>
          </a:p>
          <a:p>
            <a:pPr>
              <a:lnSpc>
                <a:spcPts val="4715"/>
              </a:lnSpc>
            </a:pPr>
            <a:r>
              <a:rPr lang="en-US" sz="3897">
                <a:solidFill>
                  <a:srgbClr val="FFFFFF"/>
                </a:solidFill>
                <a:latin typeface="Blinker"/>
              </a:rPr>
              <a:t>Dan inisialisasi</a:t>
            </a:r>
          </a:p>
          <a:p>
            <a:pPr>
              <a:lnSpc>
                <a:spcPts val="5455"/>
              </a:lnSpc>
            </a:pPr>
          </a:p>
        </p:txBody>
      </p:sp>
      <p:sp>
        <p:nvSpPr>
          <p:cNvPr name="TextBox 39" id="39"/>
          <p:cNvSpPr txBox="true"/>
          <p:nvPr/>
        </p:nvSpPr>
        <p:spPr>
          <a:xfrm rot="0">
            <a:off x="3950213" y="6875602"/>
            <a:ext cx="5938697" cy="663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55"/>
              </a:lnSpc>
            </a:pPr>
            <a:r>
              <a:rPr lang="en-US" sz="3897">
                <a:solidFill>
                  <a:srgbClr val="FFFFFF"/>
                </a:solidFill>
                <a:latin typeface="Blinker"/>
              </a:rPr>
              <a:t>Array Element,Data,length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4536125" y="8644419"/>
            <a:ext cx="4503693" cy="663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55"/>
              </a:lnSpc>
            </a:pPr>
            <a:r>
              <a:rPr lang="en-US" sz="3897">
                <a:solidFill>
                  <a:srgbClr val="FFFFFF"/>
                </a:solidFill>
                <a:latin typeface="Blinker"/>
              </a:rPr>
              <a:t>Java Array Loop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1890296" y="117449"/>
            <a:ext cx="7427306" cy="11151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783"/>
              </a:lnSpc>
            </a:pPr>
            <a:r>
              <a:rPr lang="en-US" sz="7199" spc="143">
                <a:solidFill>
                  <a:srgbClr val="1D242C"/>
                </a:solidFill>
                <a:latin typeface="Cerebri Bold"/>
              </a:rPr>
              <a:t>ARRAY1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3169445" y="6639419"/>
            <a:ext cx="5874961" cy="1557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55"/>
              </a:lnSpc>
            </a:pPr>
            <a:r>
              <a:rPr lang="en-US" sz="3897">
                <a:solidFill>
                  <a:srgbClr val="000000"/>
                </a:solidFill>
                <a:latin typeface="Blinker"/>
              </a:rPr>
              <a:t>Nama Kelompok:</a:t>
            </a:r>
          </a:p>
          <a:p>
            <a:pPr marL="539124" indent="-269562" lvl="1">
              <a:lnSpc>
                <a:spcPts val="3495"/>
              </a:lnSpc>
              <a:buFont typeface="Arial"/>
              <a:buChar char="•"/>
            </a:pPr>
            <a:r>
              <a:rPr lang="en-US" sz="2497">
                <a:solidFill>
                  <a:srgbClr val="000000"/>
                </a:solidFill>
                <a:latin typeface="Blinker"/>
              </a:rPr>
              <a:t>Masyithah Sophia Damayanti (17)</a:t>
            </a:r>
          </a:p>
          <a:p>
            <a:pPr marL="539124" indent="-269562" lvl="1">
              <a:lnSpc>
                <a:spcPts val="3495"/>
              </a:lnSpc>
              <a:buFont typeface="Arial"/>
              <a:buChar char="•"/>
            </a:pPr>
            <a:r>
              <a:rPr lang="en-US" sz="2497">
                <a:solidFill>
                  <a:srgbClr val="000000"/>
                </a:solidFill>
                <a:latin typeface="Blinker"/>
              </a:rPr>
              <a:t>Nanda Putra Khamdani (22)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0" y="6580"/>
            <a:ext cx="11404980" cy="925172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181943" y="8494021"/>
            <a:ext cx="707364" cy="2235921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2892266" y="6790460"/>
            <a:ext cx="3751992" cy="515384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2892266" y="7705894"/>
            <a:ext cx="3751992" cy="73615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6538292" y="-442943"/>
            <a:ext cx="707364" cy="2235921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11683046" y="2431645"/>
            <a:ext cx="4955694" cy="589964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false" rot="0">
            <a:off x="11683046" y="4577719"/>
            <a:ext cx="5001482" cy="436876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10"/>
          <a:srcRect l="0" t="0" r="0" b="0"/>
          <a:stretch>
            <a:fillRect/>
          </a:stretch>
        </p:blipFill>
        <p:spPr>
          <a:xfrm flipH="false" flipV="false" rot="0">
            <a:off x="11683046" y="5386070"/>
            <a:ext cx="5001482" cy="456017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1"/>
          <a:srcRect l="0" t="0" r="0" b="0"/>
          <a:stretch>
            <a:fillRect/>
          </a:stretch>
        </p:blipFill>
        <p:spPr>
          <a:xfrm flipH="false" flipV="false" rot="0">
            <a:off x="11523954" y="8031206"/>
            <a:ext cx="6764046" cy="271055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 rot="0">
            <a:off x="2892266" y="1250217"/>
            <a:ext cx="7192908" cy="2362856"/>
            <a:chOff x="0" y="0"/>
            <a:chExt cx="9590544" cy="3150475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637568"/>
              <a:ext cx="9590544" cy="25129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199"/>
                </a:lnSpc>
              </a:pPr>
              <a:r>
                <a:rPr lang="en-US" sz="1999" spc="39">
                  <a:solidFill>
                    <a:srgbClr val="1D242C"/>
                  </a:solidFill>
                  <a:latin typeface="Cerebri"/>
                </a:rPr>
                <a:t>Array digunakan untuk menyimpan beberapa nilai dalam satu variabel, alih-alih mendeklarasikan variabel terpisah untuk setiap nilai.</a:t>
              </a:r>
            </a:p>
            <a:p>
              <a:pPr>
                <a:lnSpc>
                  <a:spcPts val="2880"/>
                </a:lnSpc>
              </a:pPr>
            </a:p>
            <a:p>
              <a:pPr algn="l" marL="0" indent="0" lvl="0">
                <a:lnSpc>
                  <a:spcPts val="2880"/>
                </a:lnSpc>
                <a:spcBef>
                  <a:spcPct val="0"/>
                </a:spcBef>
              </a:pP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19050"/>
              <a:ext cx="5395965" cy="4762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774"/>
                </a:lnSpc>
              </a:pPr>
              <a:r>
                <a:rPr lang="en-US" sz="2499" spc="124">
                  <a:solidFill>
                    <a:srgbClr val="E05142"/>
                  </a:solidFill>
                  <a:latin typeface="Cerebri Bold"/>
                </a:rPr>
                <a:t>DEFINISI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892266" y="3391387"/>
            <a:ext cx="7192908" cy="1623208"/>
            <a:chOff x="0" y="0"/>
            <a:chExt cx="9590544" cy="2164278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623344"/>
              <a:ext cx="9590544" cy="15409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431799" indent="-215899" lvl="1">
                <a:lnSpc>
                  <a:spcPts val="3199"/>
                </a:lnSpc>
                <a:buFont typeface="Arial"/>
                <a:buChar char="•"/>
              </a:pPr>
              <a:r>
                <a:rPr lang="en-US" sz="1999" spc="39">
                  <a:solidFill>
                    <a:srgbClr val="1D242C"/>
                  </a:solidFill>
                  <a:latin typeface="Cerebri"/>
                </a:rPr>
                <a:t>Homogen</a:t>
              </a:r>
            </a:p>
            <a:p>
              <a:pPr marL="431799" indent="-215899" lvl="1">
                <a:lnSpc>
                  <a:spcPts val="3199"/>
                </a:lnSpc>
                <a:buFont typeface="Arial"/>
                <a:buChar char="•"/>
              </a:pPr>
              <a:r>
                <a:rPr lang="en-US" sz="1999" spc="39">
                  <a:solidFill>
                    <a:srgbClr val="1D242C"/>
                  </a:solidFill>
                  <a:latin typeface="Cerebri"/>
                </a:rPr>
                <a:t>Random Acces</a:t>
              </a:r>
            </a:p>
            <a:p>
              <a:pPr algn="l" marL="431799" indent="-215899" lvl="1">
                <a:lnSpc>
                  <a:spcPts val="3199"/>
                </a:lnSpc>
                <a:buFont typeface="Arial"/>
                <a:buChar char="•"/>
              </a:pPr>
              <a:r>
                <a:rPr lang="en-US" sz="1999" spc="39">
                  <a:solidFill>
                    <a:srgbClr val="1D242C"/>
                  </a:solidFill>
                  <a:latin typeface="Cerebri"/>
                </a:rPr>
                <a:t>Merupakan Variable Referensi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28575"/>
              <a:ext cx="5395965" cy="4525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664"/>
                </a:lnSpc>
              </a:pPr>
              <a:r>
                <a:rPr lang="en-US" sz="2400" spc="120">
                  <a:solidFill>
                    <a:srgbClr val="E05142"/>
                  </a:solidFill>
                  <a:latin typeface="Cerebri Bold"/>
                </a:rPr>
                <a:t>SIFAT-SIFAT ARRAY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2892266" y="5414380"/>
            <a:ext cx="7192908" cy="1223158"/>
            <a:chOff x="0" y="0"/>
            <a:chExt cx="9590544" cy="1630878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623344"/>
              <a:ext cx="9590544" cy="10075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99"/>
                </a:lnSpc>
                <a:spcBef>
                  <a:spcPct val="0"/>
                </a:spcBef>
              </a:pPr>
              <a:r>
                <a:rPr lang="en-US" sz="1999" spc="39">
                  <a:solidFill>
                    <a:srgbClr val="1D242C"/>
                  </a:solidFill>
                  <a:latin typeface="Cerebri"/>
                </a:rPr>
                <a:t>Untuk mendeklarasikan array, tentukan tipe variabel dengan tanda </a:t>
              </a:r>
              <a:r>
                <a:rPr lang="en-US" sz="1999" spc="39">
                  <a:solidFill>
                    <a:srgbClr val="1D242C"/>
                  </a:solidFill>
                  <a:latin typeface="Cerebri Bold"/>
                </a:rPr>
                <a:t>square brackets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28575"/>
              <a:ext cx="5395965" cy="4525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664"/>
                </a:lnSpc>
              </a:pPr>
              <a:r>
                <a:rPr lang="en-US" sz="2400" spc="120">
                  <a:solidFill>
                    <a:srgbClr val="E05142"/>
                  </a:solidFill>
                  <a:latin typeface="Cerebri Bold"/>
                </a:rPr>
                <a:t>DECLARATION ARRAY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1683046" y="1450242"/>
            <a:ext cx="6604954" cy="823108"/>
            <a:chOff x="0" y="0"/>
            <a:chExt cx="8806606" cy="1097478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623344"/>
              <a:ext cx="8806606" cy="4741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99"/>
                </a:lnSpc>
                <a:spcBef>
                  <a:spcPct val="0"/>
                </a:spcBef>
              </a:pPr>
              <a:r>
                <a:rPr lang="en-US" sz="1999" spc="39">
                  <a:solidFill>
                    <a:srgbClr val="1D242C"/>
                  </a:solidFill>
                  <a:latin typeface="Cerebri"/>
                </a:rPr>
                <a:t>namaArray = new tipeData[jumlahElemen];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28575"/>
              <a:ext cx="4954895" cy="4525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664"/>
                </a:lnSpc>
              </a:pPr>
              <a:r>
                <a:rPr lang="en-US" sz="2400" spc="120">
                  <a:solidFill>
                    <a:srgbClr val="E05142"/>
                  </a:solidFill>
                  <a:latin typeface="Cerebri Bold"/>
                </a:rPr>
                <a:t>INSTANSIASI ARRAY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1683046" y="3428291"/>
            <a:ext cx="5546013" cy="774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99"/>
              </a:lnSpc>
              <a:spcBef>
                <a:spcPct val="0"/>
              </a:spcBef>
            </a:pPr>
            <a:r>
              <a:rPr lang="en-US" sz="1999" spc="39">
                <a:solidFill>
                  <a:srgbClr val="1D242C"/>
                </a:solidFill>
                <a:latin typeface="Cerebri"/>
              </a:rPr>
              <a:t>Deklarasi dan instansiasi objek array dapat digabungkan dalam sebuah instruksi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11683046" y="6436573"/>
            <a:ext cx="6604954" cy="1223158"/>
            <a:chOff x="0" y="0"/>
            <a:chExt cx="8806606" cy="1630878"/>
          </a:xfrm>
        </p:grpSpPr>
        <p:sp>
          <p:nvSpPr>
            <p:cNvPr name="TextBox 25" id="25"/>
            <p:cNvSpPr txBox="true"/>
            <p:nvPr/>
          </p:nvSpPr>
          <p:spPr>
            <a:xfrm rot="0">
              <a:off x="0" y="623344"/>
              <a:ext cx="8806606" cy="10075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99"/>
                </a:lnSpc>
                <a:spcBef>
                  <a:spcPct val="0"/>
                </a:spcBef>
              </a:pPr>
              <a:r>
                <a:rPr lang="en-US" sz="1999" spc="39">
                  <a:solidFill>
                    <a:srgbClr val="1D242C"/>
                  </a:solidFill>
                  <a:latin typeface="Cerebri"/>
                </a:rPr>
                <a:t>Array dapat diinisialisasi secara eksplisit pada saat didefinisikan dan bisa tidak diberikan nilai dimensinya.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0" y="28575"/>
              <a:ext cx="4954895" cy="4525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664"/>
                </a:lnSpc>
              </a:pPr>
              <a:r>
                <a:rPr lang="en-US" sz="2400" spc="120">
                  <a:solidFill>
                    <a:srgbClr val="E05142"/>
                  </a:solidFill>
                  <a:latin typeface="Cerebri Bold"/>
                </a:rPr>
                <a:t>INISIALISASI ARRAY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3085520" y="885154"/>
            <a:ext cx="7315200" cy="3883706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771320" y="10676"/>
            <a:ext cx="10287000" cy="102870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352212" y="5774267"/>
            <a:ext cx="5123531" cy="5482378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058320" y="-731284"/>
            <a:ext cx="5123531" cy="5482378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058320" y="5518139"/>
            <a:ext cx="7315200" cy="3883706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4229680" y="2653826"/>
            <a:ext cx="8436725" cy="1116847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false" rot="0">
            <a:off x="4229680" y="4029280"/>
            <a:ext cx="8436725" cy="1124897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10"/>
          <a:srcRect l="0" t="0" r="0" b="0"/>
          <a:stretch>
            <a:fillRect/>
          </a:stretch>
        </p:blipFill>
        <p:spPr>
          <a:xfrm flipH="false" flipV="false" rot="0">
            <a:off x="4229680" y="7122289"/>
            <a:ext cx="4553889" cy="2582575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 rot="0">
            <a:off x="4229680" y="1515434"/>
            <a:ext cx="6274938" cy="988943"/>
            <a:chOff x="0" y="0"/>
            <a:chExt cx="8366584" cy="1318591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721478"/>
              <a:ext cx="8366584" cy="5971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79"/>
                </a:lnSpc>
              </a:pPr>
              <a:r>
                <a:rPr lang="en-US" sz="1999" spc="239">
                  <a:solidFill>
                    <a:srgbClr val="1D242C"/>
                  </a:solidFill>
                  <a:latin typeface="Cerebri"/>
                </a:rPr>
                <a:t>NAMAARRAY[INDEKS]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-9525"/>
              <a:ext cx="7748764" cy="5048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074"/>
                </a:lnSpc>
                <a:spcBef>
                  <a:spcPct val="0"/>
                </a:spcBef>
              </a:pPr>
              <a:r>
                <a:rPr lang="en-US" sz="2499" spc="49">
                  <a:solidFill>
                    <a:srgbClr val="1D242C"/>
                  </a:solidFill>
                  <a:latin typeface="Cerebri Bold"/>
                </a:rPr>
                <a:t>MENGAKSES ELEMENT ARRAY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4229680" y="5306576"/>
            <a:ext cx="6274938" cy="1558538"/>
            <a:chOff x="0" y="0"/>
            <a:chExt cx="8366584" cy="2078050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921503"/>
              <a:ext cx="8366584" cy="11565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319"/>
                </a:lnSpc>
              </a:pPr>
              <a:r>
                <a:rPr lang="en-US" sz="1999" spc="239">
                  <a:solidFill>
                    <a:srgbClr val="1D242C"/>
                  </a:solidFill>
                  <a:latin typeface="Cerebri"/>
                </a:rPr>
                <a:t>MENGISI DATA KE ELEMEN ARRAY DILAKUKAN DENGAN MENGGUNAKAN ASSIGNMENT OPERATOR. 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-9525"/>
              <a:ext cx="7748764" cy="5048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074"/>
                </a:lnSpc>
                <a:spcBef>
                  <a:spcPct val="0"/>
                </a:spcBef>
              </a:pPr>
              <a:r>
                <a:rPr lang="en-US" sz="2499" spc="49">
                  <a:solidFill>
                    <a:srgbClr val="1D242C"/>
                  </a:solidFill>
                  <a:latin typeface="Cerebri Bold"/>
                </a:rPr>
                <a:t>MENGISI DATA PADA ARRAY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D24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556441" y="282194"/>
            <a:ext cx="4489436" cy="746506"/>
            <a:chOff x="0" y="0"/>
            <a:chExt cx="5985914" cy="995342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1361786" cy="995342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541376" y="0"/>
              <a:ext cx="1361786" cy="995342"/>
            </a:xfrm>
            <a:prstGeom prst="rect">
              <a:avLst/>
            </a:prstGeom>
          </p:spPr>
        </p:pic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3082752" y="0"/>
              <a:ext cx="1361786" cy="995342"/>
            </a:xfrm>
            <a:prstGeom prst="rect">
              <a:avLst/>
            </a:prstGeom>
          </p:spPr>
        </p:pic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4624128" y="0"/>
              <a:ext cx="1361786" cy="995342"/>
            </a:xfrm>
            <a:prstGeom prst="rect">
              <a:avLst/>
            </a:prstGeom>
          </p:spPr>
        </p:pic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0" y="550212"/>
            <a:ext cx="11324675" cy="9186577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106982" y="1848754"/>
            <a:ext cx="631184" cy="600198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106982" y="5672386"/>
            <a:ext cx="631184" cy="600198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4"/>
          <a:srcRect l="0" t="0" r="0" b="0"/>
          <a:stretch>
            <a:fillRect/>
          </a:stretch>
        </p:blipFill>
        <p:spPr>
          <a:xfrm flipH="false" flipV="false" rot="0">
            <a:off x="2987736" y="7475916"/>
            <a:ext cx="7706236" cy="1086956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5"/>
          <a:srcRect l="0" t="0" r="0" b="0"/>
          <a:stretch>
            <a:fillRect/>
          </a:stretch>
        </p:blipFill>
        <p:spPr>
          <a:xfrm flipH="false" flipV="false" rot="0">
            <a:off x="3043638" y="3539412"/>
            <a:ext cx="7650334" cy="1335996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6"/>
          <a:srcRect l="0" t="0" r="0" b="0"/>
          <a:stretch>
            <a:fillRect/>
          </a:stretch>
        </p:blipFill>
        <p:spPr>
          <a:xfrm flipH="false" flipV="false" rot="0">
            <a:off x="11324675" y="4700248"/>
            <a:ext cx="6952968" cy="2244080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4119027" y="6323197"/>
            <a:ext cx="5221085" cy="763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46"/>
              </a:lnSpc>
              <a:spcBef>
                <a:spcPct val="0"/>
              </a:spcBef>
            </a:pPr>
            <a:r>
              <a:rPr lang="en-US" sz="1966" spc="39">
                <a:solidFill>
                  <a:srgbClr val="000000"/>
                </a:solidFill>
                <a:latin typeface="Cerebri"/>
              </a:rPr>
              <a:t>Untuk mengetahui berapa banyak elemen yang dimiliki array, gunakan properti length: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119027" y="1919726"/>
            <a:ext cx="5262457" cy="9632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33"/>
              </a:lnSpc>
            </a:pPr>
            <a:r>
              <a:rPr lang="en-US" sz="2458" spc="49">
                <a:solidFill>
                  <a:srgbClr val="8CB9C4"/>
                </a:solidFill>
                <a:latin typeface="Cerebri Bold"/>
              </a:rPr>
              <a:t>CHANGE AN ARRAY ELEMENT</a:t>
            </a:r>
          </a:p>
          <a:p>
            <a:pPr algn="l" marL="0" indent="0" lvl="0">
              <a:lnSpc>
                <a:spcPts val="3933"/>
              </a:lnSpc>
              <a:spcBef>
                <a:spcPct val="0"/>
              </a:spcBef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4119027" y="5736563"/>
            <a:ext cx="2304984" cy="1926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2"/>
              </a:lnSpc>
            </a:pPr>
            <a:r>
              <a:rPr lang="en-US" sz="2364" spc="47">
                <a:solidFill>
                  <a:srgbClr val="8CB9C4"/>
                </a:solidFill>
                <a:latin typeface="Cerebri"/>
              </a:rPr>
              <a:t>ARRAY LENGTH</a:t>
            </a:r>
          </a:p>
          <a:p>
            <a:pPr>
              <a:lnSpc>
                <a:spcPts val="3933"/>
              </a:lnSpc>
            </a:pPr>
          </a:p>
          <a:p>
            <a:pPr>
              <a:lnSpc>
                <a:spcPts val="3933"/>
              </a:lnSpc>
            </a:pPr>
          </a:p>
          <a:p>
            <a:pPr algn="l" marL="0" indent="0" lvl="0">
              <a:lnSpc>
                <a:spcPts val="3933"/>
              </a:lnSpc>
              <a:spcBef>
                <a:spcPct val="0"/>
              </a:spcBef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4119027" y="2372753"/>
            <a:ext cx="7216006" cy="3696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46"/>
              </a:lnSpc>
              <a:spcBef>
                <a:spcPct val="0"/>
              </a:spcBef>
            </a:pPr>
            <a:r>
              <a:rPr lang="en-US" sz="1966" spc="39">
                <a:solidFill>
                  <a:srgbClr val="000000"/>
                </a:solidFill>
                <a:latin typeface="Cerebri"/>
              </a:rPr>
              <a:t>Untuk mengubah nilai elemen tertentu: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478337" y="2912349"/>
            <a:ext cx="4567539" cy="112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100"/>
              </a:lnSpc>
            </a:pPr>
            <a:r>
              <a:rPr lang="en-US" sz="6500">
                <a:solidFill>
                  <a:srgbClr val="FFFFFF"/>
                </a:solidFill>
                <a:latin typeface="League Spartan"/>
              </a:rPr>
              <a:t>visualisasi</a:t>
            </a:r>
          </a:p>
        </p:txBody>
      </p:sp>
      <p:grpSp>
        <p:nvGrpSpPr>
          <p:cNvPr name="Group 18" id="18"/>
          <p:cNvGrpSpPr/>
          <p:nvPr/>
        </p:nvGrpSpPr>
        <p:grpSpPr>
          <a:xfrm rot="-10800000">
            <a:off x="12248267" y="8562872"/>
            <a:ext cx="5105783" cy="848993"/>
            <a:chOff x="0" y="0"/>
            <a:chExt cx="6807711" cy="1131991"/>
          </a:xfrm>
        </p:grpSpPr>
        <p:pic>
          <p:nvPicPr>
            <p:cNvPr name="Picture 19" id="19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1548744" cy="1131991"/>
            </a:xfrm>
            <a:prstGeom prst="rect">
              <a:avLst/>
            </a:prstGeom>
          </p:spPr>
        </p:pic>
        <p:pic>
          <p:nvPicPr>
            <p:cNvPr name="Picture 20" id="20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752989" y="0"/>
              <a:ext cx="1548744" cy="1131991"/>
            </a:xfrm>
            <a:prstGeom prst="rect">
              <a:avLst/>
            </a:prstGeom>
          </p:spPr>
        </p:pic>
        <p:pic>
          <p:nvPicPr>
            <p:cNvPr name="Picture 21" id="21"/>
            <p:cNvPicPr>
              <a:picLocks noChangeAspect="true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3505978" y="0"/>
              <a:ext cx="1548744" cy="1131991"/>
            </a:xfrm>
            <a:prstGeom prst="rect">
              <a:avLst/>
            </a:prstGeom>
          </p:spPr>
        </p:pic>
        <p:pic>
          <p:nvPicPr>
            <p:cNvPr name="Picture 22" id="22"/>
            <p:cNvPicPr>
              <a:picLocks noChangeAspect="true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5258967" y="0"/>
              <a:ext cx="1548744" cy="11319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443921" y="-795960"/>
            <a:ext cx="1226959" cy="4114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5617121" y="-795960"/>
            <a:ext cx="1226959" cy="4114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222662" y="5399378"/>
            <a:ext cx="6360174" cy="2509378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6885427" y="4714167"/>
            <a:ext cx="2625177" cy="5559825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1550908" y="6442625"/>
            <a:ext cx="6511091" cy="2550373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2427076" y="959498"/>
            <a:ext cx="13433847" cy="641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95"/>
              </a:lnSpc>
            </a:pPr>
            <a:r>
              <a:rPr lang="en-US" sz="4500" spc="225">
                <a:solidFill>
                  <a:srgbClr val="1D242C"/>
                </a:solidFill>
                <a:latin typeface="Intro Rust"/>
              </a:rPr>
              <a:t>JAVA ARRAYS LOOP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388092" y="2322006"/>
            <a:ext cx="6635463" cy="2173085"/>
            <a:chOff x="0" y="0"/>
            <a:chExt cx="8847283" cy="2897447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1889914"/>
              <a:ext cx="8847283" cy="10075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199"/>
                </a:lnSpc>
                <a:spcBef>
                  <a:spcPct val="0"/>
                </a:spcBef>
              </a:pPr>
              <a:r>
                <a:rPr lang="en-US" sz="1999" spc="39">
                  <a:solidFill>
                    <a:srgbClr val="1D242C"/>
                  </a:solidFill>
                  <a:latin typeface="Cerebri"/>
                </a:rPr>
                <a:t>Anda dapat mengulang elemen array dengan loop for dan sebagainya, dan menggunakan properti length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1877430" y="-47625"/>
              <a:ext cx="5092423" cy="17155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00"/>
                </a:lnSpc>
              </a:pPr>
              <a:r>
                <a:rPr lang="en-US" sz="2500" spc="300">
                  <a:solidFill>
                    <a:srgbClr val="E05142"/>
                  </a:solidFill>
                  <a:latin typeface="Cerebri Bold"/>
                </a:rPr>
                <a:t>LOOP THROUGH AN ARRAY</a:t>
              </a:r>
            </a:p>
            <a:p>
              <a:pPr algn="ctr">
                <a:lnSpc>
                  <a:spcPts val="350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1595635" y="2194813"/>
            <a:ext cx="6466364" cy="2611235"/>
            <a:chOff x="0" y="0"/>
            <a:chExt cx="8621819" cy="3481647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2474114"/>
              <a:ext cx="8621819" cy="10075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199"/>
                </a:lnSpc>
                <a:spcBef>
                  <a:spcPct val="0"/>
                </a:spcBef>
              </a:pPr>
              <a:r>
                <a:rPr lang="en-US" sz="1999" spc="39">
                  <a:solidFill>
                    <a:srgbClr val="1D242C"/>
                  </a:solidFill>
                  <a:latin typeface="Cerebri"/>
                </a:rPr>
                <a:t>Ada juga loop "for each", yang digunakan secara eksklusif untuk mengulang elemen dalam array: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1829586" y="-47625"/>
              <a:ext cx="4962647" cy="22997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00"/>
                </a:lnSpc>
              </a:pPr>
              <a:r>
                <a:rPr lang="en-US" sz="2500" spc="300">
                  <a:solidFill>
                    <a:srgbClr val="E05142"/>
                  </a:solidFill>
                  <a:latin typeface="Cerebri Bold"/>
                </a:rPr>
                <a:t>LOOP THROUGH AN ARRAY WITH FOR-EACH</a:t>
              </a:r>
            </a:p>
            <a:p>
              <a:pPr algn="ctr" marL="0" indent="0" lvl="1">
                <a:lnSpc>
                  <a:spcPts val="35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2218274" y="5044173"/>
            <a:ext cx="5221085" cy="1218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66"/>
              </a:lnSpc>
            </a:pPr>
            <a:r>
              <a:rPr lang="en-US" sz="2166" spc="43">
                <a:solidFill>
                  <a:srgbClr val="000000"/>
                </a:solidFill>
                <a:latin typeface="Cerebri"/>
              </a:rPr>
              <a:t>Sintaks</a:t>
            </a:r>
          </a:p>
          <a:p>
            <a:pPr>
              <a:lnSpc>
                <a:spcPts val="3200"/>
              </a:lnSpc>
            </a:pPr>
            <a:r>
              <a:rPr lang="en-US" sz="2000" spc="40">
                <a:solidFill>
                  <a:srgbClr val="000000"/>
                </a:solidFill>
                <a:latin typeface="Cerebri"/>
              </a:rPr>
              <a:t>for (</a:t>
            </a:r>
            <a:r>
              <a:rPr lang="en-US" sz="2000" spc="40">
                <a:solidFill>
                  <a:srgbClr val="000000"/>
                </a:solidFill>
                <a:latin typeface="Cerebri Italics"/>
              </a:rPr>
              <a:t>type</a:t>
            </a:r>
            <a:r>
              <a:rPr lang="en-US" sz="2000" spc="40">
                <a:solidFill>
                  <a:srgbClr val="000000"/>
                </a:solidFill>
                <a:latin typeface="Cerebri"/>
              </a:rPr>
              <a:t> </a:t>
            </a:r>
            <a:r>
              <a:rPr lang="en-US" sz="2000" spc="40">
                <a:solidFill>
                  <a:srgbClr val="000000"/>
                </a:solidFill>
                <a:latin typeface="Cerebri Italics"/>
              </a:rPr>
              <a:t>variable</a:t>
            </a:r>
            <a:r>
              <a:rPr lang="en-US" sz="2000" spc="40">
                <a:solidFill>
                  <a:srgbClr val="000000"/>
                </a:solidFill>
                <a:latin typeface="Cerebri"/>
              </a:rPr>
              <a:t> : </a:t>
            </a:r>
            <a:r>
              <a:rPr lang="en-US" sz="2000" spc="40">
                <a:solidFill>
                  <a:srgbClr val="000000"/>
                </a:solidFill>
                <a:latin typeface="Cerebri Italics"/>
              </a:rPr>
              <a:t>arrayname</a:t>
            </a:r>
            <a:r>
              <a:rPr lang="en-US" sz="2000" spc="40">
                <a:solidFill>
                  <a:srgbClr val="000000"/>
                </a:solidFill>
                <a:latin typeface="Cerebri"/>
              </a:rPr>
              <a:t>) {...}</a:t>
            </a:r>
          </a:p>
          <a:p>
            <a:pPr algn="l" marL="0" indent="0" lvl="0">
              <a:lnSpc>
                <a:spcPts val="32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DAFRLe3k9jc</dc:identifier>
  <dcterms:modified xsi:type="dcterms:W3CDTF">2011-08-01T06:04:30Z</dcterms:modified>
  <cp:revision>1</cp:revision>
  <dc:title>Colorful Geometric Abstract Outline Modern Intro to Computer Science Education Template</dc:title>
</cp:coreProperties>
</file>