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9"/>
  </p:notesMasterIdLst>
  <p:sldIdLst>
    <p:sldId id="256" r:id="rId2"/>
    <p:sldId id="257" r:id="rId3"/>
    <p:sldId id="259" r:id="rId4"/>
    <p:sldId id="260" r:id="rId5"/>
    <p:sldId id="263" r:id="rId6"/>
    <p:sldId id="258"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58996-4BD2-416D-8757-098900C87A2E}" type="datetimeFigureOut">
              <a:rPr lang="id-ID" smtClean="0"/>
              <a:t>16/01/2022</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587DE-E837-42C5-B438-35E8DC25BFF0}" type="slidenum">
              <a:rPr lang="id-ID" smtClean="0"/>
              <a:t>‹#›</a:t>
            </a:fld>
            <a:endParaRPr lang="id-ID"/>
          </a:p>
        </p:txBody>
      </p:sp>
    </p:spTree>
    <p:extLst>
      <p:ext uri="{BB962C8B-B14F-4D97-AF65-F5344CB8AC3E}">
        <p14:creationId xmlns:p14="http://schemas.microsoft.com/office/powerpoint/2010/main" val="15876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B736A8-049A-4255-9A29-CCDC440A7A83}"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3115947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B0C47F-87BE-435C-BEC8-198D75C0F06C}"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272327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A77600-31E2-4645-AF5A-570F594F8CEF}"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3911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1FC9BA-E185-4968-A360-AC7055B158FC}"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143855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97A831-E098-4669-A7C2-0B5AE161D5D1}"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6024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562977-3AFC-40AC-BCB0-295869003123}"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75489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10CD20-B683-4D0A-87BD-9FE7FB9D8C31}"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542423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755ED1-C89C-4144-BFA9-899FF769DB3C}"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167695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707A76-8E92-4239-BE1B-D853E3E3326D}"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136665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0248EB-D7D7-42EA-B0EE-682C573C7D9E}" type="datetime2">
              <a:rPr lang="id-ID" smtClean="0"/>
              <a:t>Minggu, 16 Januari 2022</a:t>
            </a:fld>
            <a:endParaRPr lang="id-ID"/>
          </a:p>
        </p:txBody>
      </p:sp>
      <p:sp>
        <p:nvSpPr>
          <p:cNvPr id="5" name="Footer Placeholder 4"/>
          <p:cNvSpPr>
            <a:spLocks noGrp="1"/>
          </p:cNvSpPr>
          <p:nvPr>
            <p:ph type="ftr" sz="quarter" idx="11"/>
          </p:nvPr>
        </p:nvSpPr>
        <p:spPr/>
        <p:txBody>
          <a:bodyPr/>
          <a:lstStyle/>
          <a:p>
            <a:r>
              <a:rPr lang="fi-FI"/>
              <a:t>Ditulis Oleh Putra Perdana, S.T.</a:t>
            </a:r>
            <a:endParaRPr lang="id-ID"/>
          </a:p>
        </p:txBody>
      </p:sp>
      <p:sp>
        <p:nvSpPr>
          <p:cNvPr id="6" name="Slide Number Placeholder 5"/>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2580493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EB0009-C62A-4DC9-B67E-632D99155995}" type="datetime2">
              <a:rPr lang="id-ID" smtClean="0"/>
              <a:t>Minggu, 16 Januari 2022</a:t>
            </a:fld>
            <a:endParaRPr lang="id-ID"/>
          </a:p>
        </p:txBody>
      </p:sp>
      <p:sp>
        <p:nvSpPr>
          <p:cNvPr id="6" name="Footer Placeholder 5"/>
          <p:cNvSpPr>
            <a:spLocks noGrp="1"/>
          </p:cNvSpPr>
          <p:nvPr>
            <p:ph type="ftr" sz="quarter" idx="11"/>
          </p:nvPr>
        </p:nvSpPr>
        <p:spPr/>
        <p:txBody>
          <a:bodyPr/>
          <a:lstStyle/>
          <a:p>
            <a:r>
              <a:rPr lang="fi-FI"/>
              <a:t>Ditulis Oleh Putra Perdana, S.T.</a:t>
            </a:r>
            <a:endParaRPr lang="id-ID"/>
          </a:p>
        </p:txBody>
      </p:sp>
      <p:sp>
        <p:nvSpPr>
          <p:cNvPr id="7" name="Slide Number Placeholder 6"/>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413517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3A2141-6991-4C4F-A4D1-7B5C2ABFBBB3}" type="datetime2">
              <a:rPr lang="id-ID" smtClean="0"/>
              <a:t>Minggu, 16 Januari 2022</a:t>
            </a:fld>
            <a:endParaRPr lang="id-ID"/>
          </a:p>
        </p:txBody>
      </p:sp>
      <p:sp>
        <p:nvSpPr>
          <p:cNvPr id="8" name="Footer Placeholder 7"/>
          <p:cNvSpPr>
            <a:spLocks noGrp="1"/>
          </p:cNvSpPr>
          <p:nvPr>
            <p:ph type="ftr" sz="quarter" idx="11"/>
          </p:nvPr>
        </p:nvSpPr>
        <p:spPr/>
        <p:txBody>
          <a:bodyPr/>
          <a:lstStyle/>
          <a:p>
            <a:r>
              <a:rPr lang="fi-FI"/>
              <a:t>Ditulis Oleh Putra Perdana, S.T.</a:t>
            </a:r>
            <a:endParaRPr lang="id-ID"/>
          </a:p>
        </p:txBody>
      </p:sp>
      <p:sp>
        <p:nvSpPr>
          <p:cNvPr id="9" name="Slide Number Placeholder 8"/>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326760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27E47-7306-43E3-BCCE-84D19224F8DB}" type="datetime2">
              <a:rPr lang="id-ID" smtClean="0"/>
              <a:t>Minggu, 16 Januari 2022</a:t>
            </a:fld>
            <a:endParaRPr lang="id-ID"/>
          </a:p>
        </p:txBody>
      </p:sp>
      <p:sp>
        <p:nvSpPr>
          <p:cNvPr id="4" name="Footer Placeholder 3"/>
          <p:cNvSpPr>
            <a:spLocks noGrp="1"/>
          </p:cNvSpPr>
          <p:nvPr>
            <p:ph type="ftr" sz="quarter" idx="11"/>
          </p:nvPr>
        </p:nvSpPr>
        <p:spPr/>
        <p:txBody>
          <a:bodyPr/>
          <a:lstStyle/>
          <a:p>
            <a:r>
              <a:rPr lang="fi-FI"/>
              <a:t>Ditulis Oleh Putra Perdana, S.T.</a:t>
            </a:r>
            <a:endParaRPr lang="id-ID"/>
          </a:p>
        </p:txBody>
      </p:sp>
      <p:sp>
        <p:nvSpPr>
          <p:cNvPr id="5" name="Slide Number Placeholder 4"/>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34379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D7D1E2-6BC4-471D-BE48-17D217B47DE4}" type="datetime2">
              <a:rPr lang="id-ID" smtClean="0"/>
              <a:t>Minggu, 16 Januari 2022</a:t>
            </a:fld>
            <a:endParaRPr lang="id-ID"/>
          </a:p>
        </p:txBody>
      </p:sp>
      <p:sp>
        <p:nvSpPr>
          <p:cNvPr id="3" name="Footer Placeholder 2"/>
          <p:cNvSpPr>
            <a:spLocks noGrp="1"/>
          </p:cNvSpPr>
          <p:nvPr>
            <p:ph type="ftr" sz="quarter" idx="11"/>
          </p:nvPr>
        </p:nvSpPr>
        <p:spPr/>
        <p:txBody>
          <a:bodyPr/>
          <a:lstStyle/>
          <a:p>
            <a:r>
              <a:rPr lang="fi-FI"/>
              <a:t>Ditulis Oleh Putra Perdana, S.T.</a:t>
            </a:r>
            <a:endParaRPr lang="id-ID"/>
          </a:p>
        </p:txBody>
      </p:sp>
      <p:sp>
        <p:nvSpPr>
          <p:cNvPr id="4" name="Slide Number Placeholder 3"/>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97766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929B95-1910-4BB2-BF90-93554B1FE830}" type="datetime2">
              <a:rPr lang="id-ID" smtClean="0"/>
              <a:t>Minggu, 16 Januari 2022</a:t>
            </a:fld>
            <a:endParaRPr lang="id-ID"/>
          </a:p>
        </p:txBody>
      </p:sp>
      <p:sp>
        <p:nvSpPr>
          <p:cNvPr id="6" name="Footer Placeholder 5"/>
          <p:cNvSpPr>
            <a:spLocks noGrp="1"/>
          </p:cNvSpPr>
          <p:nvPr>
            <p:ph type="ftr" sz="quarter" idx="11"/>
          </p:nvPr>
        </p:nvSpPr>
        <p:spPr/>
        <p:txBody>
          <a:bodyPr/>
          <a:lstStyle/>
          <a:p>
            <a:r>
              <a:rPr lang="fi-FI"/>
              <a:t>Ditulis Oleh Putra Perdana, S.T.</a:t>
            </a:r>
            <a:endParaRPr lang="id-ID"/>
          </a:p>
        </p:txBody>
      </p:sp>
      <p:sp>
        <p:nvSpPr>
          <p:cNvPr id="7" name="Slide Number Placeholder 6"/>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850979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9A5AA-DBB4-4C70-8FEA-CCDD85D9000D}" type="datetime2">
              <a:rPr lang="id-ID" smtClean="0"/>
              <a:t>Minggu, 16 Januari 2022</a:t>
            </a:fld>
            <a:endParaRPr lang="id-ID"/>
          </a:p>
        </p:txBody>
      </p:sp>
      <p:sp>
        <p:nvSpPr>
          <p:cNvPr id="6" name="Footer Placeholder 5"/>
          <p:cNvSpPr>
            <a:spLocks noGrp="1"/>
          </p:cNvSpPr>
          <p:nvPr>
            <p:ph type="ftr" sz="quarter" idx="11"/>
          </p:nvPr>
        </p:nvSpPr>
        <p:spPr/>
        <p:txBody>
          <a:bodyPr/>
          <a:lstStyle/>
          <a:p>
            <a:r>
              <a:rPr lang="fi-FI"/>
              <a:t>Ditulis Oleh Putra Perdana, S.T.</a:t>
            </a:r>
            <a:endParaRPr lang="id-ID"/>
          </a:p>
        </p:txBody>
      </p:sp>
      <p:sp>
        <p:nvSpPr>
          <p:cNvPr id="7" name="Slide Number Placeholder 6"/>
          <p:cNvSpPr>
            <a:spLocks noGrp="1"/>
          </p:cNvSpPr>
          <p:nvPr>
            <p:ph type="sldNum" sz="quarter" idx="12"/>
          </p:nvPr>
        </p:nvSpPr>
        <p:spPr/>
        <p:txBody>
          <a:bodyPr/>
          <a:lstStyle/>
          <a:p>
            <a:fld id="{5BD7F48C-8CAC-4989-9CEC-B96C41169F57}" type="slidenum">
              <a:rPr lang="id-ID" smtClean="0"/>
              <a:t>‹#›</a:t>
            </a:fld>
            <a:endParaRPr lang="id-ID"/>
          </a:p>
        </p:txBody>
      </p:sp>
    </p:spTree>
    <p:extLst>
      <p:ext uri="{BB962C8B-B14F-4D97-AF65-F5344CB8AC3E}">
        <p14:creationId xmlns:p14="http://schemas.microsoft.com/office/powerpoint/2010/main" val="231914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6D031C-EF28-4240-BCED-ADD0CAD8335F}" type="datetime2">
              <a:rPr lang="id-ID" smtClean="0"/>
              <a:t>Minggu, 16 Januari 2022</a:t>
            </a:fld>
            <a:endParaRPr lang="id-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i-FI"/>
              <a:t>Ditulis Oleh Putra Perdana, S.T.</a:t>
            </a:r>
            <a:endParaRPr lang="id-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D7F48C-8CAC-4989-9CEC-B96C41169F57}" type="slidenum">
              <a:rPr lang="id-ID" smtClean="0"/>
              <a:t>‹#›</a:t>
            </a:fld>
            <a:endParaRPr lang="id-ID"/>
          </a:p>
        </p:txBody>
      </p:sp>
    </p:spTree>
    <p:extLst>
      <p:ext uri="{BB962C8B-B14F-4D97-AF65-F5344CB8AC3E}">
        <p14:creationId xmlns:p14="http://schemas.microsoft.com/office/powerpoint/2010/main" val="361167707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kn1panjalu.sch.id/k3lh-komputer-dan-jaringan-dasar/"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523220"/>
          </a:xfrm>
          <a:prstGeom prst="rect">
            <a:avLst/>
          </a:prstGeom>
          <a:noFill/>
        </p:spPr>
        <p:txBody>
          <a:bodyPr wrap="square" rtlCol="0">
            <a:spAutoFit/>
          </a:bodyPr>
          <a:lstStyle/>
          <a:p>
            <a:pPr algn="ctr"/>
            <a:r>
              <a:rPr lang="id-ID" sz="2800" b="1" i="0" dirty="0">
                <a:effectLst/>
                <a:latin typeface="Lato" panose="020F0502020204030203" pitchFamily="34" charset="0"/>
              </a:rPr>
              <a:t>K3LH Komputer Jaringan Dasar</a:t>
            </a:r>
          </a:p>
        </p:txBody>
      </p:sp>
      <p:pic>
        <p:nvPicPr>
          <p:cNvPr id="9" name="Picture 8" descr="Logo, icon&#10;&#10;Description automatically generated">
            <a:extLst>
              <a:ext uri="{FF2B5EF4-FFF2-40B4-BE49-F238E27FC236}">
                <a16:creationId xmlns:a16="http://schemas.microsoft.com/office/drawing/2014/main" id="{9DF96F34-98FC-482F-9F38-E01346F5B17F}"/>
              </a:ext>
            </a:extLst>
          </p:cNvPr>
          <p:cNvPicPr>
            <a:picLocks noChangeAspect="1"/>
          </p:cNvPicPr>
          <p:nvPr/>
        </p:nvPicPr>
        <p:blipFill rotWithShape="1">
          <a:blip r:embed="rId2">
            <a:extLst>
              <a:ext uri="{28A0092B-C50C-407E-A947-70E740481C1C}">
                <a14:useLocalDpi xmlns:a14="http://schemas.microsoft.com/office/drawing/2010/main" val="0"/>
              </a:ext>
            </a:extLst>
          </a:blip>
          <a:srcRect l="15458" r="16236"/>
          <a:stretch/>
        </p:blipFill>
        <p:spPr>
          <a:xfrm>
            <a:off x="2264483" y="1018072"/>
            <a:ext cx="5561705" cy="4580070"/>
          </a:xfrm>
          <a:prstGeom prst="rect">
            <a:avLst/>
          </a:prstGeom>
        </p:spPr>
      </p:pic>
      <p:sp>
        <p:nvSpPr>
          <p:cNvPr id="10" name="TextBox 9">
            <a:extLst>
              <a:ext uri="{FF2B5EF4-FFF2-40B4-BE49-F238E27FC236}">
                <a16:creationId xmlns:a16="http://schemas.microsoft.com/office/drawing/2014/main" id="{ACA56849-D2A5-4488-8CD6-43409F367DAE}"/>
              </a:ext>
            </a:extLst>
          </p:cNvPr>
          <p:cNvSpPr txBox="1"/>
          <p:nvPr/>
        </p:nvSpPr>
        <p:spPr>
          <a:xfrm>
            <a:off x="0" y="6540528"/>
            <a:ext cx="6780906" cy="253916"/>
          </a:xfrm>
          <a:prstGeom prst="rect">
            <a:avLst/>
          </a:prstGeom>
          <a:noFill/>
        </p:spPr>
        <p:txBody>
          <a:bodyPr wrap="square" rtlCol="0">
            <a:spAutoFit/>
          </a:bodyPr>
          <a:lstStyle/>
          <a:p>
            <a:r>
              <a:rPr lang="id-ID" sz="1050" dirty="0">
                <a:hlinkClick r:id="rId3"/>
              </a:rPr>
              <a:t>https://smkn1panjalu.sch.id/k3lh-komputer-dan-jaringan-dasar</a:t>
            </a:r>
            <a:endParaRPr lang="id-ID" sz="1050" dirty="0"/>
          </a:p>
        </p:txBody>
      </p:sp>
    </p:spTree>
    <p:extLst>
      <p:ext uri="{BB962C8B-B14F-4D97-AF65-F5344CB8AC3E}">
        <p14:creationId xmlns:p14="http://schemas.microsoft.com/office/powerpoint/2010/main" val="315428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10</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Faktor Pendukung Kesehatan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970318"/>
          </a:xfrm>
          <a:prstGeom prst="rect">
            <a:avLst/>
          </a:prstGeom>
          <a:noFill/>
        </p:spPr>
        <p:txBody>
          <a:bodyPr wrap="square" rtlCol="0">
            <a:spAutoFit/>
          </a:bodyPr>
          <a:lstStyle/>
          <a:p>
            <a:pPr marL="457200" indent="-457200" algn="just">
              <a:buFontTx/>
              <a:buChar char="-"/>
            </a:pPr>
            <a:r>
              <a:rPr lang="id-ID" sz="2800" b="0" i="0" dirty="0">
                <a:effectLst/>
                <a:latin typeface="Lato" panose="020F0502020204030203" pitchFamily="34" charset="0"/>
              </a:rPr>
              <a:t>Pola makan yang sehat dan bergizi</a:t>
            </a:r>
          </a:p>
          <a:p>
            <a:pPr marL="457200" indent="-457200" algn="just">
              <a:buFontTx/>
              <a:buChar char="-"/>
            </a:pPr>
            <a:r>
              <a:rPr lang="id-ID" sz="2800" b="0" i="0" dirty="0">
                <a:effectLst/>
                <a:latin typeface="Lato" panose="020F0502020204030203" pitchFamily="34" charset="0"/>
              </a:rPr>
              <a:t>Pola pengaturan jam kerja yang tidak menganggu kesehatan pekerja</a:t>
            </a:r>
            <a:endParaRPr lang="id-ID" sz="2800" dirty="0">
              <a:latin typeface="Lato" panose="020F0502020204030203" pitchFamily="34" charset="0"/>
            </a:endParaRPr>
          </a:p>
          <a:p>
            <a:pPr marL="457200" indent="-457200" algn="just">
              <a:buFontTx/>
              <a:buChar char="-"/>
            </a:pPr>
            <a:r>
              <a:rPr lang="id-ID" sz="2800" b="0" i="0" dirty="0">
                <a:effectLst/>
                <a:latin typeface="Lato" panose="020F0502020204030203" pitchFamily="34" charset="0"/>
              </a:rPr>
              <a:t>Pola pengaturan istirahat yang cukup pada pekerja/ profesional</a:t>
            </a:r>
          </a:p>
          <a:p>
            <a:pPr marL="457200" indent="-457200" algn="just">
              <a:buFontTx/>
              <a:buChar char="-"/>
            </a:pPr>
            <a:r>
              <a:rPr lang="it-IT" sz="2800" b="0" i="0" dirty="0">
                <a:effectLst/>
                <a:latin typeface="Lato" panose="020F0502020204030203" pitchFamily="34" charset="0"/>
              </a:rPr>
              <a:t>Pola pengaturan tata cara sikap bekerja secara ergonomi</a:t>
            </a:r>
            <a:endParaRPr lang="id-ID" sz="2800" b="0" i="0" dirty="0">
              <a:effectLst/>
              <a:latin typeface="Lato" panose="020F0502020204030203" pitchFamily="34" charset="0"/>
            </a:endParaRPr>
          </a:p>
          <a:p>
            <a:pPr marL="457200" indent="-457200" algn="just">
              <a:buFontTx/>
              <a:buChar char="-"/>
            </a:pPr>
            <a:r>
              <a:rPr lang="id-ID" sz="2800" b="0" i="0" dirty="0">
                <a:effectLst/>
                <a:latin typeface="Lato" panose="020F0502020204030203" pitchFamily="34" charset="0"/>
              </a:rPr>
              <a:t>Pola pengaturan lingkungan yang harmonis yang tidak mengganggu kejiwaan</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3091307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11</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Faktor Pendukung Kesehatan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108543"/>
          </a:xfrm>
          <a:prstGeom prst="rect">
            <a:avLst/>
          </a:prstGeom>
          <a:noFill/>
        </p:spPr>
        <p:txBody>
          <a:bodyPr wrap="square" rtlCol="0">
            <a:spAutoFit/>
          </a:bodyPr>
          <a:lstStyle/>
          <a:p>
            <a:pPr marL="457200" indent="-457200" algn="just">
              <a:buFontTx/>
              <a:buChar char="-"/>
            </a:pPr>
            <a:r>
              <a:rPr lang="id-ID" sz="2800" b="0" i="0" dirty="0">
                <a:effectLst/>
                <a:latin typeface="Lato" panose="020F0502020204030203" pitchFamily="34" charset="0"/>
              </a:rPr>
              <a:t>Pola pengaturan tata ruang kerja sehat</a:t>
            </a:r>
          </a:p>
          <a:p>
            <a:pPr marL="457200" indent="-457200" algn="just">
              <a:buFontTx/>
              <a:buChar char="-"/>
            </a:pPr>
            <a:r>
              <a:rPr lang="id-ID" sz="2800" b="0" i="0" dirty="0">
                <a:effectLst/>
                <a:latin typeface="Lato" panose="020F0502020204030203" pitchFamily="34" charset="0"/>
              </a:rPr>
              <a:t>Pola pengaturan tata warna dinding dan perabotan yang tidak ganggu kesehatan</a:t>
            </a:r>
            <a:endParaRPr lang="id-ID" sz="2800" dirty="0">
              <a:latin typeface="Lato" panose="020F0502020204030203" pitchFamily="34" charset="0"/>
            </a:endParaRPr>
          </a:p>
          <a:p>
            <a:pPr marL="457200" indent="-457200" algn="just">
              <a:buFontTx/>
              <a:buChar char="-"/>
            </a:pPr>
            <a:r>
              <a:rPr lang="id-ID" sz="2800" b="0" i="0" dirty="0">
                <a:effectLst/>
                <a:latin typeface="Lato" panose="020F0502020204030203" pitchFamily="34" charset="0"/>
              </a:rPr>
              <a:t>Pola pengaturan penerangan ruang kerja yang memadai</a:t>
            </a:r>
          </a:p>
          <a:p>
            <a:pPr marL="457200" indent="-457200" algn="just">
              <a:buFontTx/>
              <a:buChar char="-"/>
            </a:pPr>
            <a:r>
              <a:rPr lang="id-ID" sz="2800" b="0" i="0" dirty="0">
                <a:effectLst/>
                <a:latin typeface="Lato" panose="020F0502020204030203" pitchFamily="34" charset="0"/>
              </a:rPr>
              <a:t>Pola perlindungan atas penggunaan peralatan yang menimbulkan gangguan kesehatan.</a:t>
            </a:r>
            <a:r>
              <a:rPr lang="id-ID" sz="2800" dirty="0">
                <a:latin typeface="Lato" panose="020F0502020204030203" pitchFamily="34" charset="0"/>
              </a:rPr>
              <a:t>	</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38291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12</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Syarat-syarat Keselamatan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970318"/>
          </a:xfrm>
          <a:prstGeom prst="rect">
            <a:avLst/>
          </a:prstGeom>
          <a:noFill/>
        </p:spPr>
        <p:txBody>
          <a:bodyPr wrap="square" rtlCol="0">
            <a:spAutoFit/>
          </a:bodyPr>
          <a:lstStyle/>
          <a:p>
            <a:pPr marL="457200" indent="-457200" algn="just">
              <a:buFontTx/>
              <a:buChar char="-"/>
            </a:pPr>
            <a:r>
              <a:rPr lang="id-ID" sz="2800" b="0" i="0" dirty="0">
                <a:effectLst/>
                <a:latin typeface="Lato" panose="020F0502020204030203" pitchFamily="34" charset="0"/>
              </a:rPr>
              <a:t>Mencegah dan mengurangi kecelakaan</a:t>
            </a:r>
            <a:endParaRPr lang="id-ID" sz="2800" dirty="0">
              <a:latin typeface="Lato" panose="020F0502020204030203" pitchFamily="34" charset="0"/>
            </a:endParaRPr>
          </a:p>
          <a:p>
            <a:pPr marL="457200" indent="-457200" algn="just">
              <a:buFontTx/>
              <a:buChar char="-"/>
            </a:pPr>
            <a:r>
              <a:rPr lang="id-ID" sz="2800" b="0" i="0" dirty="0">
                <a:effectLst/>
                <a:latin typeface="Lato" panose="020F0502020204030203" pitchFamily="34" charset="0"/>
              </a:rPr>
              <a:t>Mencegah, mengurangi dan memadamkan kebakaran</a:t>
            </a:r>
          </a:p>
          <a:p>
            <a:pPr marL="457200" indent="-457200" algn="just">
              <a:buFontTx/>
              <a:buChar char="-"/>
            </a:pPr>
            <a:r>
              <a:rPr lang="id-ID" sz="2800" b="0" i="0" dirty="0">
                <a:effectLst/>
                <a:latin typeface="Lato" panose="020F0502020204030203" pitchFamily="34" charset="0"/>
              </a:rPr>
              <a:t>Mencegah dan mengurangi bahaya peledakan</a:t>
            </a:r>
          </a:p>
          <a:p>
            <a:pPr marL="457200" indent="-457200" algn="just">
              <a:buFontTx/>
              <a:buChar char="-"/>
            </a:pPr>
            <a:r>
              <a:rPr lang="id-ID" sz="2800" b="0" i="0" dirty="0">
                <a:effectLst/>
                <a:latin typeface="Lato" panose="020F0502020204030203" pitchFamily="34" charset="0"/>
              </a:rPr>
              <a:t>Memberikan kesempatan atau jalan penyelamatan diri waktu kebakaran atau kejadian-kejadian lain yang berbahaya</a:t>
            </a:r>
          </a:p>
          <a:p>
            <a:pPr marL="457200" indent="-457200" algn="just">
              <a:buFontTx/>
              <a:buChar char="-"/>
            </a:pPr>
            <a:r>
              <a:rPr lang="id-ID" sz="2800" b="0" i="0" dirty="0">
                <a:effectLst/>
                <a:latin typeface="Lato" panose="020F0502020204030203" pitchFamily="34" charset="0"/>
              </a:rPr>
              <a:t>Memberikan pertolongan pada kecelakaan</a:t>
            </a:r>
          </a:p>
          <a:p>
            <a:pPr marL="457200" indent="-457200" algn="just">
              <a:buFontTx/>
              <a:buChar char="-"/>
            </a:pPr>
            <a:endParaRPr lang="id-ID" sz="2800" b="0" i="0" dirty="0">
              <a:effectLst/>
              <a:latin typeface="Lato" panose="020F0502020204030203" pitchFamily="34" charset="0"/>
            </a:endParaRPr>
          </a:p>
        </p:txBody>
      </p:sp>
    </p:spTree>
    <p:extLst>
      <p:ext uri="{BB962C8B-B14F-4D97-AF65-F5344CB8AC3E}">
        <p14:creationId xmlns:p14="http://schemas.microsoft.com/office/powerpoint/2010/main" val="2896244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13</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Syarat-syarat Keselamatan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108543"/>
          </a:xfrm>
          <a:prstGeom prst="rect">
            <a:avLst/>
          </a:prstGeom>
          <a:noFill/>
        </p:spPr>
        <p:txBody>
          <a:bodyPr wrap="square" rtlCol="0">
            <a:spAutoFit/>
          </a:bodyPr>
          <a:lstStyle/>
          <a:p>
            <a:pPr marL="457200" indent="-457200" algn="just">
              <a:buFontTx/>
              <a:buChar char="-"/>
            </a:pPr>
            <a:r>
              <a:rPr lang="id-ID" sz="2800" b="0" i="0" dirty="0">
                <a:effectLst/>
                <a:latin typeface="Lato" panose="020F0502020204030203" pitchFamily="34" charset="0"/>
              </a:rPr>
              <a:t>Memberi alat-alat perlindungan diri pada pekerja</a:t>
            </a:r>
          </a:p>
          <a:p>
            <a:pPr marL="457200" indent="-457200" algn="just">
              <a:buFontTx/>
              <a:buChar char="-"/>
            </a:pPr>
            <a:r>
              <a:rPr lang="id-ID" sz="2800" b="0" i="0" dirty="0">
                <a:effectLst/>
                <a:latin typeface="Lato" panose="020F0502020204030203" pitchFamily="34" charset="0"/>
              </a:rPr>
              <a:t>Memperoleh penerangan yang cukp dan sesuai</a:t>
            </a:r>
          </a:p>
          <a:p>
            <a:pPr marL="457200" indent="-457200" algn="just">
              <a:buFontTx/>
              <a:buChar char="-"/>
            </a:pPr>
            <a:r>
              <a:rPr lang="id-ID" sz="2800" b="0" i="0" dirty="0">
                <a:effectLst/>
                <a:latin typeface="Lato" panose="020F0502020204030203" pitchFamily="34" charset="0"/>
              </a:rPr>
              <a:t>Menyelanggarakan suhu dan lembab udara yang baik</a:t>
            </a:r>
          </a:p>
          <a:p>
            <a:pPr marL="457200" indent="-457200" algn="just">
              <a:buFontTx/>
              <a:buChar char="-"/>
            </a:pPr>
            <a:r>
              <a:rPr lang="id-ID" sz="2800" b="0" i="0" dirty="0">
                <a:effectLst/>
                <a:latin typeface="Lato" panose="020F0502020204030203" pitchFamily="34" charset="0"/>
              </a:rPr>
              <a:t>Memeliharaan kebersihan, kesehatan dan ketertiban</a:t>
            </a:r>
          </a:p>
          <a:p>
            <a:pPr marL="457200" indent="-457200" algn="just">
              <a:buFontTx/>
              <a:buChar char="-"/>
            </a:pPr>
            <a:endParaRPr lang="id-ID" sz="2800" b="0" i="0" dirty="0">
              <a:effectLst/>
              <a:latin typeface="Lato" panose="020F0502020204030203" pitchFamily="34" charset="0"/>
            </a:endParaRPr>
          </a:p>
        </p:txBody>
      </p:sp>
    </p:spTree>
    <p:extLst>
      <p:ext uri="{BB962C8B-B14F-4D97-AF65-F5344CB8AC3E}">
        <p14:creationId xmlns:p14="http://schemas.microsoft.com/office/powerpoint/2010/main" val="4135017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14</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Jenis Perlindungan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2246769"/>
          </a:xfrm>
          <a:prstGeom prst="rect">
            <a:avLst/>
          </a:prstGeom>
          <a:noFill/>
        </p:spPr>
        <p:txBody>
          <a:bodyPr wrap="square" rtlCol="0">
            <a:spAutoFit/>
          </a:bodyPr>
          <a:lstStyle/>
          <a:p>
            <a:pPr marL="514350" indent="-514350" algn="just">
              <a:buAutoNum type="arabicPeriod"/>
            </a:pPr>
            <a:r>
              <a:rPr lang="nn-NO" sz="2800" i="0" dirty="0">
                <a:effectLst/>
                <a:latin typeface="Lato" panose="020F0502020204030203" pitchFamily="34" charset="0"/>
              </a:rPr>
              <a:t>Perlindungan Sosial atau Kesehatan Kerja</a:t>
            </a:r>
            <a:endParaRPr lang="id-ID" sz="2800" i="0" dirty="0">
              <a:effectLst/>
              <a:latin typeface="Lato" panose="020F0502020204030203" pitchFamily="34" charset="0"/>
            </a:endParaRPr>
          </a:p>
          <a:p>
            <a:pPr marL="514350" indent="-514350" algn="just">
              <a:buAutoNum type="arabicPeriod"/>
            </a:pPr>
            <a:endParaRPr lang="id-ID" sz="2800" i="0" dirty="0">
              <a:effectLst/>
              <a:latin typeface="Lato" panose="020F0502020204030203" pitchFamily="34" charset="0"/>
            </a:endParaRPr>
          </a:p>
          <a:p>
            <a:pPr marL="514350" indent="-514350" algn="just">
              <a:buAutoNum type="arabicPeriod"/>
            </a:pPr>
            <a:r>
              <a:rPr lang="id-ID" sz="2800" i="0" dirty="0">
                <a:effectLst/>
                <a:latin typeface="Lato" panose="020F0502020204030203" pitchFamily="34" charset="0"/>
              </a:rPr>
              <a:t>Perlindungan Teknis Atau Keselamatan Kerja</a:t>
            </a:r>
          </a:p>
          <a:p>
            <a:pPr marL="514350" indent="-514350" algn="just">
              <a:buAutoNum type="arabicPeriod"/>
            </a:pPr>
            <a:endParaRPr lang="id-ID" sz="2800" dirty="0">
              <a:latin typeface="Lato" panose="020F0502020204030203" pitchFamily="34" charset="0"/>
            </a:endParaRPr>
          </a:p>
          <a:p>
            <a:pPr marL="514350" indent="-514350" algn="just">
              <a:buAutoNum type="arabicPeriod"/>
            </a:pPr>
            <a:r>
              <a:rPr lang="id-ID" sz="2800" i="0" dirty="0">
                <a:effectLst/>
                <a:latin typeface="Lato" panose="020F0502020204030203" pitchFamily="34" charset="0"/>
              </a:rPr>
              <a:t>Perlindungan ekonomis atau Jaminan Sosial</a:t>
            </a:r>
          </a:p>
        </p:txBody>
      </p:sp>
    </p:spTree>
    <p:extLst>
      <p:ext uri="{BB962C8B-B14F-4D97-AF65-F5344CB8AC3E}">
        <p14:creationId xmlns:p14="http://schemas.microsoft.com/office/powerpoint/2010/main" val="3441134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15</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nn-NO" sz="3600" b="1" i="0" dirty="0">
                <a:effectLst/>
                <a:latin typeface="Lato" panose="020F0502020204030203" pitchFamily="34" charset="0"/>
              </a:rPr>
              <a:t>Perlindungan Sosial atau </a:t>
            </a:r>
            <a:endParaRPr lang="id-ID" sz="3600" b="1" i="0" dirty="0">
              <a:effectLst/>
              <a:latin typeface="Lato" panose="020F0502020204030203" pitchFamily="34" charset="0"/>
            </a:endParaRPr>
          </a:p>
          <a:p>
            <a:pPr algn="ctr"/>
            <a:r>
              <a:rPr lang="nn-NO" sz="3600" b="1" i="0" dirty="0">
                <a:effectLst/>
                <a:latin typeface="Lato" panose="020F0502020204030203" pitchFamily="34" charset="0"/>
              </a:rPr>
              <a:t>Kesehatan Kerja</a:t>
            </a:r>
            <a:endParaRPr lang="id-ID" sz="3600" b="1" i="0" dirty="0">
              <a:effectLst/>
              <a:latin typeface="Lato" panose="020F0502020204030203" pitchFamily="34" charset="0"/>
            </a:endParaRPr>
          </a:p>
        </p:txBody>
      </p:sp>
      <p:sp>
        <p:nvSpPr>
          <p:cNvPr id="8" name="TextBox 7">
            <a:extLst>
              <a:ext uri="{FF2B5EF4-FFF2-40B4-BE49-F238E27FC236}">
                <a16:creationId xmlns:a16="http://schemas.microsoft.com/office/drawing/2014/main" id="{F9B211AE-8745-45D1-93E0-004F2DEF9EA4}"/>
              </a:ext>
            </a:extLst>
          </p:cNvPr>
          <p:cNvSpPr txBox="1"/>
          <p:nvPr/>
        </p:nvSpPr>
        <p:spPr>
          <a:xfrm>
            <a:off x="903642" y="1884382"/>
            <a:ext cx="8283389" cy="3785652"/>
          </a:xfrm>
          <a:prstGeom prst="rect">
            <a:avLst/>
          </a:prstGeom>
          <a:noFill/>
        </p:spPr>
        <p:txBody>
          <a:bodyPr wrap="square" rtlCol="0">
            <a:spAutoFit/>
          </a:bodyPr>
          <a:lstStyle/>
          <a:p>
            <a:pPr algn="just"/>
            <a:r>
              <a:rPr lang="id-ID" sz="2400" dirty="0">
                <a:latin typeface="Lato" panose="020F0502020204030203" pitchFamily="34" charset="0"/>
              </a:rPr>
              <a:t>Y</a:t>
            </a:r>
            <a:r>
              <a:rPr lang="id-ID" sz="2400" b="0" i="0" dirty="0">
                <a:effectLst/>
                <a:latin typeface="Lato" panose="020F0502020204030203" pitchFamily="34" charset="0"/>
              </a:rPr>
              <a:t>aitu aturan-aturan yang bermaksud mengadakan pembatasan-pembatasan terhadap kekuasaan pengusaha untuk memperlakukan pekerja/buruh ”semaunya” tanpa memperhatikan norma-norma yang berlaku, dengan tidak memandang pekerja/buruh sebagai mahluk Tuhan yang mempunyai hak asasi. </a:t>
            </a:r>
            <a:r>
              <a:rPr lang="id-ID" sz="2400" dirty="0">
                <a:latin typeface="Lato" panose="020F0502020204030203" pitchFamily="34" charset="0"/>
              </a:rPr>
              <a:t>K</a:t>
            </a:r>
            <a:r>
              <a:rPr lang="id-ID" sz="2400" b="0" i="0" dirty="0">
                <a:effectLst/>
                <a:latin typeface="Lato" panose="020F0502020204030203" pitchFamily="34" charset="0"/>
              </a:rPr>
              <a:t>esehatan kerja bermaksud melindungi atau menjaga pekerja/buruh dari kejadian/keadaan hubungan kerja yang merugikan kesehatan dan kesusilaannya dalam hal pekerja/buruh melakukan pekerjaannya.</a:t>
            </a:r>
            <a:endParaRPr lang="id-ID" sz="2400" i="0" dirty="0">
              <a:effectLst/>
              <a:latin typeface="Lato" panose="020F0502020204030203" pitchFamily="34" charset="0"/>
            </a:endParaRPr>
          </a:p>
        </p:txBody>
      </p:sp>
    </p:spTree>
    <p:extLst>
      <p:ext uri="{BB962C8B-B14F-4D97-AF65-F5344CB8AC3E}">
        <p14:creationId xmlns:p14="http://schemas.microsoft.com/office/powerpoint/2010/main" val="129892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16</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id-ID" sz="3600" b="1" i="0" dirty="0">
                <a:effectLst/>
                <a:latin typeface="Lato" panose="020F0502020204030203" pitchFamily="34" charset="0"/>
              </a:rPr>
              <a:t>Perlindungan Teknis </a:t>
            </a:r>
          </a:p>
          <a:p>
            <a:pPr algn="ctr"/>
            <a:r>
              <a:rPr lang="id-ID" sz="3600" b="1" i="0" dirty="0">
                <a:effectLst/>
                <a:latin typeface="Lato" panose="020F0502020204030203" pitchFamily="34" charset="0"/>
              </a:rPr>
              <a:t>Atau Keselamatan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2" y="1884382"/>
            <a:ext cx="8283389" cy="1569660"/>
          </a:xfrm>
          <a:prstGeom prst="rect">
            <a:avLst/>
          </a:prstGeom>
          <a:noFill/>
        </p:spPr>
        <p:txBody>
          <a:bodyPr wrap="square" rtlCol="0">
            <a:spAutoFit/>
          </a:bodyPr>
          <a:lstStyle/>
          <a:p>
            <a:pPr algn="just"/>
            <a:r>
              <a:rPr lang="id-ID" sz="2400" b="0" i="0" dirty="0">
                <a:effectLst/>
                <a:latin typeface="Lato" panose="020F0502020204030203" pitchFamily="34" charset="0"/>
              </a:rPr>
              <a:t>Keselamatan kerja termasuk dalam apa yang disebut perlindungan teknis, yaitu perlindungan terhadap pekerja/buruh agar selamat dari bahaya yang dapat ditimbulkan oleh alat kerja atau bahan yang dikerjakan.</a:t>
            </a:r>
            <a:endParaRPr lang="id-ID" sz="2400" i="0" dirty="0">
              <a:effectLst/>
              <a:latin typeface="Lato" panose="020F0502020204030203" pitchFamily="34" charset="0"/>
            </a:endParaRPr>
          </a:p>
        </p:txBody>
      </p:sp>
    </p:spTree>
    <p:extLst>
      <p:ext uri="{BB962C8B-B14F-4D97-AF65-F5344CB8AC3E}">
        <p14:creationId xmlns:p14="http://schemas.microsoft.com/office/powerpoint/2010/main" val="1574026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17</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id-ID" sz="3600" b="1" i="0" dirty="0">
                <a:effectLst/>
                <a:latin typeface="Lato" panose="020F0502020204030203" pitchFamily="34" charset="0"/>
              </a:rPr>
              <a:t>Perlindungan ekonomis </a:t>
            </a:r>
          </a:p>
          <a:p>
            <a:pPr algn="ctr"/>
            <a:r>
              <a:rPr lang="id-ID" sz="3600" b="1" i="0" dirty="0">
                <a:effectLst/>
                <a:latin typeface="Lato" panose="020F0502020204030203" pitchFamily="34" charset="0"/>
              </a:rPr>
              <a:t>atau Jaminan Sosial</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2" y="1884382"/>
            <a:ext cx="8283389" cy="3416320"/>
          </a:xfrm>
          <a:prstGeom prst="rect">
            <a:avLst/>
          </a:prstGeom>
          <a:noFill/>
        </p:spPr>
        <p:txBody>
          <a:bodyPr wrap="square" rtlCol="0">
            <a:spAutoFit/>
          </a:bodyPr>
          <a:lstStyle/>
          <a:p>
            <a:pPr algn="just"/>
            <a:r>
              <a:rPr lang="id-ID" sz="2400" b="0" i="0" dirty="0">
                <a:effectLst/>
                <a:latin typeface="Lato" panose="020F0502020204030203" pitchFamily="34" charset="0"/>
              </a:rPr>
              <a:t>Penyelenggara program jaminan sosial merupakan salah satu tangung jawab dan kewajiban Negara untuk memberikan perlindungan sosial ekonomi kepada masyarakat. Sesuai dengan kondisi kemampuan keuangan Negara, Indonesia seperti halnya berbagai Negara berkembang lainnya, mengembangkan program jaminan sosial berdasarkan funded social security, yaitu jaminan sosial yang didanai oleh peserta dan masih terbatas pada masyarakat pekerja di sektor formal.</a:t>
            </a:r>
            <a:endParaRPr lang="id-ID" sz="2400" i="0" dirty="0">
              <a:effectLst/>
              <a:latin typeface="Lato" panose="020F0502020204030203" pitchFamily="34" charset="0"/>
            </a:endParaRPr>
          </a:p>
        </p:txBody>
      </p:sp>
    </p:spTree>
    <p:extLst>
      <p:ext uri="{BB962C8B-B14F-4D97-AF65-F5344CB8AC3E}">
        <p14:creationId xmlns:p14="http://schemas.microsoft.com/office/powerpoint/2010/main" val="210483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18</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id-ID" sz="3600" b="1" i="0" dirty="0">
                <a:effectLst/>
                <a:latin typeface="Lato" panose="020F0502020204030203" pitchFamily="34" charset="0"/>
              </a:rPr>
              <a:t>Jenis – Jenis Jaminan Sosial </a:t>
            </a:r>
          </a:p>
          <a:p>
            <a:pPr algn="ctr"/>
            <a:r>
              <a:rPr lang="id-ID" sz="3600" b="1" i="0" dirty="0">
                <a:effectLst/>
                <a:latin typeface="Lato" panose="020F0502020204030203" pitchFamily="34" charset="0"/>
              </a:rPr>
              <a:t>tenaga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2" y="1884382"/>
            <a:ext cx="8283389" cy="3108543"/>
          </a:xfrm>
          <a:prstGeom prst="rect">
            <a:avLst/>
          </a:prstGeom>
          <a:noFill/>
        </p:spPr>
        <p:txBody>
          <a:bodyPr wrap="square" rtlCol="0">
            <a:spAutoFit/>
          </a:bodyPr>
          <a:lstStyle/>
          <a:p>
            <a:pPr marL="457200" indent="-457200" algn="just">
              <a:buAutoNum type="arabicPeriod"/>
            </a:pPr>
            <a:r>
              <a:rPr lang="id-ID" sz="2800" i="0" dirty="0">
                <a:effectLst/>
                <a:latin typeface="Lato" panose="020F0502020204030203" pitchFamily="34" charset="0"/>
              </a:rPr>
              <a:t>Jaminan Kecelakaan Kerja</a:t>
            </a:r>
          </a:p>
          <a:p>
            <a:pPr marL="457200" indent="-457200" algn="just">
              <a:buAutoNum type="arabicPeriod"/>
            </a:pPr>
            <a:endParaRPr lang="id-ID" sz="2800" i="0" dirty="0">
              <a:effectLst/>
              <a:latin typeface="Lato" panose="020F0502020204030203" pitchFamily="34" charset="0"/>
            </a:endParaRPr>
          </a:p>
          <a:p>
            <a:pPr marL="457200" indent="-457200" algn="just">
              <a:buAutoNum type="arabicPeriod"/>
            </a:pPr>
            <a:r>
              <a:rPr lang="id-ID" sz="2800" i="0" dirty="0">
                <a:effectLst/>
                <a:latin typeface="Lato" panose="020F0502020204030203" pitchFamily="34" charset="0"/>
              </a:rPr>
              <a:t>Jaminan Kematian</a:t>
            </a:r>
          </a:p>
          <a:p>
            <a:pPr marL="457200" indent="-457200" algn="just">
              <a:buAutoNum type="arabicPeriod"/>
            </a:pPr>
            <a:endParaRPr lang="id-ID" sz="2800" dirty="0">
              <a:latin typeface="Lato" panose="020F0502020204030203" pitchFamily="34" charset="0"/>
            </a:endParaRPr>
          </a:p>
          <a:p>
            <a:pPr marL="457200" indent="-457200" algn="just">
              <a:buAutoNum type="arabicPeriod"/>
            </a:pPr>
            <a:r>
              <a:rPr lang="id-ID" sz="2800" i="0" dirty="0">
                <a:effectLst/>
                <a:latin typeface="Lato" panose="020F0502020204030203" pitchFamily="34" charset="0"/>
              </a:rPr>
              <a:t>Jaminan hari Tua</a:t>
            </a:r>
          </a:p>
          <a:p>
            <a:pPr marL="457200" indent="-457200" algn="just">
              <a:buAutoNum type="arabicPeriod"/>
            </a:pPr>
            <a:endParaRPr lang="id-ID" sz="2800" dirty="0">
              <a:latin typeface="Lato" panose="020F0502020204030203" pitchFamily="34" charset="0"/>
            </a:endParaRPr>
          </a:p>
          <a:p>
            <a:pPr marL="457200" indent="-457200" algn="just">
              <a:buAutoNum type="arabicPeriod"/>
            </a:pPr>
            <a:r>
              <a:rPr lang="id-ID" sz="2800" i="0" dirty="0">
                <a:effectLst/>
                <a:latin typeface="Lato" panose="020F0502020204030203" pitchFamily="34" charset="0"/>
              </a:rPr>
              <a:t>Jaminan Pemeliharaan Kesehatan</a:t>
            </a:r>
          </a:p>
        </p:txBody>
      </p:sp>
    </p:spTree>
    <p:extLst>
      <p:ext uri="{BB962C8B-B14F-4D97-AF65-F5344CB8AC3E}">
        <p14:creationId xmlns:p14="http://schemas.microsoft.com/office/powerpoint/2010/main" val="292432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19</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Jaminan Kecelakaan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108543"/>
          </a:xfrm>
          <a:prstGeom prst="rect">
            <a:avLst/>
          </a:prstGeom>
          <a:noFill/>
        </p:spPr>
        <p:txBody>
          <a:bodyPr wrap="square" rtlCol="0">
            <a:spAutoFit/>
          </a:bodyPr>
          <a:lstStyle/>
          <a:p>
            <a:pPr algn="just"/>
            <a:r>
              <a:rPr lang="id-ID" sz="2800" b="0" i="0" dirty="0">
                <a:effectLst/>
                <a:latin typeface="Lato" panose="020F0502020204030203" pitchFamily="34" charset="0"/>
              </a:rPr>
              <a:t>Kecelakaan Kerja maupun penyakit akibat kerja maerupakan resiko yang dihadapi oleh tenaga kerja yang melakukan pekerjaan. Untuk menanggulangi hilangnya sebagian atau seluruh penghasilannya yang diakibatkan oleh kematian atau cacat karena kecelakaan kerja baik fisik maupun mental, maka perlu adanya jaminan kecelakaan kerja.</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375013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Apa itu K3LH ?</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970318"/>
          </a:xfrm>
          <a:prstGeom prst="rect">
            <a:avLst/>
          </a:prstGeom>
          <a:noFill/>
        </p:spPr>
        <p:txBody>
          <a:bodyPr wrap="square" rtlCol="0">
            <a:spAutoFit/>
          </a:bodyPr>
          <a:lstStyle/>
          <a:p>
            <a:pPr algn="just"/>
            <a:r>
              <a:rPr lang="id-ID" sz="2800" b="0" i="0" dirty="0">
                <a:effectLst/>
                <a:latin typeface="Lato" panose="020F0502020204030203" pitchFamily="34" charset="0"/>
              </a:rPr>
              <a:t>K3LH Adalah Singkatan dari </a:t>
            </a:r>
            <a:r>
              <a:rPr lang="id-ID" sz="2800" b="0" i="1" dirty="0">
                <a:effectLst/>
                <a:latin typeface="Lato" panose="020F0502020204030203" pitchFamily="34" charset="0"/>
              </a:rPr>
              <a:t>kesehatan, keselamatan,</a:t>
            </a:r>
            <a:r>
              <a:rPr lang="id-ID" sz="2800" b="0" i="0" dirty="0">
                <a:effectLst/>
                <a:latin typeface="Lato" panose="020F0502020204030203" pitchFamily="34" charset="0"/>
              </a:rPr>
              <a:t> </a:t>
            </a:r>
            <a:r>
              <a:rPr lang="id-ID" sz="2800" b="0" i="1" dirty="0">
                <a:effectLst/>
                <a:latin typeface="Lato" panose="020F0502020204030203" pitchFamily="34" charset="0"/>
              </a:rPr>
              <a:t>keamanan dan Linkungan Hidup.</a:t>
            </a:r>
          </a:p>
          <a:p>
            <a:pPr algn="just"/>
            <a:endParaRPr lang="id-ID" sz="2800" i="1" dirty="0">
              <a:latin typeface="Lato" panose="020F0502020204030203" pitchFamily="34" charset="0"/>
            </a:endParaRPr>
          </a:p>
          <a:p>
            <a:pPr algn="just"/>
            <a:r>
              <a:rPr lang="id-ID" sz="2800" i="0" dirty="0">
                <a:effectLst/>
                <a:latin typeface="Lato" panose="020F0502020204030203" pitchFamily="34" charset="0"/>
              </a:rPr>
              <a:t>Setiap melakukan suatu pekerjaan kita harus memperhatikan K3LH agar tidak terjadi kesalahan yang dapat berakibat fatal. Selain itu kita harus memperhatikan kebersihan yang ada pada lingkungan kerja agar dapat menciptakan suasana yang nyaman dan sehat.</a:t>
            </a:r>
          </a:p>
        </p:txBody>
      </p:sp>
    </p:spTree>
    <p:extLst>
      <p:ext uri="{BB962C8B-B14F-4D97-AF65-F5344CB8AC3E}">
        <p14:creationId xmlns:p14="http://schemas.microsoft.com/office/powerpoint/2010/main" val="4266971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20</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Jaminan Kematian</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539430"/>
          </a:xfrm>
          <a:prstGeom prst="rect">
            <a:avLst/>
          </a:prstGeom>
          <a:noFill/>
        </p:spPr>
        <p:txBody>
          <a:bodyPr wrap="square" rtlCol="0">
            <a:spAutoFit/>
          </a:bodyPr>
          <a:lstStyle/>
          <a:p>
            <a:pPr algn="just"/>
            <a:r>
              <a:rPr lang="id-ID" sz="2800" b="0" i="0" dirty="0">
                <a:effectLst/>
                <a:latin typeface="Lato" panose="020F0502020204030203" pitchFamily="34" charset="0"/>
              </a:rPr>
              <a:t>Tenaga kerja yang meninggal dunia bukan akibat kecelakaan kerja akan mengakibatkan terputusnya penghasilan, dan sangat berpengaruh pada kehidupan sosial ekonomi bagi keluarga yang ditinggalkan. Oleh karena itu, diperlukan jaminan kematian dalam upaya meringankan beban keluarga baik dalam bentuk biaya pemakaman maupun santunan berupa uang.</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3328284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21</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Jaminan Hari Tua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4401205"/>
          </a:xfrm>
          <a:prstGeom prst="rect">
            <a:avLst/>
          </a:prstGeom>
          <a:noFill/>
        </p:spPr>
        <p:txBody>
          <a:bodyPr wrap="square" rtlCol="0">
            <a:spAutoFit/>
          </a:bodyPr>
          <a:lstStyle/>
          <a:p>
            <a:pPr algn="just"/>
            <a:r>
              <a:rPr lang="id-ID" sz="2800" b="0" i="0" dirty="0">
                <a:effectLst/>
                <a:latin typeface="Lato" panose="020F0502020204030203" pitchFamily="34" charset="0"/>
              </a:rPr>
              <a:t>Hari tua dapat mengkibatkan terputusnya upah karena tidak lagi mapu bekerja. Akibat terputusnya upah tersebut dapat menimbulkan kerisauan bagi tenaga kerja dan mempengaruhi ketenaga kerjaan sewaktu masih bekerja, teruma bagi mereka yang penghasilannya rendah. Jaminan hari tua memberikan kepastian penerimaan yang dibayarkan sekaligus dan atau berkala pada saat tenaga kerja mencapai usia 55 ( lima puluh lima ) tahun atau memenuhi persyaratan tersebut.</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4158571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22</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Jaminan Pemeliharaan Kesehatan</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2246769"/>
          </a:xfrm>
          <a:prstGeom prst="rect">
            <a:avLst/>
          </a:prstGeom>
          <a:noFill/>
        </p:spPr>
        <p:txBody>
          <a:bodyPr wrap="square" rtlCol="0">
            <a:spAutoFit/>
          </a:bodyPr>
          <a:lstStyle/>
          <a:p>
            <a:pPr algn="just"/>
            <a:r>
              <a:rPr lang="id-ID" sz="2800" b="0" i="0" dirty="0">
                <a:effectLst/>
                <a:latin typeface="Lato" panose="020F0502020204030203" pitchFamily="34" charset="0"/>
              </a:rPr>
              <a:t>Pemeliharaan kesehatan dimaksudkan unutk meningkatkan produktivitas tenaga kerja sehingga dapat melaksankan rugas sebaik-baiknya dan merupakan upaya kesehatan dibidang penyembuhan ( kuratif ).</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2498623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23</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id-ID" sz="3600" b="1" i="0" dirty="0">
                <a:effectLst/>
                <a:latin typeface="Lato" panose="020F0502020204030203" pitchFamily="34" charset="0"/>
              </a:rPr>
              <a:t>Langkah-langkah Menanggulangi </a:t>
            </a:r>
          </a:p>
          <a:p>
            <a:pPr algn="ctr"/>
            <a:r>
              <a:rPr lang="id-ID" sz="3600" b="1" dirty="0">
                <a:latin typeface="Lato" panose="020F0502020204030203" pitchFamily="34" charset="0"/>
              </a:rPr>
              <a:t>Kecelakaan Kerja</a:t>
            </a:r>
            <a:endParaRPr lang="id-ID" sz="3600" b="1" i="0" dirty="0">
              <a:effectLst/>
              <a:latin typeface="Lato" panose="020F0502020204030203" pitchFamily="34" charset="0"/>
            </a:endParaRP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841351"/>
            <a:ext cx="8283389" cy="4585871"/>
          </a:xfrm>
          <a:prstGeom prst="rect">
            <a:avLst/>
          </a:prstGeom>
          <a:noFill/>
        </p:spPr>
        <p:txBody>
          <a:bodyPr wrap="square" rtlCol="0">
            <a:spAutoFit/>
          </a:bodyPr>
          <a:lstStyle/>
          <a:p>
            <a:pPr algn="just"/>
            <a:r>
              <a:rPr lang="id-ID" sz="2400" b="0" i="0" dirty="0">
                <a:effectLst/>
                <a:latin typeface="Lato" panose="020F0502020204030203" pitchFamily="34" charset="0"/>
              </a:rPr>
              <a:t>Menurut ILO (Intenarnational Labour Organization) yaitu :</a:t>
            </a:r>
          </a:p>
          <a:p>
            <a:pPr algn="just"/>
            <a:endParaRPr lang="id-ID" sz="2400" dirty="0">
              <a:latin typeface="Lato" panose="020F0502020204030203" pitchFamily="34" charset="0"/>
            </a:endParaRPr>
          </a:p>
          <a:p>
            <a:pPr algn="just"/>
            <a:r>
              <a:rPr lang="id-ID" sz="2400" b="0" i="0" dirty="0">
                <a:effectLst/>
                <a:latin typeface="Lato" panose="020F0502020204030203" pitchFamily="34" charset="0"/>
              </a:rPr>
              <a:t>Peraturan perundang-undangan yang memberikan ketentuan dan persyaratan K3 yang selalu disesuaikan dengan perkembangan ilmu pengetahuan dan Teknologi (Up to date); </a:t>
            </a:r>
          </a:p>
          <a:p>
            <a:pPr algn="just"/>
            <a:endParaRPr lang="id-ID" sz="2400" b="0" i="0" dirty="0">
              <a:effectLst/>
              <a:latin typeface="Lato" panose="020F0502020204030203" pitchFamily="34" charset="0"/>
            </a:endParaRPr>
          </a:p>
          <a:p>
            <a:pPr algn="just"/>
            <a:r>
              <a:rPr lang="id-ID" sz="2400" dirty="0">
                <a:latin typeface="Lato" panose="020F0502020204030203" pitchFamily="34" charset="0"/>
              </a:rPr>
              <a:t>P</a:t>
            </a:r>
            <a:r>
              <a:rPr lang="id-ID" sz="2400" b="0" i="0" dirty="0">
                <a:effectLst/>
                <a:latin typeface="Lato" panose="020F0502020204030203" pitchFamily="34" charset="0"/>
              </a:rPr>
              <a:t>enerapan ketentuan dan persyaratan dalam peraturan perundang-undangan diberlakukan sejak tahap rekayasa; </a:t>
            </a:r>
          </a:p>
          <a:p>
            <a:pPr algn="just"/>
            <a:r>
              <a:rPr lang="id-ID" sz="2400" b="0" i="0" dirty="0">
                <a:effectLst/>
                <a:latin typeface="Lato" panose="020F0502020204030203" pitchFamily="34" charset="0"/>
              </a:rPr>
              <a:t>Pengawasan dan pemantauan pelaksanaan K3 langsung ditempat kerja.</a:t>
            </a:r>
          </a:p>
          <a:p>
            <a:pPr algn="just"/>
            <a:endParaRPr lang="id-ID" sz="2800" i="0" dirty="0">
              <a:effectLst/>
              <a:latin typeface="Lato" panose="020F0502020204030203" pitchFamily="34" charset="0"/>
            </a:endParaRPr>
          </a:p>
        </p:txBody>
      </p:sp>
    </p:spTree>
    <p:extLst>
      <p:ext uri="{BB962C8B-B14F-4D97-AF65-F5344CB8AC3E}">
        <p14:creationId xmlns:p14="http://schemas.microsoft.com/office/powerpoint/2010/main" val="248256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24</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id-ID" sz="3600" b="1" i="0" dirty="0">
                <a:effectLst/>
                <a:latin typeface="Lato" panose="020F0502020204030203" pitchFamily="34" charset="0"/>
              </a:rPr>
              <a:t>Langkah-langkah Menanggulangi </a:t>
            </a:r>
          </a:p>
          <a:p>
            <a:pPr algn="ctr"/>
            <a:r>
              <a:rPr lang="id-ID" sz="3600" b="1" dirty="0">
                <a:latin typeface="Lato" panose="020F0502020204030203" pitchFamily="34" charset="0"/>
              </a:rPr>
              <a:t>Kecelakaan Kerja</a:t>
            </a:r>
            <a:endParaRPr lang="id-ID" sz="3600" b="1" i="0" dirty="0">
              <a:effectLst/>
              <a:latin typeface="Lato" panose="020F0502020204030203" pitchFamily="34" charset="0"/>
            </a:endParaRP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841351"/>
            <a:ext cx="8283389" cy="4832092"/>
          </a:xfrm>
          <a:prstGeom prst="rect">
            <a:avLst/>
          </a:prstGeom>
          <a:noFill/>
        </p:spPr>
        <p:txBody>
          <a:bodyPr wrap="square" rtlCol="0">
            <a:spAutoFit/>
          </a:bodyPr>
          <a:lstStyle/>
          <a:p>
            <a:pPr algn="just"/>
            <a:r>
              <a:rPr lang="id-ID" sz="2800" i="0" dirty="0">
                <a:effectLst/>
                <a:latin typeface="Lato" panose="020F0502020204030203" pitchFamily="34" charset="0"/>
              </a:rPr>
              <a:t>-	</a:t>
            </a:r>
            <a:r>
              <a:rPr lang="id-ID" sz="2800" b="1" i="0" dirty="0">
                <a:effectLst/>
                <a:latin typeface="Lato" panose="020F0502020204030203" pitchFamily="34" charset="0"/>
              </a:rPr>
              <a:t>Standarisasi</a:t>
            </a:r>
            <a:endParaRPr lang="id-ID" sz="2800" b="0" i="0" dirty="0">
              <a:effectLst/>
              <a:latin typeface="Lato" panose="020F0502020204030203" pitchFamily="34" charset="0"/>
            </a:endParaRPr>
          </a:p>
          <a:p>
            <a:pPr algn="just"/>
            <a:r>
              <a:rPr lang="id-ID" sz="2800" b="0" i="0" dirty="0">
                <a:effectLst/>
                <a:latin typeface="Lato" panose="020F0502020204030203" pitchFamily="34" charset="0"/>
              </a:rPr>
              <a:t>	Baik buruknya K3 ditempat kerja diketahui 	melalui pemenuhan standar K3.</a:t>
            </a:r>
          </a:p>
          <a:p>
            <a:pPr algn="just"/>
            <a:endParaRPr lang="id-ID" sz="2800" dirty="0">
              <a:latin typeface="Lato" panose="020F0502020204030203" pitchFamily="34" charset="0"/>
            </a:endParaRPr>
          </a:p>
          <a:p>
            <a:pPr algn="l"/>
            <a:r>
              <a:rPr lang="id-ID" sz="2800" b="0" i="0" dirty="0">
                <a:effectLst/>
                <a:latin typeface="Lato" panose="020F0502020204030203" pitchFamily="34" charset="0"/>
              </a:rPr>
              <a:t>-	</a:t>
            </a:r>
            <a:r>
              <a:rPr lang="id-ID" sz="2800" b="1" i="0" dirty="0">
                <a:effectLst/>
                <a:latin typeface="Lato" panose="020F0502020204030203" pitchFamily="34" charset="0"/>
              </a:rPr>
              <a:t>Inspeksi</a:t>
            </a:r>
            <a:endParaRPr lang="id-ID" sz="2800" b="0" i="0" dirty="0">
              <a:effectLst/>
              <a:latin typeface="Lato" panose="020F0502020204030203" pitchFamily="34" charset="0"/>
            </a:endParaRPr>
          </a:p>
          <a:p>
            <a:pPr lvl="1" algn="just"/>
            <a:r>
              <a:rPr lang="id-ID" sz="2800" b="0" i="0" dirty="0">
                <a:effectLst/>
                <a:latin typeface="Lato" panose="020F0502020204030203" pitchFamily="34" charset="0"/>
              </a:rPr>
              <a:t>Dilakukan kegiatan dalam rangka pemeriksaan dan pengujian terhadap tempat kerja, mesin, alat dan instalasi, apakah masih memenuhi terhadap ketentuan dan persyaratan K3.</a:t>
            </a:r>
          </a:p>
          <a:p>
            <a:pPr algn="just"/>
            <a:endParaRPr lang="id-ID" sz="2800" b="0" i="0" dirty="0">
              <a:solidFill>
                <a:srgbClr val="777777"/>
              </a:solidFill>
              <a:effectLst/>
              <a:latin typeface="Lato" panose="020F0502020204030203" pitchFamily="34" charset="0"/>
            </a:endParaRPr>
          </a:p>
          <a:p>
            <a:pPr algn="just"/>
            <a:endParaRPr lang="id-ID" sz="2800" i="0" dirty="0">
              <a:effectLst/>
              <a:latin typeface="Lato" panose="020F0502020204030203" pitchFamily="34" charset="0"/>
            </a:endParaRPr>
          </a:p>
        </p:txBody>
      </p:sp>
    </p:spTree>
    <p:extLst>
      <p:ext uri="{BB962C8B-B14F-4D97-AF65-F5344CB8AC3E}">
        <p14:creationId xmlns:p14="http://schemas.microsoft.com/office/powerpoint/2010/main" val="337491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25</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id-ID" sz="3600" b="1" i="0" dirty="0">
                <a:effectLst/>
                <a:latin typeface="Lato" panose="020F0502020204030203" pitchFamily="34" charset="0"/>
              </a:rPr>
              <a:t>Langkah-langkah Menanggulangi </a:t>
            </a:r>
          </a:p>
          <a:p>
            <a:pPr algn="ctr"/>
            <a:r>
              <a:rPr lang="id-ID" sz="3600" b="1" dirty="0">
                <a:latin typeface="Lato" panose="020F0502020204030203" pitchFamily="34" charset="0"/>
              </a:rPr>
              <a:t>Kecelakaan Kerja</a:t>
            </a:r>
            <a:endParaRPr lang="id-ID" sz="3600" b="1" i="0" dirty="0">
              <a:effectLst/>
              <a:latin typeface="Lato" panose="020F0502020204030203" pitchFamily="34" charset="0"/>
            </a:endParaRP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841351"/>
            <a:ext cx="8283389" cy="2246769"/>
          </a:xfrm>
          <a:prstGeom prst="rect">
            <a:avLst/>
          </a:prstGeom>
          <a:noFill/>
        </p:spPr>
        <p:txBody>
          <a:bodyPr wrap="square" rtlCol="0">
            <a:spAutoFit/>
          </a:bodyPr>
          <a:lstStyle/>
          <a:p>
            <a:pPr algn="just"/>
            <a:r>
              <a:rPr lang="id-ID" sz="2800" b="1" i="0" dirty="0">
                <a:effectLst/>
                <a:latin typeface="Lato" panose="020F0502020204030203" pitchFamily="34" charset="0"/>
              </a:rPr>
              <a:t>-	Riset.</a:t>
            </a:r>
            <a:endParaRPr lang="id-ID" sz="2800" b="0" i="0" dirty="0">
              <a:effectLst/>
              <a:latin typeface="Lato" panose="020F0502020204030203" pitchFamily="34" charset="0"/>
            </a:endParaRPr>
          </a:p>
          <a:p>
            <a:pPr lvl="1" algn="just"/>
            <a:r>
              <a:rPr lang="id-ID" sz="2800" b="0" i="0" dirty="0">
                <a:effectLst/>
                <a:latin typeface="Lato" panose="020F0502020204030203" pitchFamily="34" charset="0"/>
              </a:rPr>
              <a:t>Riset yang dapat dilakukan antara lain : Teknis, medis, psychologis, dan statistic untuk menunjang tingkat kemajuan di bidang K3 sesuai dengan perkembangan ilmu dan teknologi.</a:t>
            </a:r>
          </a:p>
        </p:txBody>
      </p:sp>
    </p:spTree>
    <p:extLst>
      <p:ext uri="{BB962C8B-B14F-4D97-AF65-F5344CB8AC3E}">
        <p14:creationId xmlns:p14="http://schemas.microsoft.com/office/powerpoint/2010/main" val="2988819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26</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id-ID" sz="3600" b="1" i="0" dirty="0">
                <a:effectLst/>
                <a:latin typeface="Lato" panose="020F0502020204030203" pitchFamily="34" charset="0"/>
              </a:rPr>
              <a:t>Langkah-langkah Menanggulangi </a:t>
            </a:r>
          </a:p>
          <a:p>
            <a:pPr algn="ctr"/>
            <a:r>
              <a:rPr lang="id-ID" sz="3600" b="1" dirty="0">
                <a:latin typeface="Lato" panose="020F0502020204030203" pitchFamily="34" charset="0"/>
              </a:rPr>
              <a:t>Kecelakaan Kerja</a:t>
            </a:r>
            <a:endParaRPr lang="id-ID" sz="3600" b="1" i="0" dirty="0">
              <a:effectLst/>
              <a:latin typeface="Lato" panose="020F0502020204030203" pitchFamily="34" charset="0"/>
            </a:endParaRP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841351"/>
            <a:ext cx="8283389" cy="3970318"/>
          </a:xfrm>
          <a:prstGeom prst="rect">
            <a:avLst/>
          </a:prstGeom>
          <a:noFill/>
        </p:spPr>
        <p:txBody>
          <a:bodyPr wrap="square" rtlCol="0">
            <a:spAutoFit/>
          </a:bodyPr>
          <a:lstStyle/>
          <a:p>
            <a:pPr algn="just"/>
            <a:r>
              <a:rPr lang="id-ID" sz="2800" b="0" i="0" dirty="0">
                <a:effectLst/>
                <a:latin typeface="Lato" panose="020F0502020204030203" pitchFamily="34" charset="0"/>
              </a:rPr>
              <a:t>-	</a:t>
            </a:r>
            <a:r>
              <a:rPr lang="id-ID" sz="2800" b="1" i="0" dirty="0">
                <a:effectLst/>
                <a:latin typeface="Lato" panose="020F0502020204030203" pitchFamily="34" charset="0"/>
              </a:rPr>
              <a:t>Pendidikan dan Latihan</a:t>
            </a:r>
            <a:endParaRPr lang="id-ID" sz="2800" b="0" i="0" dirty="0">
              <a:effectLst/>
              <a:latin typeface="Lato" panose="020F0502020204030203" pitchFamily="34" charset="0"/>
            </a:endParaRPr>
          </a:p>
          <a:p>
            <a:pPr lvl="1" algn="just"/>
            <a:r>
              <a:rPr lang="id-ID" sz="2800" b="0" i="0" dirty="0">
                <a:effectLst/>
                <a:latin typeface="Lato" panose="020F0502020204030203" pitchFamily="34" charset="0"/>
              </a:rPr>
              <a:t>Dipergunakan untuk meningkatkan kesadaran akan arti pentingnya K3 disamping untuk meningkatkan pengetahuan dan ketrampilan K3.</a:t>
            </a:r>
          </a:p>
          <a:p>
            <a:pPr algn="just"/>
            <a:endParaRPr lang="id-ID" sz="2800" dirty="0">
              <a:latin typeface="Lato" panose="020F0502020204030203" pitchFamily="34" charset="0"/>
            </a:endParaRPr>
          </a:p>
          <a:p>
            <a:pPr algn="just"/>
            <a:r>
              <a:rPr lang="id-ID" sz="2800" b="0" i="0" dirty="0">
                <a:effectLst/>
                <a:latin typeface="Lato" panose="020F0502020204030203" pitchFamily="34" charset="0"/>
              </a:rPr>
              <a:t>-	</a:t>
            </a:r>
            <a:r>
              <a:rPr lang="id-ID" sz="2800" b="1" i="0" dirty="0">
                <a:effectLst/>
                <a:latin typeface="Lato" panose="020F0502020204030203" pitchFamily="34" charset="0"/>
              </a:rPr>
              <a:t>Persuasi</a:t>
            </a:r>
            <a:endParaRPr lang="id-ID" sz="2800" b="0" i="0" dirty="0">
              <a:effectLst/>
              <a:latin typeface="Lato" panose="020F0502020204030203" pitchFamily="34" charset="0"/>
            </a:endParaRPr>
          </a:p>
          <a:p>
            <a:pPr lvl="1" algn="just"/>
            <a:r>
              <a:rPr lang="id-ID" sz="2800" b="0" i="0" dirty="0">
                <a:effectLst/>
                <a:latin typeface="Lato" panose="020F0502020204030203" pitchFamily="34" charset="0"/>
              </a:rPr>
              <a:t>Merupakan suatu cara pendekatan K3 secara pribadi tanpa menerapkan sangsi-sangsi.</a:t>
            </a:r>
          </a:p>
          <a:p>
            <a:pPr algn="just"/>
            <a:endParaRPr lang="id-ID" sz="2800" b="0" i="0" dirty="0">
              <a:effectLst/>
              <a:latin typeface="Lato" panose="020F0502020204030203" pitchFamily="34" charset="0"/>
            </a:endParaRPr>
          </a:p>
        </p:txBody>
      </p:sp>
    </p:spTree>
    <p:extLst>
      <p:ext uri="{BB962C8B-B14F-4D97-AF65-F5344CB8AC3E}">
        <p14:creationId xmlns:p14="http://schemas.microsoft.com/office/powerpoint/2010/main" val="2632892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27</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1200329"/>
          </a:xfrm>
          <a:prstGeom prst="rect">
            <a:avLst/>
          </a:prstGeom>
          <a:noFill/>
        </p:spPr>
        <p:txBody>
          <a:bodyPr wrap="square" rtlCol="0">
            <a:spAutoFit/>
          </a:bodyPr>
          <a:lstStyle/>
          <a:p>
            <a:pPr algn="ctr"/>
            <a:r>
              <a:rPr lang="id-ID" sz="3600" b="1" i="0" dirty="0">
                <a:effectLst/>
                <a:latin typeface="Lato" panose="020F0502020204030203" pitchFamily="34" charset="0"/>
              </a:rPr>
              <a:t>Langkah-langkah Menanggulangi </a:t>
            </a:r>
          </a:p>
          <a:p>
            <a:pPr algn="ctr"/>
            <a:r>
              <a:rPr lang="id-ID" sz="3600" b="1" dirty="0">
                <a:latin typeface="Lato" panose="020F0502020204030203" pitchFamily="34" charset="0"/>
              </a:rPr>
              <a:t>Kecelakaan Kerja</a:t>
            </a:r>
            <a:endParaRPr lang="id-ID" sz="3600" b="1" i="0" dirty="0">
              <a:effectLst/>
              <a:latin typeface="Lato" panose="020F0502020204030203" pitchFamily="34" charset="0"/>
            </a:endParaRP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841351"/>
            <a:ext cx="8283389" cy="2677656"/>
          </a:xfrm>
          <a:prstGeom prst="rect">
            <a:avLst/>
          </a:prstGeom>
          <a:noFill/>
        </p:spPr>
        <p:txBody>
          <a:bodyPr wrap="square" rtlCol="0">
            <a:spAutoFit/>
          </a:bodyPr>
          <a:lstStyle/>
          <a:p>
            <a:pPr algn="l"/>
            <a:r>
              <a:rPr lang="id-ID" sz="2800" b="0" i="0" dirty="0">
                <a:effectLst/>
                <a:latin typeface="Lato" panose="020F0502020204030203" pitchFamily="34" charset="0"/>
              </a:rPr>
              <a:t>-	</a:t>
            </a:r>
            <a:r>
              <a:rPr lang="id-ID" sz="2800" b="1" i="0" dirty="0">
                <a:effectLst/>
                <a:latin typeface="Lato" panose="020F0502020204030203" pitchFamily="34" charset="0"/>
              </a:rPr>
              <a:t>Asuransi</a:t>
            </a:r>
            <a:endParaRPr lang="id-ID" sz="2800" b="0" i="0" dirty="0">
              <a:effectLst/>
              <a:latin typeface="Lato" panose="020F0502020204030203" pitchFamily="34" charset="0"/>
            </a:endParaRPr>
          </a:p>
          <a:p>
            <a:pPr lvl="1"/>
            <a:r>
              <a:rPr lang="id-ID" sz="2800" b="0" i="0" dirty="0">
                <a:effectLst/>
                <a:latin typeface="Lato" panose="020F0502020204030203" pitchFamily="34" charset="0"/>
              </a:rPr>
              <a:t>Jaminan kesehatan dengan pembayaran premi yang semakin rendah bagi perusahaan yang memenuhi persyaratan K3 dan tingkat keparahan dan sering terjadinya kecelakaan yang kecil.</a:t>
            </a:r>
          </a:p>
          <a:p>
            <a:pPr algn="just"/>
            <a:endParaRPr lang="id-ID" sz="2800" b="0" i="0" dirty="0">
              <a:effectLst/>
              <a:latin typeface="Lato" panose="020F0502020204030203" pitchFamily="34" charset="0"/>
            </a:endParaRPr>
          </a:p>
        </p:txBody>
      </p:sp>
    </p:spTree>
    <p:extLst>
      <p:ext uri="{BB962C8B-B14F-4D97-AF65-F5344CB8AC3E}">
        <p14:creationId xmlns:p14="http://schemas.microsoft.com/office/powerpoint/2010/main" val="2876800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3</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Secara Filosofis K3LH</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2246769"/>
          </a:xfrm>
          <a:prstGeom prst="rect">
            <a:avLst/>
          </a:prstGeom>
          <a:noFill/>
        </p:spPr>
        <p:txBody>
          <a:bodyPr wrap="square" rtlCol="0">
            <a:spAutoFit/>
          </a:bodyPr>
          <a:lstStyle/>
          <a:p>
            <a:pPr algn="just"/>
            <a:r>
              <a:rPr lang="id-ID" sz="2800" b="0" i="0" dirty="0">
                <a:effectLst/>
                <a:latin typeface="Lato" panose="020F0502020204030203" pitchFamily="34" charset="0"/>
              </a:rPr>
              <a:t>Suatu pemikiran atau upaya untuk menjamin keutuhan dan kesempurnaan baik jasmani maupun rohani, tenaga kerja pada khususnya dan masyarakat pada umumnya terhadap hasil karya dan budayanya menuju masyarakat adil dan makmur.</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189044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4</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Secara Keilmuan K3LH</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1384995"/>
          </a:xfrm>
          <a:prstGeom prst="rect">
            <a:avLst/>
          </a:prstGeom>
          <a:noFill/>
        </p:spPr>
        <p:txBody>
          <a:bodyPr wrap="square" rtlCol="0">
            <a:spAutoFit/>
          </a:bodyPr>
          <a:lstStyle/>
          <a:p>
            <a:pPr algn="just"/>
            <a:r>
              <a:rPr lang="id-ID" sz="2800" b="0" i="0" dirty="0">
                <a:effectLst/>
                <a:latin typeface="Lato" panose="020F0502020204030203" pitchFamily="34" charset="0"/>
              </a:rPr>
              <a:t>Ilmu pengetahuan dan penerapannya dalam usaha mencegah kemungkinan terjadinya kecelakaan dan penyakit akibat kerja.</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125958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5</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Keselamatan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2246769"/>
          </a:xfrm>
          <a:prstGeom prst="rect">
            <a:avLst/>
          </a:prstGeom>
          <a:noFill/>
        </p:spPr>
        <p:txBody>
          <a:bodyPr wrap="square" rtlCol="0">
            <a:spAutoFit/>
          </a:bodyPr>
          <a:lstStyle/>
          <a:p>
            <a:pPr algn="just"/>
            <a:r>
              <a:rPr lang="id-ID" sz="2800" b="0" i="0" dirty="0">
                <a:effectLst/>
                <a:latin typeface="Lato" panose="020F0502020204030203" pitchFamily="34" charset="0"/>
              </a:rPr>
              <a:t>Yaitu usaha untuk sedapat mungkin memberikan jaminan kondisi kerja yang aman dan sehat untuk mencegah kecelakaan,cacat dan kematian sebagai akibat kecelakaan kerja pada setiap karyawan dan untuk melindungi sumber daya manusia.</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334338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6</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Faktor Pendukung Keselamatan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970318"/>
          </a:xfrm>
          <a:prstGeom prst="rect">
            <a:avLst/>
          </a:prstGeom>
          <a:noFill/>
        </p:spPr>
        <p:txBody>
          <a:bodyPr wrap="square" rtlCol="0">
            <a:spAutoFit/>
          </a:bodyPr>
          <a:lstStyle/>
          <a:p>
            <a:pPr algn="just"/>
            <a:r>
              <a:rPr lang="id-ID" sz="2800" b="0" i="0" dirty="0">
                <a:effectLst/>
                <a:latin typeface="Lato" panose="020F0502020204030203" pitchFamily="34" charset="0"/>
              </a:rPr>
              <a:t>K3LH Adalah Singkatan dari </a:t>
            </a:r>
            <a:r>
              <a:rPr lang="id-ID" sz="2800" b="0" i="1" dirty="0">
                <a:effectLst/>
                <a:latin typeface="Lato" panose="020F0502020204030203" pitchFamily="34" charset="0"/>
              </a:rPr>
              <a:t>kesehatan, keselamatan,</a:t>
            </a:r>
            <a:r>
              <a:rPr lang="id-ID" sz="2800" b="0" i="0" dirty="0">
                <a:effectLst/>
                <a:latin typeface="Lato" panose="020F0502020204030203" pitchFamily="34" charset="0"/>
              </a:rPr>
              <a:t> </a:t>
            </a:r>
            <a:r>
              <a:rPr lang="id-ID" sz="2800" b="0" i="1" dirty="0">
                <a:effectLst/>
                <a:latin typeface="Lato" panose="020F0502020204030203" pitchFamily="34" charset="0"/>
              </a:rPr>
              <a:t>keamanan dan Linkungan Hidup.</a:t>
            </a:r>
          </a:p>
          <a:p>
            <a:pPr algn="just"/>
            <a:endParaRPr lang="id-ID" sz="2800" i="1" dirty="0">
              <a:latin typeface="Lato" panose="020F0502020204030203" pitchFamily="34" charset="0"/>
            </a:endParaRPr>
          </a:p>
          <a:p>
            <a:pPr algn="just"/>
            <a:r>
              <a:rPr lang="id-ID" sz="2800" i="0" dirty="0">
                <a:effectLst/>
                <a:latin typeface="Lato" panose="020F0502020204030203" pitchFamily="34" charset="0"/>
              </a:rPr>
              <a:t>Setiap melakukan suatu pekerjaan kita harus memperhatikan K3LH agar tidak terjadi kesalahan yang dapat berakibat fatal. Selain itu kita harus memperhatikan kebersihan yang ada pada lingkungan kerja agar dapat menciptakan suasana yang nyaman dan sehat.</a:t>
            </a:r>
          </a:p>
        </p:txBody>
      </p:sp>
    </p:spTree>
    <p:extLst>
      <p:ext uri="{BB962C8B-B14F-4D97-AF65-F5344CB8AC3E}">
        <p14:creationId xmlns:p14="http://schemas.microsoft.com/office/powerpoint/2010/main" val="3764567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7</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Faktor Pendukung Keselamatan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970318"/>
          </a:xfrm>
          <a:prstGeom prst="rect">
            <a:avLst/>
          </a:prstGeom>
          <a:noFill/>
        </p:spPr>
        <p:txBody>
          <a:bodyPr wrap="square" rtlCol="0">
            <a:spAutoFit/>
          </a:bodyPr>
          <a:lstStyle/>
          <a:p>
            <a:pPr marL="457200" indent="-457200" algn="just">
              <a:buFontTx/>
              <a:buChar char="-"/>
            </a:pPr>
            <a:r>
              <a:rPr lang="id-ID" sz="2800" b="0" i="0" dirty="0">
                <a:effectLst/>
                <a:latin typeface="Lato" panose="020F0502020204030203" pitchFamily="34" charset="0"/>
              </a:rPr>
              <a:t>Pengaturan jam kerja dengan memperhatikan kondisi fit untuk pekerja</a:t>
            </a:r>
            <a:endParaRPr lang="id-ID" sz="2800" b="0" dirty="0">
              <a:latin typeface="Lato" panose="020F0502020204030203" pitchFamily="34" charset="0"/>
            </a:endParaRPr>
          </a:p>
          <a:p>
            <a:pPr marL="457200" indent="-457200" algn="just">
              <a:buFontTx/>
              <a:buChar char="-"/>
            </a:pPr>
            <a:r>
              <a:rPr lang="id-ID" sz="2800" b="0" i="0" dirty="0">
                <a:effectLst/>
                <a:latin typeface="Lato" panose="020F0502020204030203" pitchFamily="34" charset="0"/>
              </a:rPr>
              <a:t>Pengaturan jam istirahat yang memadai untuk menjaga kestabilan untuk bekerja</a:t>
            </a:r>
            <a:endParaRPr lang="id-ID" sz="2800" i="0" dirty="0">
              <a:effectLst/>
              <a:latin typeface="Lato" panose="020F0502020204030203" pitchFamily="34" charset="0"/>
            </a:endParaRPr>
          </a:p>
          <a:p>
            <a:pPr marL="457200" indent="-457200" algn="just">
              <a:buFontTx/>
              <a:buChar char="-"/>
            </a:pPr>
            <a:r>
              <a:rPr lang="fi-FI" sz="2800" b="0" i="0" dirty="0">
                <a:effectLst/>
                <a:latin typeface="Lato" panose="020F0502020204030203" pitchFamily="34" charset="0"/>
              </a:rPr>
              <a:t>Pengaturan Penggunaan peralatan kantor yang menjamin kesehatan kerja pekerja</a:t>
            </a:r>
            <a:endParaRPr lang="id-ID" sz="2800" b="0" dirty="0">
              <a:latin typeface="Lato" panose="020F0502020204030203" pitchFamily="34" charset="0"/>
            </a:endParaRPr>
          </a:p>
          <a:p>
            <a:pPr marL="457200" indent="-457200" algn="just">
              <a:buFontTx/>
              <a:buChar char="-"/>
            </a:pPr>
            <a:r>
              <a:rPr lang="id-ID" sz="2800" b="0" i="0" dirty="0">
                <a:effectLst/>
                <a:latin typeface="Lato" panose="020F0502020204030203" pitchFamily="34" charset="0"/>
              </a:rPr>
              <a:t>Pengaturan Sikap tubuh dan anggota badan yang efektif yang tidak menimbulkan gangguan ketika bekerja</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388076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8</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Faktor Pendukung Keselamatan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3108543"/>
          </a:xfrm>
          <a:prstGeom prst="rect">
            <a:avLst/>
          </a:prstGeom>
          <a:noFill/>
        </p:spPr>
        <p:txBody>
          <a:bodyPr wrap="square" rtlCol="0">
            <a:spAutoFit/>
          </a:bodyPr>
          <a:lstStyle/>
          <a:p>
            <a:pPr marL="457200" indent="-457200" algn="just">
              <a:buFontTx/>
              <a:buChar char="-"/>
            </a:pPr>
            <a:r>
              <a:rPr lang="fi-FI" sz="2800" b="0" i="0" dirty="0">
                <a:effectLst/>
                <a:latin typeface="Lato" panose="020F0502020204030203" pitchFamily="34" charset="0"/>
              </a:rPr>
              <a:t>Penyediaan sarana untuk melindungi keselamatan kerja pekerja</a:t>
            </a:r>
            <a:endParaRPr lang="id-ID" sz="2800" b="0" i="0" dirty="0">
              <a:effectLst/>
              <a:latin typeface="Lato" panose="020F0502020204030203" pitchFamily="34" charset="0"/>
            </a:endParaRPr>
          </a:p>
          <a:p>
            <a:pPr marL="457200" indent="-457200" algn="just">
              <a:buFontTx/>
              <a:buChar char="-"/>
            </a:pPr>
            <a:r>
              <a:rPr lang="id-ID" sz="2800" b="0" i="0" dirty="0">
                <a:effectLst/>
                <a:latin typeface="Lato" panose="020F0502020204030203" pitchFamily="34" charset="0"/>
              </a:rPr>
              <a:t>Kedisiplinan pekerja untuk mentaati ketentuan penggunaan peralatan kerja dan perlindungan keselamatan kerja yang telah disediakan dan diatur dengan SOP (Standard Operating Prosedur) yang telah ditetapkan</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144264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87CEC-8A83-413C-BB04-FB50518E2E09}"/>
              </a:ext>
            </a:extLst>
          </p:cNvPr>
          <p:cNvSpPr>
            <a:spLocks noGrp="1"/>
          </p:cNvSpPr>
          <p:nvPr>
            <p:ph type="dt" sz="half" idx="10"/>
          </p:nvPr>
        </p:nvSpPr>
        <p:spPr>
          <a:xfrm>
            <a:off x="5109883" y="6041362"/>
            <a:ext cx="3007190" cy="365125"/>
          </a:xfrm>
        </p:spPr>
        <p:txBody>
          <a:bodyPr/>
          <a:lstStyle/>
          <a:p>
            <a:fld id="{1F1428AB-C3A1-45B7-999C-92D31609B918}" type="datetime2">
              <a:rPr lang="id-ID" sz="1400" smtClean="0">
                <a:latin typeface="Times New Roman" panose="02020603050405020304" pitchFamily="18" charset="0"/>
                <a:cs typeface="Times New Roman" panose="02020603050405020304" pitchFamily="18" charset="0"/>
              </a:rPr>
              <a:t>Minggu, 16 Januari 2022</a:t>
            </a:fld>
            <a:endParaRPr lang="id-ID" sz="1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DC6E6A1-7FB7-45F7-8931-E3F4CE54F664}"/>
              </a:ext>
            </a:extLst>
          </p:cNvPr>
          <p:cNvSpPr>
            <a:spLocks noGrp="1"/>
          </p:cNvSpPr>
          <p:nvPr>
            <p:ph type="ftr" sz="quarter" idx="11"/>
          </p:nvPr>
        </p:nvSpPr>
        <p:spPr>
          <a:xfrm>
            <a:off x="677334" y="6041362"/>
            <a:ext cx="3679513" cy="365125"/>
          </a:xfrm>
        </p:spPr>
        <p:txBody>
          <a:bodyPr/>
          <a:lstStyle/>
          <a:p>
            <a:r>
              <a:rPr lang="fi-FI" sz="1400" dirty="0">
                <a:latin typeface="Times New Roman" panose="02020603050405020304" pitchFamily="18" charset="0"/>
                <a:cs typeface="Times New Roman" panose="02020603050405020304" pitchFamily="18" charset="0"/>
              </a:rPr>
              <a:t>Ditulis Oleh Putra Perdana, S.T.</a:t>
            </a:r>
            <a:endParaRPr lang="id-ID" sz="1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2D34587E-3327-4C21-B0D8-08D923BA29DE}"/>
              </a:ext>
            </a:extLst>
          </p:cNvPr>
          <p:cNvSpPr>
            <a:spLocks noGrp="1"/>
          </p:cNvSpPr>
          <p:nvPr>
            <p:ph type="sldNum" sz="quarter" idx="12"/>
          </p:nvPr>
        </p:nvSpPr>
        <p:spPr>
          <a:xfrm>
            <a:off x="8251115" y="6041362"/>
            <a:ext cx="1022887" cy="365125"/>
          </a:xfrm>
        </p:spPr>
        <p:txBody>
          <a:bodyPr/>
          <a:lstStyle/>
          <a:p>
            <a:fld id="{5BD7F48C-8CAC-4989-9CEC-B96C41169F57}" type="slidenum">
              <a:rPr lang="id-ID" sz="1400" smtClean="0">
                <a:latin typeface="Times New Roman" panose="02020603050405020304" pitchFamily="18" charset="0"/>
                <a:cs typeface="Times New Roman" panose="02020603050405020304" pitchFamily="18" charset="0"/>
              </a:rPr>
              <a:t>9</a:t>
            </a:fld>
            <a:endParaRPr lang="id-ID" sz="14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35EF41-3A70-4299-9502-FE00ECF99A08}"/>
              </a:ext>
            </a:extLst>
          </p:cNvPr>
          <p:cNvSpPr txBox="1"/>
          <p:nvPr/>
        </p:nvSpPr>
        <p:spPr>
          <a:xfrm>
            <a:off x="903642" y="494852"/>
            <a:ext cx="8283389" cy="646331"/>
          </a:xfrm>
          <a:prstGeom prst="rect">
            <a:avLst/>
          </a:prstGeom>
          <a:noFill/>
        </p:spPr>
        <p:txBody>
          <a:bodyPr wrap="square" rtlCol="0">
            <a:spAutoFit/>
          </a:bodyPr>
          <a:lstStyle/>
          <a:p>
            <a:pPr algn="ctr"/>
            <a:r>
              <a:rPr lang="id-ID" sz="3600" b="1" i="0" dirty="0">
                <a:effectLst/>
                <a:latin typeface="Lato" panose="020F0502020204030203" pitchFamily="34" charset="0"/>
              </a:rPr>
              <a:t>Kesehatan Kerja</a:t>
            </a:r>
          </a:p>
        </p:txBody>
      </p:sp>
      <p:sp>
        <p:nvSpPr>
          <p:cNvPr id="8" name="TextBox 7">
            <a:extLst>
              <a:ext uri="{FF2B5EF4-FFF2-40B4-BE49-F238E27FC236}">
                <a16:creationId xmlns:a16="http://schemas.microsoft.com/office/drawing/2014/main" id="{F9B211AE-8745-45D1-93E0-004F2DEF9EA4}"/>
              </a:ext>
            </a:extLst>
          </p:cNvPr>
          <p:cNvSpPr txBox="1"/>
          <p:nvPr/>
        </p:nvSpPr>
        <p:spPr>
          <a:xfrm>
            <a:off x="903641" y="1378772"/>
            <a:ext cx="8283389" cy="2246769"/>
          </a:xfrm>
          <a:prstGeom prst="rect">
            <a:avLst/>
          </a:prstGeom>
          <a:noFill/>
        </p:spPr>
        <p:txBody>
          <a:bodyPr wrap="square" rtlCol="0">
            <a:spAutoFit/>
          </a:bodyPr>
          <a:lstStyle/>
          <a:p>
            <a:pPr algn="just"/>
            <a:r>
              <a:rPr lang="id-ID" sz="2800" b="0" i="0" dirty="0">
                <a:effectLst/>
                <a:latin typeface="Lato" panose="020F0502020204030203" pitchFamily="34" charset="0"/>
              </a:rPr>
              <a:t>Yaitu Suatu kondisi yang optimal/ maksimal dengan menunjukkan keadaan yang fit untuk mendukung terlaksananya kegiatan kerja dalam rangka menyelesaikan proses penyelesaian pekerjaan secara efektif.</a:t>
            </a:r>
            <a:endParaRPr lang="id-ID" sz="2800" i="0" dirty="0">
              <a:effectLst/>
              <a:latin typeface="Lato" panose="020F0502020204030203" pitchFamily="34" charset="0"/>
            </a:endParaRPr>
          </a:p>
        </p:txBody>
      </p:sp>
    </p:spTree>
    <p:extLst>
      <p:ext uri="{BB962C8B-B14F-4D97-AF65-F5344CB8AC3E}">
        <p14:creationId xmlns:p14="http://schemas.microsoft.com/office/powerpoint/2010/main" val="38037548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254</TotalTime>
  <Words>1380</Words>
  <Application>Microsoft Office PowerPoint</Application>
  <PresentationFormat>Widescreen</PresentationFormat>
  <Paragraphs>191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Lato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Putra</dc:creator>
  <cp:lastModifiedBy>Putra</cp:lastModifiedBy>
  <cp:revision>3</cp:revision>
  <dcterms:created xsi:type="dcterms:W3CDTF">2022-01-15T08:30:00Z</dcterms:created>
  <dcterms:modified xsi:type="dcterms:W3CDTF">2022-01-16T05:19:35Z</dcterms:modified>
</cp:coreProperties>
</file>