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E1CAD-7615-4146-B60C-2D2571AE88AD}" type="datetimeFigureOut">
              <a:rPr lang="id-ID" smtClean="0"/>
              <a:t>16/01/2022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1B657-8391-483E-856E-B5B3BCD2FA9E}" type="slidenum">
              <a:rPr lang="id-ID" smtClean="0"/>
              <a:t>‹#›</a:t>
            </a:fld>
            <a:endParaRPr lang="id-ID"/>
          </a:p>
        </p:txBody>
      </p:sp>
    </p:spTree>
    <p:extLst>
      <p:ext uri="{BB962C8B-B14F-4D97-AF65-F5344CB8AC3E}">
        <p14:creationId xmlns:p14="http://schemas.microsoft.com/office/powerpoint/2010/main" val="294412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ACCC3-5B3A-4728-A017-BE209861C8D0}"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10074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AD051A-FCAD-4877-B65E-832B57108D02}"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50862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1144F-1D9D-4DB9-997D-2B5186C77613}"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145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213C4-AB54-484C-AD9C-7F8D02D633DC}"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1591215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E4F34-9EA4-400C-9332-9EE75E8A107C}"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7890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D4E47-293C-4F18-825C-220680010D0E}"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1190229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0D7DF-2591-465E-9620-87C44B06C2E7}"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224086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21426-E2BE-42DD-AF89-7850D741E89A}"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175046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96B6D-3E22-41AF-BC69-B70F2C36E339}"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49097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84AF3-FB52-4C27-856D-8C38FDAA3F21}"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it-IT"/>
              <a:t>Oleh : Putra Perdana, S.T.</a:t>
            </a:r>
            <a:endParaRPr lang="id-ID"/>
          </a:p>
        </p:txBody>
      </p:sp>
      <p:sp>
        <p:nvSpPr>
          <p:cNvPr id="6" name="Slide Number Placeholder 5"/>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391160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802B6-4BF0-4888-8245-B4175FFCD926}"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it-IT"/>
              <a:t>Oleh : Putra Perdana, S.T.</a:t>
            </a:r>
            <a:endParaRPr lang="id-ID"/>
          </a:p>
        </p:txBody>
      </p:sp>
      <p:sp>
        <p:nvSpPr>
          <p:cNvPr id="7" name="Slide Number Placeholder 6"/>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37040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EB01E5-BD14-43C2-BED0-20298A494CDC}" type="datetime2">
              <a:rPr lang="id-ID" smtClean="0"/>
              <a:t>Minggu, 16 Januari 2022</a:t>
            </a:fld>
            <a:endParaRPr lang="id-ID"/>
          </a:p>
        </p:txBody>
      </p:sp>
      <p:sp>
        <p:nvSpPr>
          <p:cNvPr id="8" name="Footer Placeholder 7"/>
          <p:cNvSpPr>
            <a:spLocks noGrp="1"/>
          </p:cNvSpPr>
          <p:nvPr>
            <p:ph type="ftr" sz="quarter" idx="11"/>
          </p:nvPr>
        </p:nvSpPr>
        <p:spPr/>
        <p:txBody>
          <a:bodyPr/>
          <a:lstStyle/>
          <a:p>
            <a:r>
              <a:rPr lang="it-IT"/>
              <a:t>Oleh : Putra Perdana, S.T.</a:t>
            </a:r>
            <a:endParaRPr lang="id-ID"/>
          </a:p>
        </p:txBody>
      </p:sp>
      <p:sp>
        <p:nvSpPr>
          <p:cNvPr id="9" name="Slide Number Placeholder 8"/>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16610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1CB65-F2B6-417E-8AE6-2DC0907E1ADD}" type="datetime2">
              <a:rPr lang="id-ID" smtClean="0"/>
              <a:t>Minggu, 16 Januari 2022</a:t>
            </a:fld>
            <a:endParaRPr lang="id-ID"/>
          </a:p>
        </p:txBody>
      </p:sp>
      <p:sp>
        <p:nvSpPr>
          <p:cNvPr id="4" name="Footer Placeholder 3"/>
          <p:cNvSpPr>
            <a:spLocks noGrp="1"/>
          </p:cNvSpPr>
          <p:nvPr>
            <p:ph type="ftr" sz="quarter" idx="11"/>
          </p:nvPr>
        </p:nvSpPr>
        <p:spPr/>
        <p:txBody>
          <a:bodyPr/>
          <a:lstStyle/>
          <a:p>
            <a:r>
              <a:rPr lang="it-IT"/>
              <a:t>Oleh : Putra Perdana, S.T.</a:t>
            </a:r>
            <a:endParaRPr lang="id-ID"/>
          </a:p>
        </p:txBody>
      </p:sp>
      <p:sp>
        <p:nvSpPr>
          <p:cNvPr id="5" name="Slide Number Placeholder 4"/>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304858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12F66-3873-430E-92C7-326157A34EA1}" type="datetime2">
              <a:rPr lang="id-ID" smtClean="0"/>
              <a:t>Minggu, 16 Januari 2022</a:t>
            </a:fld>
            <a:endParaRPr lang="id-ID"/>
          </a:p>
        </p:txBody>
      </p:sp>
      <p:sp>
        <p:nvSpPr>
          <p:cNvPr id="3" name="Footer Placeholder 2"/>
          <p:cNvSpPr>
            <a:spLocks noGrp="1"/>
          </p:cNvSpPr>
          <p:nvPr>
            <p:ph type="ftr" sz="quarter" idx="11"/>
          </p:nvPr>
        </p:nvSpPr>
        <p:spPr/>
        <p:txBody>
          <a:bodyPr/>
          <a:lstStyle/>
          <a:p>
            <a:r>
              <a:rPr lang="it-IT"/>
              <a:t>Oleh : Putra Perdana, S.T.</a:t>
            </a:r>
            <a:endParaRPr lang="id-ID"/>
          </a:p>
        </p:txBody>
      </p:sp>
      <p:sp>
        <p:nvSpPr>
          <p:cNvPr id="4" name="Slide Number Placeholder 3"/>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885498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B88B02-B18F-46A4-8D32-EDDE5B5AF043}"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it-IT"/>
              <a:t>Oleh : Putra Perdana, S.T.</a:t>
            </a:r>
            <a:endParaRPr lang="id-ID"/>
          </a:p>
        </p:txBody>
      </p:sp>
      <p:sp>
        <p:nvSpPr>
          <p:cNvPr id="7" name="Slide Number Placeholder 6"/>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91681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7785A-D6D4-4911-AD97-AF41CA9ECF09}"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it-IT"/>
              <a:t>Oleh : Putra Perdana, S.T.</a:t>
            </a:r>
            <a:endParaRPr lang="id-ID"/>
          </a:p>
        </p:txBody>
      </p:sp>
      <p:sp>
        <p:nvSpPr>
          <p:cNvPr id="7" name="Slide Number Placeholder 6"/>
          <p:cNvSpPr>
            <a:spLocks noGrp="1"/>
          </p:cNvSpPr>
          <p:nvPr>
            <p:ph type="sldNum" sz="quarter" idx="12"/>
          </p:nvPr>
        </p:nvSpPr>
        <p:spPr/>
        <p:txBody>
          <a:bodyPr/>
          <a:lstStyle/>
          <a:p>
            <a:fld id="{54D211D1-A718-4322-9601-889451396EAD}" type="slidenum">
              <a:rPr lang="id-ID" smtClean="0"/>
              <a:t>‹#›</a:t>
            </a:fld>
            <a:endParaRPr lang="id-ID"/>
          </a:p>
        </p:txBody>
      </p:sp>
    </p:spTree>
    <p:extLst>
      <p:ext uri="{BB962C8B-B14F-4D97-AF65-F5344CB8AC3E}">
        <p14:creationId xmlns:p14="http://schemas.microsoft.com/office/powerpoint/2010/main" val="232124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80EB72-24CC-4997-9287-D48511EFE2A6}" type="datetime2">
              <a:rPr lang="id-ID" smtClean="0"/>
              <a:t>Minggu, 16 Januari 2022</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Oleh : Putra Perdana, S.T.</a:t>
            </a:r>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D211D1-A718-4322-9601-889451396EAD}" type="slidenum">
              <a:rPr lang="id-ID" smtClean="0"/>
              <a:t>‹#›</a:t>
            </a:fld>
            <a:endParaRPr lang="id-ID"/>
          </a:p>
        </p:txBody>
      </p:sp>
    </p:spTree>
    <p:extLst>
      <p:ext uri="{BB962C8B-B14F-4D97-AF65-F5344CB8AC3E}">
        <p14:creationId xmlns:p14="http://schemas.microsoft.com/office/powerpoint/2010/main" val="287804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4" cy="365125"/>
          </a:xfrm>
        </p:spPr>
        <p:txBody>
          <a:bodyPr/>
          <a:lstStyle/>
          <a:p>
            <a:fld id="{FE8FB0BC-EACB-41AF-B746-93575E8FC94E}" type="datetime2">
              <a:rPr lang="id-ID" sz="1600" smtClean="0">
                <a:solidFill>
                  <a:schemeClr val="bg1"/>
                </a:solidFill>
                <a:latin typeface="Times New Roman" panose="02020603050405020304" pitchFamily="18" charset="0"/>
                <a:cs typeface="Times New Roman" panose="02020603050405020304" pitchFamily="18" charset="0"/>
              </a:rPr>
              <a:t>Minggu, 16 Januari 2022</a:t>
            </a:fld>
            <a:endParaRPr lang="id-ID" sz="1600" dirty="0">
              <a:solidFill>
                <a:schemeClr val="bg1"/>
              </a:solidFill>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solidFill>
                  <a:schemeClr val="bg1"/>
                </a:solidFill>
                <a:latin typeface="Times New Roman" panose="02020603050405020304" pitchFamily="18" charset="0"/>
                <a:cs typeface="Times New Roman" panose="02020603050405020304" pitchFamily="18" charset="0"/>
              </a:rPr>
              <a:t>Oleh : Putra Perdana, S.T.</a:t>
            </a:r>
            <a:endParaRPr lang="id-ID" sz="1600" dirty="0">
              <a:solidFill>
                <a:schemeClr val="bg1"/>
              </a:solidFill>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1</a:t>
            </a:fld>
            <a:endParaRPr lang="id-ID"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18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F2C2C3B2-14DC-4D70-8AB8-3B5C0A2D497D}"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853544" y="6041362"/>
            <a:ext cx="548640"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10</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923330"/>
          </a:xfrm>
          <a:prstGeom prst="rect">
            <a:avLst/>
          </a:prstGeom>
          <a:noFill/>
        </p:spPr>
        <p:txBody>
          <a:bodyPr wrap="square" rtlCol="0">
            <a:spAutoFit/>
          </a:bodyPr>
          <a:lstStyle/>
          <a:p>
            <a:pPr algn="ctr"/>
            <a:r>
              <a:rPr lang="id-ID" sz="5400" b="1" u="none" strike="noStrike" dirty="0">
                <a:solidFill>
                  <a:srgbClr val="000000"/>
                </a:solidFill>
                <a:latin typeface="Times New Roman" panose="02020603050405020304" pitchFamily="18" charset="0"/>
              </a:rPr>
              <a:t>Organisasi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046988"/>
          </a:xfrm>
          <a:prstGeom prst="rect">
            <a:avLst/>
          </a:prstGeom>
          <a:noFill/>
        </p:spPr>
        <p:txBody>
          <a:bodyPr wrap="square" rtlCol="0">
            <a:spAutoFit/>
          </a:bodyPr>
          <a:lstStyle/>
          <a:p>
            <a:pPr algn="just"/>
            <a:r>
              <a:rPr lang="id-ID" sz="3200" b="0" i="1" dirty="0">
                <a:solidFill>
                  <a:srgbClr val="000000"/>
                </a:solidFill>
                <a:effectLst/>
                <a:latin typeface="Arial" panose="020B0604020202020204" pitchFamily="34" charset="0"/>
              </a:rPr>
              <a:t>Organisasi komputer adalah bagian dari komputer yang memiliki hubungan sangat dekat dengan unit operasional dan interkoneksi antar komponen sistem komputer dalam mewujudkan aspek arsitekturnya</a:t>
            </a:r>
            <a:endParaRPr lang="id-ID" sz="3200" u="none" strike="noStrike"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6795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D138C5CA-ECD6-4F17-B666-3898961A4BD4}"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853544" y="6041362"/>
            <a:ext cx="548640"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11</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923330"/>
          </a:xfrm>
          <a:prstGeom prst="rect">
            <a:avLst/>
          </a:prstGeom>
          <a:noFill/>
        </p:spPr>
        <p:txBody>
          <a:bodyPr wrap="square" rtlCol="0">
            <a:spAutoFit/>
          </a:bodyPr>
          <a:lstStyle/>
          <a:p>
            <a:pPr algn="ctr"/>
            <a:r>
              <a:rPr lang="id-ID" sz="5400" b="1" u="none" strike="noStrike" dirty="0">
                <a:solidFill>
                  <a:srgbClr val="000000"/>
                </a:solidFill>
                <a:latin typeface="Times New Roman" panose="02020603050405020304" pitchFamily="18" charset="0"/>
              </a:rPr>
              <a:t>Organisasi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970318"/>
          </a:xfrm>
          <a:prstGeom prst="rect">
            <a:avLst/>
          </a:prstGeom>
          <a:noFill/>
        </p:spPr>
        <p:txBody>
          <a:bodyPr wrap="square" rtlCol="0">
            <a:spAutoFit/>
          </a:bodyPr>
          <a:lstStyle/>
          <a:p>
            <a:pPr algn="just"/>
            <a:r>
              <a:rPr lang="id-ID" sz="2800" b="0" i="0" dirty="0">
                <a:solidFill>
                  <a:srgbClr val="000000"/>
                </a:solidFill>
                <a:effectLst/>
                <a:latin typeface="Arial" panose="020B0604020202020204" pitchFamily="34" charset="0"/>
              </a:rPr>
              <a:t>Dalam organisasi komputer kita dapat mempelajari bagian-bagian yang terkait dengan unit operasional komputer dan hubungan antara komponen sistem komputer.</a:t>
            </a:r>
          </a:p>
          <a:p>
            <a:pPr algn="just"/>
            <a:endParaRPr lang="id-ID" sz="2800" u="none" strike="noStrike" dirty="0">
              <a:solidFill>
                <a:srgbClr val="000000"/>
              </a:solidFill>
              <a:latin typeface="Arial" panose="020B0604020202020204" pitchFamily="34" charset="0"/>
            </a:endParaRPr>
          </a:p>
          <a:p>
            <a:pPr algn="just"/>
            <a:r>
              <a:rPr lang="id-ID" sz="2800" b="0" i="0" dirty="0">
                <a:solidFill>
                  <a:srgbClr val="000000"/>
                </a:solidFill>
                <a:effectLst/>
                <a:latin typeface="Arial" panose="020B0604020202020204" pitchFamily="34" charset="0"/>
              </a:rPr>
              <a:t>Selain itu ada juga perangkat lunak atau perangkat lunak yang memberikan instruksi kepada perangkat keras dalam menyelesaikan pekerjaannya.</a:t>
            </a:r>
            <a:endParaRPr lang="id-ID" sz="2800" u="none" strike="noStrike"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26193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725197C4-4A2F-4ECD-9A26-465D8FCB20B0}"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7670202" y="6041362"/>
            <a:ext cx="1603800"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12</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Fungsi Komputer</a:t>
            </a:r>
            <a:endParaRPr lang="id-ID" sz="4400" b="1" u="none" strike="noStrike"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2597827"/>
          </a:xfrm>
          <a:prstGeom prst="rect">
            <a:avLst/>
          </a:prstGeom>
          <a:noFill/>
        </p:spPr>
        <p:txBody>
          <a:bodyPr wrap="square" rtlCol="0">
            <a:spAutoFit/>
          </a:bodyPr>
          <a:lstStyle/>
          <a:p>
            <a:pPr algn="l">
              <a:lnSpc>
                <a:spcPct val="150000"/>
              </a:lnSpc>
              <a:buFont typeface="Arial" panose="020B0604020202020204" pitchFamily="34" charset="0"/>
              <a:buChar char="•"/>
            </a:pPr>
            <a:r>
              <a:rPr lang="id-ID" sz="2800" b="0" i="0" dirty="0">
                <a:solidFill>
                  <a:srgbClr val="000000"/>
                </a:solidFill>
                <a:effectLst/>
                <a:latin typeface="Arial" panose="020B0604020202020204" pitchFamily="34" charset="0"/>
              </a:rPr>
              <a:t> Fungsi Operasi Pemrosesan Data</a:t>
            </a:r>
          </a:p>
          <a:p>
            <a:pPr algn="l">
              <a:lnSpc>
                <a:spcPct val="150000"/>
              </a:lnSpc>
              <a:buFont typeface="Arial" panose="020B0604020202020204" pitchFamily="34" charset="0"/>
              <a:buChar char="•"/>
            </a:pPr>
            <a:r>
              <a:rPr lang="id-ID" sz="2800" b="0" i="0" dirty="0">
                <a:solidFill>
                  <a:srgbClr val="000000"/>
                </a:solidFill>
                <a:effectLst/>
                <a:latin typeface="Arial" panose="020B0604020202020204" pitchFamily="34" charset="0"/>
              </a:rPr>
              <a:t> Fungsi Operasi Penyimpanan Data</a:t>
            </a:r>
          </a:p>
          <a:p>
            <a:pPr algn="l">
              <a:lnSpc>
                <a:spcPct val="150000"/>
              </a:lnSpc>
              <a:buFont typeface="Arial" panose="020B0604020202020204" pitchFamily="34" charset="0"/>
              <a:buChar char="•"/>
            </a:pPr>
            <a:r>
              <a:rPr lang="id-ID" sz="2800" b="0" i="0" dirty="0">
                <a:solidFill>
                  <a:srgbClr val="000000"/>
                </a:solidFill>
                <a:effectLst/>
                <a:latin typeface="Arial" panose="020B0604020202020204" pitchFamily="34" charset="0"/>
              </a:rPr>
              <a:t> Fungsi Operasi Transfer Data</a:t>
            </a:r>
          </a:p>
          <a:p>
            <a:pPr algn="l">
              <a:lnSpc>
                <a:spcPct val="150000"/>
              </a:lnSpc>
              <a:buFont typeface="Arial" panose="020B0604020202020204" pitchFamily="34" charset="0"/>
              <a:buChar char="•"/>
            </a:pPr>
            <a:r>
              <a:rPr lang="id-ID" sz="2800" b="0" i="0" dirty="0">
                <a:solidFill>
                  <a:srgbClr val="000000"/>
                </a:solidFill>
                <a:effectLst/>
                <a:latin typeface="Arial" panose="020B0604020202020204" pitchFamily="34" charset="0"/>
              </a:rPr>
              <a:t> Kontrol Fungsi Operasi</a:t>
            </a:r>
          </a:p>
        </p:txBody>
      </p:sp>
    </p:spTree>
    <p:extLst>
      <p:ext uri="{BB962C8B-B14F-4D97-AF65-F5344CB8AC3E}">
        <p14:creationId xmlns:p14="http://schemas.microsoft.com/office/powerpoint/2010/main" val="1368279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336254" y="6310302"/>
            <a:ext cx="2254409" cy="365125"/>
          </a:xfrm>
        </p:spPr>
        <p:txBody>
          <a:bodyPr/>
          <a:lstStyle/>
          <a:p>
            <a:fld id="{B09FBA0D-82AA-4F9E-8A6F-9BA19228362B}"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7605656" y="6041362"/>
            <a:ext cx="1668346"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13</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63793" y="2644170"/>
            <a:ext cx="8283388" cy="1569660"/>
          </a:xfrm>
          <a:prstGeom prst="rect">
            <a:avLst/>
          </a:prstGeom>
          <a:noFill/>
        </p:spPr>
        <p:txBody>
          <a:bodyPr wrap="square" rtlCol="0">
            <a:spAutoFit/>
          </a:bodyPr>
          <a:lstStyle/>
          <a:p>
            <a:pPr algn="ctr"/>
            <a:r>
              <a:rPr lang="id-ID" sz="9600" b="1" dirty="0">
                <a:solidFill>
                  <a:srgbClr val="000000"/>
                </a:solidFill>
                <a:latin typeface="Times New Roman" panose="02020603050405020304" pitchFamily="18" charset="0"/>
                <a:cs typeface="Times New Roman" panose="02020603050405020304" pitchFamily="18" charset="0"/>
              </a:rPr>
              <a:t>SEKIAN</a:t>
            </a:r>
            <a:endParaRPr lang="id-ID" sz="9600" b="1"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21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5862918" y="6310302"/>
            <a:ext cx="2727745" cy="365125"/>
          </a:xfrm>
        </p:spPr>
        <p:txBody>
          <a:bodyPr/>
          <a:lstStyle/>
          <a:p>
            <a:fld id="{3568CEEB-53A0-4C07-BDFA-2C4BAEC3490A}"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2</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923330"/>
          </a:xfrm>
          <a:prstGeom prst="rect">
            <a:avLst/>
          </a:prstGeom>
          <a:noFill/>
        </p:spPr>
        <p:txBody>
          <a:bodyPr wrap="square" rtlCol="0">
            <a:spAutoFit/>
          </a:bodyPr>
          <a:lstStyle/>
          <a:p>
            <a:pPr algn="ctr"/>
            <a:r>
              <a:rPr lang="id-ID" sz="5400" b="1" u="none" strike="noStrike" dirty="0">
                <a:solidFill>
                  <a:srgbClr val="000000"/>
                </a:solidFill>
                <a:latin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4031873"/>
          </a:xfrm>
          <a:prstGeom prst="rect">
            <a:avLst/>
          </a:prstGeom>
          <a:noFill/>
        </p:spPr>
        <p:txBody>
          <a:bodyPr wrap="square" rtlCol="0">
            <a:spAutoFit/>
          </a:bodyPr>
          <a:lstStyle/>
          <a:p>
            <a:pPr algn="just"/>
            <a:r>
              <a:rPr lang="id-ID" sz="3200" b="0" i="0" dirty="0">
                <a:solidFill>
                  <a:srgbClr val="2A2A2A"/>
                </a:solidFill>
                <a:effectLst/>
                <a:latin typeface="Roboto" panose="02000000000000000000" pitchFamily="2" charset="0"/>
              </a:rPr>
              <a:t>arsitektur komputer adalah konsep perencanaan serta struktur pengoperasian dasar dari sebuah sistem komputer. Arsitektur komputer juga dapat diartikan sebagai ilmu yang mempelajari tentang cara menghubungkan berbagai komponen perangkat keras, hingga terbentuklah sebuah komputer.</a:t>
            </a:r>
            <a:endParaRPr lang="id-ID" sz="3200" u="none" strike="noStrike"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6277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5841402" y="6310302"/>
            <a:ext cx="2749261" cy="365125"/>
          </a:xfrm>
        </p:spPr>
        <p:txBody>
          <a:bodyPr/>
          <a:lstStyle/>
          <a:p>
            <a:fld id="{49A89211-49DC-4106-8336-E8B02CFB3230}"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3</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Fungsi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539430"/>
          </a:xfrm>
          <a:prstGeom prst="rect">
            <a:avLst/>
          </a:prstGeom>
          <a:noFill/>
        </p:spPr>
        <p:txBody>
          <a:bodyPr wrap="square" rtlCol="0">
            <a:spAutoFit/>
          </a:bodyPr>
          <a:lstStyle/>
          <a:p>
            <a:pPr algn="just"/>
            <a:r>
              <a:rPr lang="id-ID" sz="3200" b="1" i="0" dirty="0">
                <a:solidFill>
                  <a:srgbClr val="2A2A2A"/>
                </a:solidFill>
                <a:effectLst/>
                <a:latin typeface="Times New Roman" panose="02020603050405020304" pitchFamily="18" charset="0"/>
                <a:cs typeface="Times New Roman" panose="02020603050405020304" pitchFamily="18" charset="0"/>
              </a:rPr>
              <a:t>Perancangan awal komputer </a:t>
            </a:r>
          </a:p>
          <a:p>
            <a:pPr algn="just"/>
            <a:endParaRPr lang="id-ID" sz="3200" b="1" i="0" dirty="0">
              <a:solidFill>
                <a:srgbClr val="2A2A2A"/>
              </a:solidFill>
              <a:effectLst/>
              <a:latin typeface="Times New Roman" panose="02020603050405020304" pitchFamily="18" charset="0"/>
              <a:cs typeface="Times New Roman" panose="02020603050405020304" pitchFamily="18" charset="0"/>
            </a:endParaRPr>
          </a:p>
          <a:p>
            <a:pPr algn="just"/>
            <a:r>
              <a:rPr lang="id-ID" sz="3200" b="0" i="0" dirty="0">
                <a:solidFill>
                  <a:srgbClr val="2A2A2A"/>
                </a:solidFill>
                <a:effectLst/>
                <a:latin typeface="Times New Roman" panose="02020603050405020304" pitchFamily="18" charset="0"/>
                <a:cs typeface="Times New Roman" panose="02020603050405020304" pitchFamily="18" charset="0"/>
              </a:rPr>
              <a:t>Perancangan awal ini artinya komputer disusun dan dirancang sebaik mungkin agar kinerjanya maksimal. Perancangan ini juga bertujuan untuk mengetahui hal apa yang kurang atau perlu diperbaiki.</a:t>
            </a:r>
            <a:endParaRPr lang="id-ID" sz="32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171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C0FBE8C0-C50D-4D46-ADAE-846704D547A8}"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4</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Fungsi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108543"/>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Mengontrol komponen yang ada di komputer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Mengontrol komponen ini bertujuan agar kinerja komputer bisa berjalan dengan baik atau maksimal. Fungsi kontrol ini juga bisa membantu pengguna untuk bisa menjalankan banyak pekerjaan atau aplikasi dalam satu komputer.</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42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5712312" y="6310302"/>
            <a:ext cx="2878352" cy="365125"/>
          </a:xfrm>
        </p:spPr>
        <p:txBody>
          <a:bodyPr/>
          <a:lstStyle/>
          <a:p>
            <a:fld id="{B5E4C4D3-DD88-466B-9C7B-E57778EB69B0}"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5</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Fungsi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539430"/>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Membantu menentukan aplikasi atau program yang akan digunakan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Arsitektur komputer dapat membantu programmer dalam menentukan aplikasi atau program apa yang cocok dengan komputer tersebut. Sehingga bisa disesuaikan dengan kebutuhan pengguna dan berjalan dengan maksimal.</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65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196406" y="6310302"/>
            <a:ext cx="2394258" cy="365125"/>
          </a:xfrm>
        </p:spPr>
        <p:txBody>
          <a:bodyPr/>
          <a:lstStyle/>
          <a:p>
            <a:fld id="{0CEB4385-2DCD-4746-8630-D06483ABB925}"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6</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Bagian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539430"/>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ALU (Arithmetic Logic Unit)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ALU merupakan bagian dari mikroprosesor. Fungsinya untuk melakukan hitungan aritmetika serta logika. Contoh operasi hitungan aritmetika adalah penjumlahan serta pengurangan. Sedangkan contoh operasi logika ialah logika AND serta OR.</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39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5862918" y="6310302"/>
            <a:ext cx="2727745" cy="365125"/>
          </a:xfrm>
        </p:spPr>
        <p:txBody>
          <a:bodyPr/>
          <a:lstStyle/>
          <a:p>
            <a:fld id="{24F4C95A-D9B7-483A-B03A-DDA003986DFD}"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7</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Bagian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2677656"/>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Control Unit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Control unit adalah bagian dari komputer yang fungsinya untuk mengatur serta mengendalikan seluruh peralatan komputer. Control unit juga mengatur pengolahan data dalam komputer.</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79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83CB1E07-0B18-4396-B994-3BF4FE4D1F6C}"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8</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Bagian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2246769"/>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Memory</a:t>
            </a:r>
            <a:r>
              <a:rPr lang="id-ID" sz="2800" b="0" i="0" dirty="0">
                <a:solidFill>
                  <a:srgbClr val="2A2A2A"/>
                </a:solidFill>
                <a:effectLst/>
                <a:latin typeface="Roboto" panose="02000000000000000000" pitchFamily="2" charset="0"/>
              </a:rPr>
              <a:t>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Memory merupakan media penyimpanan pada komputer. Tiap program dan data dalam komputer akan disimpan di dalam memory.</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07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CECA872-27BA-43EF-8EE3-B25DADF60BCD}"/>
              </a:ext>
            </a:extLst>
          </p:cNvPr>
          <p:cNvSpPr>
            <a:spLocks noGrp="1"/>
          </p:cNvSpPr>
          <p:nvPr>
            <p:ph type="dt" sz="half" idx="10"/>
          </p:nvPr>
        </p:nvSpPr>
        <p:spPr>
          <a:xfrm>
            <a:off x="6096000" y="6310302"/>
            <a:ext cx="2494663" cy="365125"/>
          </a:xfrm>
        </p:spPr>
        <p:txBody>
          <a:bodyPr/>
          <a:lstStyle/>
          <a:p>
            <a:fld id="{DC9FCD41-F54B-4866-89D8-8A09BEB8A1C8}" type="datetime2">
              <a:rPr lang="id-ID" sz="1600" smtClean="0">
                <a:latin typeface="Times New Roman" panose="02020603050405020304" pitchFamily="18" charset="0"/>
                <a:cs typeface="Times New Roman" panose="02020603050405020304" pitchFamily="18" charset="0"/>
              </a:rPr>
              <a:t>Minggu, 16 Januari 2022</a:t>
            </a:fld>
            <a:endParaRPr lang="id-ID" sz="16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1CBEC767-CED1-4F98-9138-CCE12E16CC38}"/>
              </a:ext>
            </a:extLst>
          </p:cNvPr>
          <p:cNvSpPr>
            <a:spLocks noGrp="1"/>
          </p:cNvSpPr>
          <p:nvPr>
            <p:ph type="ftr" sz="quarter" idx="11"/>
          </p:nvPr>
        </p:nvSpPr>
        <p:spPr>
          <a:xfrm>
            <a:off x="591272" y="6310303"/>
            <a:ext cx="6297612" cy="365125"/>
          </a:xfrm>
        </p:spPr>
        <p:txBody>
          <a:bodyPr/>
          <a:lstStyle/>
          <a:p>
            <a:r>
              <a:rPr lang="it-IT" sz="1600" dirty="0">
                <a:latin typeface="Times New Roman" panose="02020603050405020304" pitchFamily="18" charset="0"/>
                <a:cs typeface="Times New Roman" panose="02020603050405020304" pitchFamily="18" charset="0"/>
              </a:rPr>
              <a:t>Oleh : Putra Perdana, S.T.</a:t>
            </a:r>
            <a:endParaRPr lang="id-ID" sz="16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34BF558-8294-4D53-99C9-96F184A5B69F}"/>
              </a:ext>
            </a:extLst>
          </p:cNvPr>
          <p:cNvSpPr>
            <a:spLocks noGrp="1"/>
          </p:cNvSpPr>
          <p:nvPr>
            <p:ph type="sldNum" sz="quarter" idx="12"/>
          </p:nvPr>
        </p:nvSpPr>
        <p:spPr>
          <a:xfrm>
            <a:off x="8961120" y="6041362"/>
            <a:ext cx="312882" cy="365125"/>
          </a:xfrm>
        </p:spPr>
        <p:txBody>
          <a:bodyPr/>
          <a:lstStyle/>
          <a:p>
            <a:fld id="{54D211D1-A718-4322-9601-889451396EAD}" type="slidenum">
              <a:rPr lang="id-ID" sz="1600" smtClean="0">
                <a:latin typeface="Times New Roman" panose="02020603050405020304" pitchFamily="18" charset="0"/>
                <a:cs typeface="Times New Roman" panose="02020603050405020304" pitchFamily="18" charset="0"/>
              </a:rPr>
              <a:t>9</a:t>
            </a:fld>
            <a:endParaRPr lang="id-ID"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CFB8378-2504-4936-94A5-792DB51EAB76}"/>
              </a:ext>
            </a:extLst>
          </p:cNvPr>
          <p:cNvSpPr txBox="1"/>
          <p:nvPr/>
        </p:nvSpPr>
        <p:spPr>
          <a:xfrm>
            <a:off x="785308" y="451513"/>
            <a:ext cx="8283388" cy="769441"/>
          </a:xfrm>
          <a:prstGeom prst="rect">
            <a:avLst/>
          </a:prstGeom>
          <a:noFill/>
        </p:spPr>
        <p:txBody>
          <a:bodyPr wrap="square" rtlCol="0">
            <a:spAutoFit/>
          </a:bodyPr>
          <a:lstStyle/>
          <a:p>
            <a:pPr algn="ctr"/>
            <a:r>
              <a:rPr lang="id-ID" sz="4400" b="1" dirty="0">
                <a:solidFill>
                  <a:srgbClr val="000000"/>
                </a:solidFill>
                <a:latin typeface="Times New Roman" panose="02020603050405020304" pitchFamily="18" charset="0"/>
                <a:cs typeface="Times New Roman" panose="02020603050405020304" pitchFamily="18" charset="0"/>
              </a:rPr>
              <a:t>Bagian </a:t>
            </a:r>
            <a:r>
              <a:rPr lang="id-ID" sz="4400" b="1" u="none" strike="noStrike" dirty="0">
                <a:solidFill>
                  <a:srgbClr val="000000"/>
                </a:solidFill>
                <a:latin typeface="Times New Roman" panose="02020603050405020304" pitchFamily="18" charset="0"/>
                <a:cs typeface="Times New Roman" panose="02020603050405020304" pitchFamily="18" charset="0"/>
              </a:rPr>
              <a:t>Arsitektur Komputer</a:t>
            </a:r>
          </a:p>
        </p:txBody>
      </p:sp>
      <p:sp>
        <p:nvSpPr>
          <p:cNvPr id="6" name="TextBox 5">
            <a:extLst>
              <a:ext uri="{FF2B5EF4-FFF2-40B4-BE49-F238E27FC236}">
                <a16:creationId xmlns:a16="http://schemas.microsoft.com/office/drawing/2014/main" id="{BC7249EA-5B2A-4EA0-8E87-8B0EC2BE2BA4}"/>
              </a:ext>
            </a:extLst>
          </p:cNvPr>
          <p:cNvSpPr txBox="1"/>
          <p:nvPr/>
        </p:nvSpPr>
        <p:spPr>
          <a:xfrm>
            <a:off x="785308" y="1826636"/>
            <a:ext cx="8283388" cy="3108543"/>
          </a:xfrm>
          <a:prstGeom prst="rect">
            <a:avLst/>
          </a:prstGeom>
          <a:noFill/>
        </p:spPr>
        <p:txBody>
          <a:bodyPr wrap="square" rtlCol="0">
            <a:spAutoFit/>
          </a:bodyPr>
          <a:lstStyle/>
          <a:p>
            <a:pPr algn="just"/>
            <a:r>
              <a:rPr lang="id-ID" sz="2800" b="1" i="0" dirty="0">
                <a:solidFill>
                  <a:srgbClr val="2A2A2A"/>
                </a:solidFill>
                <a:effectLst/>
                <a:latin typeface="Roboto" panose="02000000000000000000" pitchFamily="2" charset="0"/>
              </a:rPr>
              <a:t>Input dan Output </a:t>
            </a:r>
          </a:p>
          <a:p>
            <a:pPr algn="just"/>
            <a:endParaRPr lang="id-ID" sz="2800" dirty="0">
              <a:solidFill>
                <a:srgbClr val="2A2A2A"/>
              </a:solidFill>
              <a:latin typeface="Roboto" panose="02000000000000000000" pitchFamily="2" charset="0"/>
            </a:endParaRPr>
          </a:p>
          <a:p>
            <a:pPr algn="just"/>
            <a:r>
              <a:rPr lang="id-ID" sz="2800" b="0" i="0" dirty="0">
                <a:solidFill>
                  <a:srgbClr val="2A2A2A"/>
                </a:solidFill>
                <a:effectLst/>
                <a:latin typeface="Roboto" panose="02000000000000000000" pitchFamily="2" charset="0"/>
              </a:rPr>
              <a:t>Input dan output sering juga disebut I/O merupakan sistem pemrosesan informasi dalam komputer. Input merupakan data yang diterima sistem, sedangkan output merupakan data yang dikirimkan sistem.</a:t>
            </a:r>
            <a:endParaRPr lang="id-ID" sz="2800" u="none" strike="noStrike"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607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TotalTime>
  <Words>516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Putra</dc:creator>
  <cp:lastModifiedBy>Putra</cp:lastModifiedBy>
  <cp:revision>2</cp:revision>
  <dcterms:created xsi:type="dcterms:W3CDTF">2022-01-13T14:52:36Z</dcterms:created>
  <dcterms:modified xsi:type="dcterms:W3CDTF">2022-01-16T05:28:08Z</dcterms:modified>
</cp:coreProperties>
</file>