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102" d="100"/>
          <a:sy n="102" d="100"/>
        </p:scale>
        <p:origin x="12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E63AB76-115A-4BC4-890F-40F6E4D68D56}"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70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207880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7791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4089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E63AB76-115A-4BC4-890F-40F6E4D68D56}"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07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428064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271892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186974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ID4096"/>
          </a:p>
        </p:txBody>
      </p:sp>
      <p:sp>
        <p:nvSpPr>
          <p:cNvPr id="9" name="Slide Number Placeholder 8"/>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1303116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3B2FD4-6AAD-4ABC-9D72-882665700D85}" type="datetimeFigureOut">
              <a:rPr lang="LID4096" smtClean="0"/>
              <a:t>06/20/2019</a:t>
            </a:fld>
            <a:endParaRPr lang="LID4096"/>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ID4096"/>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63AB76-115A-4BC4-890F-40F6E4D68D56}" type="slidenum">
              <a:rPr lang="LID4096" smtClean="0"/>
              <a:t>‹#›</a:t>
            </a:fld>
            <a:endParaRPr lang="LID4096"/>
          </a:p>
        </p:txBody>
      </p:sp>
    </p:spTree>
    <p:extLst>
      <p:ext uri="{BB962C8B-B14F-4D97-AF65-F5344CB8AC3E}">
        <p14:creationId xmlns:p14="http://schemas.microsoft.com/office/powerpoint/2010/main" val="327130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B2FD4-6AAD-4ABC-9D72-882665700D85}" type="datetimeFigureOut">
              <a:rPr lang="LID4096" smtClean="0"/>
              <a:t>06/20/2019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E63AB76-115A-4BC4-890F-40F6E4D68D56}" type="slidenum">
              <a:rPr lang="LID4096" smtClean="0"/>
              <a:t>‹#›</a:t>
            </a:fld>
            <a:endParaRPr lang="LID4096"/>
          </a:p>
        </p:txBody>
      </p:sp>
    </p:spTree>
    <p:extLst>
      <p:ext uri="{BB962C8B-B14F-4D97-AF65-F5344CB8AC3E}">
        <p14:creationId xmlns:p14="http://schemas.microsoft.com/office/powerpoint/2010/main" val="260028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3B2FD4-6AAD-4ABC-9D72-882665700D85}" type="datetimeFigureOut">
              <a:rPr lang="LID4096" smtClean="0"/>
              <a:t>06/20/2019</a:t>
            </a:fld>
            <a:endParaRPr lang="LID4096"/>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ID4096"/>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63AB76-115A-4BC4-890F-40F6E4D68D56}" type="slidenum">
              <a:rPr lang="LID4096" smtClean="0"/>
              <a:t>‹#›</a:t>
            </a:fld>
            <a:endParaRPr lang="LID4096"/>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2647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68ED-707C-496E-88BF-01C799670DE1}"/>
              </a:ext>
            </a:extLst>
          </p:cNvPr>
          <p:cNvSpPr>
            <a:spLocks noGrp="1"/>
          </p:cNvSpPr>
          <p:nvPr>
            <p:ph type="ctrTitle"/>
          </p:nvPr>
        </p:nvSpPr>
        <p:spPr/>
        <p:txBody>
          <a:bodyPr/>
          <a:lstStyle/>
          <a:p>
            <a:r>
              <a:rPr lang="en-US" dirty="0"/>
              <a:t>Java 102</a:t>
            </a:r>
            <a:endParaRPr lang="LID4096" dirty="0"/>
          </a:p>
        </p:txBody>
      </p:sp>
      <p:sp>
        <p:nvSpPr>
          <p:cNvPr id="3" name="Subtitle 2">
            <a:extLst>
              <a:ext uri="{FF2B5EF4-FFF2-40B4-BE49-F238E27FC236}">
                <a16:creationId xmlns:a16="http://schemas.microsoft.com/office/drawing/2014/main" id="{DC4EC87A-B19B-4C6C-8AF0-4F146F6C8BA6}"/>
              </a:ext>
            </a:extLst>
          </p:cNvPr>
          <p:cNvSpPr>
            <a:spLocks noGrp="1"/>
          </p:cNvSpPr>
          <p:nvPr>
            <p:ph type="subTitle" idx="1"/>
          </p:nvPr>
        </p:nvSpPr>
        <p:spPr/>
        <p:txBody>
          <a:bodyPr/>
          <a:lstStyle/>
          <a:p>
            <a:endParaRPr lang="LID4096"/>
          </a:p>
        </p:txBody>
      </p:sp>
    </p:spTree>
    <p:extLst>
      <p:ext uri="{BB962C8B-B14F-4D97-AF65-F5344CB8AC3E}">
        <p14:creationId xmlns:p14="http://schemas.microsoft.com/office/powerpoint/2010/main" val="220940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0CE7-08D0-411C-A64E-A89E29FEE43B}"/>
              </a:ext>
            </a:extLst>
          </p:cNvPr>
          <p:cNvSpPr>
            <a:spLocks noGrp="1"/>
          </p:cNvSpPr>
          <p:nvPr>
            <p:ph type="title"/>
          </p:nvPr>
        </p:nvSpPr>
        <p:spPr>
          <a:xfrm>
            <a:off x="1097280" y="286603"/>
            <a:ext cx="10058400" cy="1450757"/>
          </a:xfrm>
        </p:spPr>
        <p:txBody>
          <a:bodyPr>
            <a:normAutofit/>
          </a:bodyPr>
          <a:lstStyle/>
          <a:p>
            <a:r>
              <a:rPr lang="en-US" dirty="0"/>
              <a:t>Using </a:t>
            </a:r>
            <a:r>
              <a:rPr lang="en-US" dirty="0" err="1"/>
              <a:t>java.nio</a:t>
            </a:r>
            <a:r>
              <a:rPr lang="en-US" dirty="0"/>
              <a:t> to Manipulate File</a:t>
            </a:r>
            <a:endParaRPr lang="LID4096" dirty="0"/>
          </a:p>
        </p:txBody>
      </p:sp>
      <p:sp>
        <p:nvSpPr>
          <p:cNvPr id="3" name="Content Placeholder 2">
            <a:extLst>
              <a:ext uri="{FF2B5EF4-FFF2-40B4-BE49-F238E27FC236}">
                <a16:creationId xmlns:a16="http://schemas.microsoft.com/office/drawing/2014/main" id="{BBC43C02-3580-410C-BB46-006454E6E334}"/>
              </a:ext>
            </a:extLst>
          </p:cNvPr>
          <p:cNvSpPr>
            <a:spLocks noGrp="1"/>
          </p:cNvSpPr>
          <p:nvPr>
            <p:ph idx="1"/>
          </p:nvPr>
        </p:nvSpPr>
        <p:spPr>
          <a:xfrm>
            <a:off x="1097279" y="1845734"/>
            <a:ext cx="6454987" cy="4023360"/>
          </a:xfrm>
        </p:spPr>
        <p:txBody>
          <a:bodyPr>
            <a:normAutofit/>
          </a:bodyPr>
          <a:lstStyle/>
          <a:p>
            <a:r>
              <a:rPr lang="en-US" dirty="0"/>
              <a:t>Browse File</a:t>
            </a:r>
          </a:p>
          <a:p>
            <a:r>
              <a:rPr lang="en-US" dirty="0"/>
              <a:t>Read File</a:t>
            </a:r>
          </a:p>
          <a:p>
            <a:r>
              <a:rPr lang="en-US" dirty="0"/>
              <a:t>Write File</a:t>
            </a:r>
            <a:endParaRPr lang="LID4096" dirty="0"/>
          </a:p>
        </p:txBody>
      </p:sp>
      <p:pic>
        <p:nvPicPr>
          <p:cNvPr id="7" name="Graphic 6" descr="Document">
            <a:extLst>
              <a:ext uri="{FF2B5EF4-FFF2-40B4-BE49-F238E27FC236}">
                <a16:creationId xmlns:a16="http://schemas.microsoft.com/office/drawing/2014/main" id="{B825A80F-57DC-4E0D-81FF-EAFED68F7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27745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6467-02A5-4CF3-83F3-DF88B60FF53C}"/>
              </a:ext>
            </a:extLst>
          </p:cNvPr>
          <p:cNvSpPr>
            <a:spLocks noGrp="1"/>
          </p:cNvSpPr>
          <p:nvPr>
            <p:ph type="title"/>
          </p:nvPr>
        </p:nvSpPr>
        <p:spPr/>
        <p:txBody>
          <a:bodyPr/>
          <a:lstStyle/>
          <a:p>
            <a:r>
              <a:rPr lang="en-US" dirty="0"/>
              <a:t>Using Libraries</a:t>
            </a:r>
            <a:endParaRPr lang="LID4096" dirty="0"/>
          </a:p>
        </p:txBody>
      </p:sp>
      <p:sp>
        <p:nvSpPr>
          <p:cNvPr id="3" name="Content Placeholder 2">
            <a:extLst>
              <a:ext uri="{FF2B5EF4-FFF2-40B4-BE49-F238E27FC236}">
                <a16:creationId xmlns:a16="http://schemas.microsoft.com/office/drawing/2014/main" id="{86E6FA06-3414-4126-99B7-3B5870DA25CE}"/>
              </a:ext>
            </a:extLst>
          </p:cNvPr>
          <p:cNvSpPr>
            <a:spLocks noGrp="1"/>
          </p:cNvSpPr>
          <p:nvPr>
            <p:ph idx="1"/>
          </p:nvPr>
        </p:nvSpPr>
        <p:spPr/>
        <p:txBody>
          <a:bodyPr/>
          <a:lstStyle/>
          <a:p>
            <a:r>
              <a:rPr lang="en-US" dirty="0"/>
              <a:t>A library is a collection of class definitions and its implementations. The main benefits of creating library is simply code reuse.</a:t>
            </a:r>
            <a:endParaRPr lang="LID4096" dirty="0"/>
          </a:p>
        </p:txBody>
      </p:sp>
    </p:spTree>
    <p:extLst>
      <p:ext uri="{BB962C8B-B14F-4D97-AF65-F5344CB8AC3E}">
        <p14:creationId xmlns:p14="http://schemas.microsoft.com/office/powerpoint/2010/main" val="134048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8F9F8FC-2B27-487D-A73E-415C2ABB1549}"/>
              </a:ext>
            </a:extLst>
          </p:cNvPr>
          <p:cNvSpPr>
            <a:spLocks noGrp="1"/>
          </p:cNvSpPr>
          <p:nvPr>
            <p:ph type="title"/>
          </p:nvPr>
        </p:nvSpPr>
        <p:spPr>
          <a:xfrm>
            <a:off x="990932" y="286603"/>
            <a:ext cx="6750987" cy="1450757"/>
          </a:xfrm>
        </p:spPr>
        <p:txBody>
          <a:bodyPr>
            <a:normAutofit/>
          </a:bodyPr>
          <a:lstStyle/>
          <a:p>
            <a:r>
              <a:rPr lang="en-US">
                <a:solidFill>
                  <a:schemeClr val="accent2"/>
                </a:solidFill>
              </a:rPr>
              <a:t>Syllabus</a:t>
            </a:r>
            <a:endParaRPr lang="LID4096">
              <a:solidFill>
                <a:schemeClr val="accent2"/>
              </a:solidFill>
            </a:endParaRPr>
          </a:p>
        </p:txBody>
      </p:sp>
      <p:sp>
        <p:nvSpPr>
          <p:cNvPr id="5" name="Content Placeholder 4">
            <a:extLst>
              <a:ext uri="{FF2B5EF4-FFF2-40B4-BE49-F238E27FC236}">
                <a16:creationId xmlns:a16="http://schemas.microsoft.com/office/drawing/2014/main" id="{95CD3D0A-B46A-426B-8A39-D94FE0DB9B3E}"/>
              </a:ext>
            </a:extLst>
          </p:cNvPr>
          <p:cNvSpPr>
            <a:spLocks noGrp="1"/>
          </p:cNvSpPr>
          <p:nvPr>
            <p:ph idx="1"/>
          </p:nvPr>
        </p:nvSpPr>
        <p:spPr>
          <a:xfrm>
            <a:off x="1044204" y="2023962"/>
            <a:ext cx="6697715" cy="3845131"/>
          </a:xfrm>
        </p:spPr>
        <p:txBody>
          <a:bodyPr>
            <a:normAutofit/>
          </a:bodyPr>
          <a:lstStyle/>
          <a:p>
            <a:r>
              <a:rPr lang="en-US" dirty="0"/>
              <a:t>Basic Java, </a:t>
            </a:r>
            <a:r>
              <a:rPr lang="en-US" dirty="0" err="1"/>
              <a:t>cotd</a:t>
            </a:r>
            <a:endParaRPr lang="en-US" dirty="0"/>
          </a:p>
          <a:p>
            <a:r>
              <a:rPr lang="en-US" dirty="0"/>
              <a:t>Collections API</a:t>
            </a:r>
          </a:p>
          <a:p>
            <a:r>
              <a:rPr lang="en-US" dirty="0"/>
              <a:t>Java </a:t>
            </a:r>
            <a:r>
              <a:rPr lang="en-US" dirty="0" err="1"/>
              <a:t>nio</a:t>
            </a:r>
            <a:r>
              <a:rPr lang="en-US" dirty="0"/>
              <a:t> API</a:t>
            </a:r>
          </a:p>
          <a:p>
            <a:r>
              <a:rPr lang="en-US" dirty="0"/>
              <a:t>Using Libraries</a:t>
            </a:r>
            <a:endParaRPr lang="LID4096" dirty="0"/>
          </a:p>
        </p:txBody>
      </p:sp>
      <p:sp>
        <p:nvSpPr>
          <p:cNvPr id="12" name="Rectangle 11">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99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DCCF2-C4DA-42B5-84B1-70C902031C01}"/>
              </a:ext>
            </a:extLst>
          </p:cNvPr>
          <p:cNvSpPr>
            <a:spLocks noGrp="1"/>
          </p:cNvSpPr>
          <p:nvPr>
            <p:ph type="title"/>
          </p:nvPr>
        </p:nvSpPr>
        <p:spPr>
          <a:xfrm>
            <a:off x="7859485" y="634946"/>
            <a:ext cx="3690257" cy="1450757"/>
          </a:xfrm>
        </p:spPr>
        <p:txBody>
          <a:bodyPr>
            <a:normAutofit/>
          </a:bodyPr>
          <a:lstStyle/>
          <a:p>
            <a:r>
              <a:rPr lang="en-US" dirty="0"/>
              <a:t>Immutable Object</a:t>
            </a:r>
            <a:endParaRPr lang="LID4096" dirty="0"/>
          </a:p>
        </p:txBody>
      </p:sp>
      <p:pic>
        <p:nvPicPr>
          <p:cNvPr id="1026" name="Picture 2" descr="Hasil gambar untuk java immutable object">
            <a:extLst>
              <a:ext uri="{FF2B5EF4-FFF2-40B4-BE49-F238E27FC236}">
                <a16:creationId xmlns:a16="http://schemas.microsoft.com/office/drawing/2014/main" id="{7545A8E7-720F-4D63-B508-C446C5A7B1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207069"/>
            <a:ext cx="6909801" cy="418042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911F3F-34FE-4AFF-A1F9-BC998A2C841B}"/>
              </a:ext>
            </a:extLst>
          </p:cNvPr>
          <p:cNvSpPr>
            <a:spLocks noGrp="1"/>
          </p:cNvSpPr>
          <p:nvPr>
            <p:ph idx="1"/>
          </p:nvPr>
        </p:nvSpPr>
        <p:spPr>
          <a:xfrm>
            <a:off x="7859485" y="2198914"/>
            <a:ext cx="3690257" cy="3670180"/>
          </a:xfrm>
        </p:spPr>
        <p:txBody>
          <a:bodyPr>
            <a:normAutofit/>
          </a:bodyPr>
          <a:lstStyle/>
          <a:p>
            <a:r>
              <a:rPr lang="en-US" dirty="0"/>
              <a:t>An object is considered immutable if its state </a:t>
            </a:r>
            <a:r>
              <a:rPr lang="en-US" b="1" dirty="0"/>
              <a:t>cannot change</a:t>
            </a:r>
            <a:r>
              <a:rPr lang="en-US" dirty="0"/>
              <a:t> after it is constructed.</a:t>
            </a:r>
            <a:endParaRPr lang="LID4096" dirty="0"/>
          </a:p>
        </p:txBody>
      </p:sp>
      <p:sp>
        <p:nvSpPr>
          <p:cNvPr id="75" name="Rectangle 74">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06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F2E0-DB7F-49CC-AF98-D4CDC4A385A9}"/>
              </a:ext>
            </a:extLst>
          </p:cNvPr>
          <p:cNvSpPr>
            <a:spLocks noGrp="1"/>
          </p:cNvSpPr>
          <p:nvPr>
            <p:ph type="title"/>
          </p:nvPr>
        </p:nvSpPr>
        <p:spPr/>
        <p:txBody>
          <a:bodyPr/>
          <a:lstStyle/>
          <a:p>
            <a:r>
              <a:rPr lang="en-US" dirty="0"/>
              <a:t>Static Keyword</a:t>
            </a:r>
            <a:endParaRPr lang="LID4096" dirty="0"/>
          </a:p>
        </p:txBody>
      </p:sp>
      <p:sp>
        <p:nvSpPr>
          <p:cNvPr id="3" name="Content Placeholder 2">
            <a:extLst>
              <a:ext uri="{FF2B5EF4-FFF2-40B4-BE49-F238E27FC236}">
                <a16:creationId xmlns:a16="http://schemas.microsoft.com/office/drawing/2014/main" id="{B9346F3D-9DB0-4A74-9E91-691F4508A500}"/>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static</a:t>
            </a:r>
            <a:r>
              <a:rPr lang="en-US" dirty="0"/>
              <a:t> members belong to the class instead of a specific instance.</a:t>
            </a:r>
          </a:p>
          <a:p>
            <a:r>
              <a:rPr lang="en-US" dirty="0"/>
              <a:t>It means that only </a:t>
            </a:r>
            <a:r>
              <a:rPr lang="en-US" b="1" dirty="0"/>
              <a:t>one instance of a static field exists</a:t>
            </a:r>
            <a:r>
              <a:rPr lang="en-US" dirty="0"/>
              <a:t>. even if you create a million instances of the class or you don't create any. It will be shared by all instances.</a:t>
            </a:r>
            <a:endParaRPr lang="LID4096" dirty="0"/>
          </a:p>
        </p:txBody>
      </p:sp>
    </p:spTree>
    <p:extLst>
      <p:ext uri="{BB962C8B-B14F-4D97-AF65-F5344CB8AC3E}">
        <p14:creationId xmlns:p14="http://schemas.microsoft.com/office/powerpoint/2010/main" val="361436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1FCE-0B9D-4337-A319-F76F1709CC77}"/>
              </a:ext>
            </a:extLst>
          </p:cNvPr>
          <p:cNvSpPr>
            <a:spLocks noGrp="1"/>
          </p:cNvSpPr>
          <p:nvPr>
            <p:ph type="title"/>
          </p:nvPr>
        </p:nvSpPr>
        <p:spPr/>
        <p:txBody>
          <a:bodyPr/>
          <a:lstStyle/>
          <a:p>
            <a:r>
              <a:rPr lang="en-US" dirty="0"/>
              <a:t>== vs equals()</a:t>
            </a:r>
            <a:endParaRPr lang="LID4096" dirty="0"/>
          </a:p>
        </p:txBody>
      </p:sp>
      <p:sp>
        <p:nvSpPr>
          <p:cNvPr id="3" name="Content Placeholder 2">
            <a:extLst>
              <a:ext uri="{FF2B5EF4-FFF2-40B4-BE49-F238E27FC236}">
                <a16:creationId xmlns:a16="http://schemas.microsoft.com/office/drawing/2014/main" id="{D4D6FA0D-A055-4EB5-A142-175F03161A58}"/>
              </a:ext>
            </a:extLst>
          </p:cNvPr>
          <p:cNvSpPr>
            <a:spLocks noGrp="1"/>
          </p:cNvSpPr>
          <p:nvPr>
            <p:ph idx="1"/>
          </p:nvPr>
        </p:nvSpPr>
        <p:spPr/>
        <p:txBody>
          <a:bodyPr/>
          <a:lstStyle/>
          <a:p>
            <a:r>
              <a:rPr lang="en-US" dirty="0"/>
              <a:t>==</a:t>
            </a:r>
          </a:p>
          <a:p>
            <a:pPr lvl="1"/>
            <a:r>
              <a:rPr lang="en-US" dirty="0"/>
              <a:t>Only returns true if both objects are actually the same object (same location in memory)</a:t>
            </a:r>
          </a:p>
          <a:p>
            <a:pPr lvl="1"/>
            <a:endParaRPr lang="en-US" dirty="0"/>
          </a:p>
          <a:p>
            <a:r>
              <a:rPr lang="en-US" dirty="0"/>
              <a:t>equals()</a:t>
            </a:r>
          </a:p>
          <a:p>
            <a:pPr lvl="1"/>
            <a:r>
              <a:rPr lang="en-US" dirty="0"/>
              <a:t>Returns true if both objects are the same object or logically equals</a:t>
            </a:r>
          </a:p>
        </p:txBody>
      </p:sp>
    </p:spTree>
    <p:extLst>
      <p:ext uri="{BB962C8B-B14F-4D97-AF65-F5344CB8AC3E}">
        <p14:creationId xmlns:p14="http://schemas.microsoft.com/office/powerpoint/2010/main" val="82521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5CA2-57BF-4560-80C6-8F840802F24A}"/>
              </a:ext>
            </a:extLst>
          </p:cNvPr>
          <p:cNvSpPr>
            <a:spLocks noGrp="1"/>
          </p:cNvSpPr>
          <p:nvPr>
            <p:ph type="title"/>
          </p:nvPr>
        </p:nvSpPr>
        <p:spPr/>
        <p:txBody>
          <a:bodyPr/>
          <a:lstStyle/>
          <a:p>
            <a:r>
              <a:rPr lang="en-US" dirty="0"/>
              <a:t>List</a:t>
            </a:r>
            <a:endParaRPr lang="LID4096" dirty="0"/>
          </a:p>
        </p:txBody>
      </p:sp>
      <p:sp>
        <p:nvSpPr>
          <p:cNvPr id="3" name="Content Placeholder 2">
            <a:extLst>
              <a:ext uri="{FF2B5EF4-FFF2-40B4-BE49-F238E27FC236}">
                <a16:creationId xmlns:a16="http://schemas.microsoft.com/office/drawing/2014/main" id="{68D86287-0FF6-4F60-ACC6-79AAABB318EC}"/>
              </a:ext>
            </a:extLst>
          </p:cNvPr>
          <p:cNvSpPr>
            <a:spLocks noGrp="1"/>
          </p:cNvSpPr>
          <p:nvPr>
            <p:ph idx="1"/>
          </p:nvPr>
        </p:nvSpPr>
        <p:spPr/>
        <p:txBody>
          <a:bodyPr/>
          <a:lstStyle/>
          <a:p>
            <a:r>
              <a:rPr lang="en-US" dirty="0"/>
              <a:t>A list is an ordered collection of objects. Contains index-based methods to insert and delete elements.</a:t>
            </a:r>
            <a:endParaRPr lang="LID4096" dirty="0"/>
          </a:p>
        </p:txBody>
      </p:sp>
    </p:spTree>
    <p:extLst>
      <p:ext uri="{BB962C8B-B14F-4D97-AF65-F5344CB8AC3E}">
        <p14:creationId xmlns:p14="http://schemas.microsoft.com/office/powerpoint/2010/main" val="116136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6F16-1D8B-4645-9CFE-ED03EF93BABA}"/>
              </a:ext>
            </a:extLst>
          </p:cNvPr>
          <p:cNvSpPr>
            <a:spLocks noGrp="1"/>
          </p:cNvSpPr>
          <p:nvPr>
            <p:ph type="title"/>
          </p:nvPr>
        </p:nvSpPr>
        <p:spPr/>
        <p:txBody>
          <a:bodyPr/>
          <a:lstStyle/>
          <a:p>
            <a:r>
              <a:rPr lang="en-US" dirty="0"/>
              <a:t>Set</a:t>
            </a:r>
            <a:endParaRPr lang="LID4096" dirty="0"/>
          </a:p>
        </p:txBody>
      </p:sp>
      <p:sp>
        <p:nvSpPr>
          <p:cNvPr id="3" name="Content Placeholder 2">
            <a:extLst>
              <a:ext uri="{FF2B5EF4-FFF2-40B4-BE49-F238E27FC236}">
                <a16:creationId xmlns:a16="http://schemas.microsoft.com/office/drawing/2014/main" id="{E5A67900-96DA-4583-9690-7B385862B8DB}"/>
              </a:ext>
            </a:extLst>
          </p:cNvPr>
          <p:cNvSpPr>
            <a:spLocks noGrp="1"/>
          </p:cNvSpPr>
          <p:nvPr>
            <p:ph idx="1"/>
          </p:nvPr>
        </p:nvSpPr>
        <p:spPr/>
        <p:txBody>
          <a:bodyPr/>
          <a:lstStyle/>
          <a:p>
            <a:r>
              <a:rPr lang="en-US" dirty="0"/>
              <a:t>A set represents a collection of unique objects. The ordering of elements in a set is irrelevant.</a:t>
            </a:r>
            <a:endParaRPr lang="LID4096" dirty="0"/>
          </a:p>
        </p:txBody>
      </p:sp>
    </p:spTree>
    <p:extLst>
      <p:ext uri="{BB962C8B-B14F-4D97-AF65-F5344CB8AC3E}">
        <p14:creationId xmlns:p14="http://schemas.microsoft.com/office/powerpoint/2010/main" val="352442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D45F-4C65-4E94-A730-847A311B74EB}"/>
              </a:ext>
            </a:extLst>
          </p:cNvPr>
          <p:cNvSpPr>
            <a:spLocks noGrp="1"/>
          </p:cNvSpPr>
          <p:nvPr>
            <p:ph type="title"/>
          </p:nvPr>
        </p:nvSpPr>
        <p:spPr>
          <a:xfrm>
            <a:off x="1097280" y="286603"/>
            <a:ext cx="10058400" cy="1450757"/>
          </a:xfrm>
        </p:spPr>
        <p:txBody>
          <a:bodyPr/>
          <a:lstStyle/>
          <a:p>
            <a:r>
              <a:rPr lang="en-US" dirty="0"/>
              <a:t>Queue</a:t>
            </a:r>
            <a:endParaRPr lang="LID4096" dirty="0"/>
          </a:p>
        </p:txBody>
      </p:sp>
      <p:sp>
        <p:nvSpPr>
          <p:cNvPr id="3" name="Content Placeholder 2">
            <a:extLst>
              <a:ext uri="{FF2B5EF4-FFF2-40B4-BE49-F238E27FC236}">
                <a16:creationId xmlns:a16="http://schemas.microsoft.com/office/drawing/2014/main" id="{8A546D6F-DB86-4C42-85B8-AA6214EFF35A}"/>
              </a:ext>
            </a:extLst>
          </p:cNvPr>
          <p:cNvSpPr>
            <a:spLocks noGrp="1"/>
          </p:cNvSpPr>
          <p:nvPr>
            <p:ph idx="1"/>
          </p:nvPr>
        </p:nvSpPr>
        <p:spPr>
          <a:xfrm>
            <a:off x="1097280" y="1845734"/>
            <a:ext cx="10058400" cy="4023360"/>
          </a:xfrm>
        </p:spPr>
        <p:txBody>
          <a:bodyPr/>
          <a:lstStyle/>
          <a:p>
            <a:r>
              <a:rPr lang="en-US" dirty="0"/>
              <a:t>An ordered list of objects with its use limited to insert elements at the end of the list and deleting elements from the start of list i.e. it follows the FIFO or the First-In-First-Out principle.</a:t>
            </a:r>
            <a:endParaRPr lang="LID4096" dirty="0"/>
          </a:p>
        </p:txBody>
      </p:sp>
    </p:spTree>
    <p:extLst>
      <p:ext uri="{BB962C8B-B14F-4D97-AF65-F5344CB8AC3E}">
        <p14:creationId xmlns:p14="http://schemas.microsoft.com/office/powerpoint/2010/main" val="367980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DD8F-762F-4475-9EDD-624EFEAF6C1E}"/>
              </a:ext>
            </a:extLst>
          </p:cNvPr>
          <p:cNvSpPr>
            <a:spLocks noGrp="1"/>
          </p:cNvSpPr>
          <p:nvPr>
            <p:ph type="title"/>
          </p:nvPr>
        </p:nvSpPr>
        <p:spPr/>
        <p:txBody>
          <a:bodyPr/>
          <a:lstStyle/>
          <a:p>
            <a:r>
              <a:rPr lang="en-US" dirty="0"/>
              <a:t>Map</a:t>
            </a:r>
            <a:endParaRPr lang="LID4096" dirty="0"/>
          </a:p>
        </p:txBody>
      </p:sp>
      <p:sp>
        <p:nvSpPr>
          <p:cNvPr id="3" name="Content Placeholder 2">
            <a:extLst>
              <a:ext uri="{FF2B5EF4-FFF2-40B4-BE49-F238E27FC236}">
                <a16:creationId xmlns:a16="http://schemas.microsoft.com/office/drawing/2014/main" id="{323FEE41-3392-43D7-BA77-254775980D22}"/>
              </a:ext>
            </a:extLst>
          </p:cNvPr>
          <p:cNvSpPr>
            <a:spLocks noGrp="1"/>
          </p:cNvSpPr>
          <p:nvPr>
            <p:ph idx="1"/>
          </p:nvPr>
        </p:nvSpPr>
        <p:spPr/>
        <p:txBody>
          <a:bodyPr/>
          <a:lstStyle/>
          <a:p>
            <a:r>
              <a:rPr lang="en-US" dirty="0"/>
              <a:t> Represents a collection that contains key-value mappings.</a:t>
            </a:r>
            <a:endParaRPr lang="LID4096" dirty="0"/>
          </a:p>
        </p:txBody>
      </p:sp>
    </p:spTree>
    <p:extLst>
      <p:ext uri="{BB962C8B-B14F-4D97-AF65-F5344CB8AC3E}">
        <p14:creationId xmlns:p14="http://schemas.microsoft.com/office/powerpoint/2010/main" val="9826082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Retrospect</vt:lpstr>
      <vt:lpstr>Java 102</vt:lpstr>
      <vt:lpstr>Syllabus</vt:lpstr>
      <vt:lpstr>Immutable Object</vt:lpstr>
      <vt:lpstr>Static Keyword</vt:lpstr>
      <vt:lpstr>== vs equals()</vt:lpstr>
      <vt:lpstr>List</vt:lpstr>
      <vt:lpstr>Set</vt:lpstr>
      <vt:lpstr>Queue</vt:lpstr>
      <vt:lpstr>Map</vt:lpstr>
      <vt:lpstr>Using java.nio to Manipulate File</vt:lpstr>
      <vt:lpstr>Using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102</dc:title>
  <dc:creator>Singgih Yunanto</dc:creator>
  <cp:lastModifiedBy>Singgih Yunanto</cp:lastModifiedBy>
  <cp:revision>2</cp:revision>
  <dcterms:created xsi:type="dcterms:W3CDTF">2019-06-19T20:25:09Z</dcterms:created>
  <dcterms:modified xsi:type="dcterms:W3CDTF">2019-06-19T20:28:19Z</dcterms:modified>
</cp:coreProperties>
</file>