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4" d="100"/>
          <a:sy n="104" d="100"/>
        </p:scale>
        <p:origin x="126"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EF6883-F151-4766-ADC0-A8FC1A6B350A}" type="doc">
      <dgm:prSet loTypeId="urn:microsoft.com/office/officeart/2005/8/layout/target2" loCatId="relationship" qsTypeId="urn:microsoft.com/office/officeart/2005/8/quickstyle/simple1" qsCatId="simple" csTypeId="urn:microsoft.com/office/officeart/2005/8/colors/accent1_2" csCatId="accent1" phldr="1"/>
      <dgm:spPr/>
      <dgm:t>
        <a:bodyPr/>
        <a:lstStyle/>
        <a:p>
          <a:endParaRPr lang="LID4096"/>
        </a:p>
      </dgm:t>
    </dgm:pt>
    <dgm:pt modelId="{1B722BB9-D7DC-4335-B0B5-3AC4B750B5BC}">
      <dgm:prSet phldrT="[Text]"/>
      <dgm:spPr/>
      <dgm:t>
        <a:bodyPr/>
        <a:lstStyle/>
        <a:p>
          <a:r>
            <a:rPr lang="en-US" dirty="0"/>
            <a:t>Computer</a:t>
          </a:r>
          <a:endParaRPr lang="LID4096" dirty="0"/>
        </a:p>
      </dgm:t>
    </dgm:pt>
    <dgm:pt modelId="{0DA5D360-1F53-49F6-8839-DC4CFAD51FCB}" type="parTrans" cxnId="{3E5372C4-6057-4DC7-938D-61813325A4AA}">
      <dgm:prSet/>
      <dgm:spPr/>
      <dgm:t>
        <a:bodyPr/>
        <a:lstStyle/>
        <a:p>
          <a:endParaRPr lang="LID4096"/>
        </a:p>
      </dgm:t>
    </dgm:pt>
    <dgm:pt modelId="{F1A3DF49-E16F-422A-9066-7012D6DC9717}" type="sibTrans" cxnId="{3E5372C4-6057-4DC7-938D-61813325A4AA}">
      <dgm:prSet/>
      <dgm:spPr/>
      <dgm:t>
        <a:bodyPr/>
        <a:lstStyle/>
        <a:p>
          <a:endParaRPr lang="LID4096"/>
        </a:p>
      </dgm:t>
    </dgm:pt>
    <dgm:pt modelId="{599B4173-5218-4E46-A5D2-738C94127B0E}">
      <dgm:prSet phldrT="[Text]"/>
      <dgm:spPr/>
      <dgm:t>
        <a:bodyPr/>
        <a:lstStyle/>
        <a:p>
          <a:r>
            <a:rPr lang="en-US" dirty="0" err="1"/>
            <a:t>graphicCard</a:t>
          </a:r>
          <a:endParaRPr lang="LID4096" dirty="0"/>
        </a:p>
      </dgm:t>
    </dgm:pt>
    <dgm:pt modelId="{5CD39254-D9D6-40FC-B1EB-3C9122D76145}" type="parTrans" cxnId="{3E603957-6124-46A3-A8CA-4429B93E67A9}">
      <dgm:prSet/>
      <dgm:spPr/>
      <dgm:t>
        <a:bodyPr/>
        <a:lstStyle/>
        <a:p>
          <a:endParaRPr lang="LID4096"/>
        </a:p>
      </dgm:t>
    </dgm:pt>
    <dgm:pt modelId="{5F8A30ED-DC47-453E-AC03-57306C171048}" type="sibTrans" cxnId="{3E603957-6124-46A3-A8CA-4429B93E67A9}">
      <dgm:prSet/>
      <dgm:spPr/>
      <dgm:t>
        <a:bodyPr/>
        <a:lstStyle/>
        <a:p>
          <a:endParaRPr lang="LID4096"/>
        </a:p>
      </dgm:t>
    </dgm:pt>
    <dgm:pt modelId="{22AA2488-8D16-4D74-98CC-F046FA3AC41F}">
      <dgm:prSet phldrT="[Text]"/>
      <dgm:spPr/>
      <dgm:t>
        <a:bodyPr/>
        <a:lstStyle/>
        <a:p>
          <a:r>
            <a:rPr lang="en-US" dirty="0"/>
            <a:t>name</a:t>
          </a:r>
          <a:endParaRPr lang="LID4096" dirty="0"/>
        </a:p>
      </dgm:t>
    </dgm:pt>
    <dgm:pt modelId="{15B9BEAA-7D63-4AAF-856B-2BEADC52B4FF}" type="parTrans" cxnId="{F30DE86A-C78B-4916-9DAC-0DD2703B305B}">
      <dgm:prSet/>
      <dgm:spPr/>
      <dgm:t>
        <a:bodyPr/>
        <a:lstStyle/>
        <a:p>
          <a:endParaRPr lang="LID4096"/>
        </a:p>
      </dgm:t>
    </dgm:pt>
    <dgm:pt modelId="{1E3B04AE-EC97-4BD3-BD0F-80571D2F1FBA}" type="sibTrans" cxnId="{F30DE86A-C78B-4916-9DAC-0DD2703B305B}">
      <dgm:prSet/>
      <dgm:spPr/>
      <dgm:t>
        <a:bodyPr/>
        <a:lstStyle/>
        <a:p>
          <a:endParaRPr lang="LID4096"/>
        </a:p>
      </dgm:t>
    </dgm:pt>
    <dgm:pt modelId="{F3B4C725-CDBF-4027-89E2-E016948C0A10}">
      <dgm:prSet phldrT="[Text]"/>
      <dgm:spPr/>
      <dgm:t>
        <a:bodyPr/>
        <a:lstStyle/>
        <a:p>
          <a:r>
            <a:rPr lang="en-US" dirty="0"/>
            <a:t>memory</a:t>
          </a:r>
          <a:endParaRPr lang="LID4096" dirty="0"/>
        </a:p>
      </dgm:t>
    </dgm:pt>
    <dgm:pt modelId="{A13A7D8F-7EE1-4019-B825-F53F18C81BC5}" type="parTrans" cxnId="{546C3747-6622-4692-B0E2-2CA4895A31D3}">
      <dgm:prSet/>
      <dgm:spPr/>
      <dgm:t>
        <a:bodyPr/>
        <a:lstStyle/>
        <a:p>
          <a:endParaRPr lang="LID4096"/>
        </a:p>
      </dgm:t>
    </dgm:pt>
    <dgm:pt modelId="{57A2CC81-B904-4F3D-8FDD-4F2F4411B3FA}" type="sibTrans" cxnId="{546C3747-6622-4692-B0E2-2CA4895A31D3}">
      <dgm:prSet/>
      <dgm:spPr/>
      <dgm:t>
        <a:bodyPr/>
        <a:lstStyle/>
        <a:p>
          <a:endParaRPr lang="LID4096"/>
        </a:p>
      </dgm:t>
    </dgm:pt>
    <dgm:pt modelId="{6DEF8804-F7A0-446E-97B0-957C6FBB4015}">
      <dgm:prSet phldrT="[Text]"/>
      <dgm:spPr/>
      <dgm:t>
        <a:bodyPr/>
        <a:lstStyle/>
        <a:p>
          <a:r>
            <a:rPr lang="en-US" dirty="0"/>
            <a:t>processor</a:t>
          </a:r>
          <a:endParaRPr lang="LID4096" dirty="0"/>
        </a:p>
      </dgm:t>
    </dgm:pt>
    <dgm:pt modelId="{7E49D74A-6926-4ECF-8D36-B2DCCE891E23}" type="parTrans" cxnId="{FFD03785-0359-48F8-9D41-A7B64B2D6BBB}">
      <dgm:prSet/>
      <dgm:spPr/>
      <dgm:t>
        <a:bodyPr/>
        <a:lstStyle/>
        <a:p>
          <a:endParaRPr lang="LID4096"/>
        </a:p>
      </dgm:t>
    </dgm:pt>
    <dgm:pt modelId="{B29BC9E8-0910-4B57-A2D6-B402960756D8}" type="sibTrans" cxnId="{FFD03785-0359-48F8-9D41-A7B64B2D6BBB}">
      <dgm:prSet/>
      <dgm:spPr/>
      <dgm:t>
        <a:bodyPr/>
        <a:lstStyle/>
        <a:p>
          <a:endParaRPr lang="LID4096"/>
        </a:p>
      </dgm:t>
    </dgm:pt>
    <dgm:pt modelId="{B36B7B49-FFCC-443E-B3F1-8A64546ED92F}">
      <dgm:prSet phldrT="[Text]"/>
      <dgm:spPr/>
      <dgm:t>
        <a:bodyPr/>
        <a:lstStyle/>
        <a:p>
          <a:r>
            <a:rPr lang="en-US" dirty="0"/>
            <a:t>brand</a:t>
          </a:r>
          <a:endParaRPr lang="LID4096" dirty="0"/>
        </a:p>
      </dgm:t>
    </dgm:pt>
    <dgm:pt modelId="{F661BE09-D1A6-4A2A-96B2-AE5192747A41}" type="parTrans" cxnId="{946F304A-10C1-4945-BE87-647F68E461AE}">
      <dgm:prSet/>
      <dgm:spPr/>
      <dgm:t>
        <a:bodyPr/>
        <a:lstStyle/>
        <a:p>
          <a:endParaRPr lang="LID4096"/>
        </a:p>
      </dgm:t>
    </dgm:pt>
    <dgm:pt modelId="{2D133549-41FC-426C-A31A-038C34C84163}" type="sibTrans" cxnId="{946F304A-10C1-4945-BE87-647F68E461AE}">
      <dgm:prSet/>
      <dgm:spPr/>
      <dgm:t>
        <a:bodyPr/>
        <a:lstStyle/>
        <a:p>
          <a:endParaRPr lang="LID4096"/>
        </a:p>
      </dgm:t>
    </dgm:pt>
    <dgm:pt modelId="{EC8B1886-6F89-402D-B979-DD06284AD242}">
      <dgm:prSet phldrT="[Text]"/>
      <dgm:spPr/>
      <dgm:t>
        <a:bodyPr/>
        <a:lstStyle/>
        <a:p>
          <a:r>
            <a:rPr lang="en-US" dirty="0" err="1"/>
            <a:t>coreNumber</a:t>
          </a:r>
          <a:endParaRPr lang="LID4096" dirty="0"/>
        </a:p>
      </dgm:t>
    </dgm:pt>
    <dgm:pt modelId="{B1E23B78-49CA-46BE-A0D7-1523FE57539C}" type="parTrans" cxnId="{D21F784D-25AE-433F-9BA1-68FEE79E8CB0}">
      <dgm:prSet/>
      <dgm:spPr/>
      <dgm:t>
        <a:bodyPr/>
        <a:lstStyle/>
        <a:p>
          <a:endParaRPr lang="LID4096"/>
        </a:p>
      </dgm:t>
    </dgm:pt>
    <dgm:pt modelId="{908AFEEA-6977-4C63-91E7-BBA30D39EB52}" type="sibTrans" cxnId="{D21F784D-25AE-433F-9BA1-68FEE79E8CB0}">
      <dgm:prSet/>
      <dgm:spPr/>
      <dgm:t>
        <a:bodyPr/>
        <a:lstStyle/>
        <a:p>
          <a:endParaRPr lang="LID4096"/>
        </a:p>
      </dgm:t>
    </dgm:pt>
    <dgm:pt modelId="{C46829FF-A811-4936-A5D0-7321DBFB9161}" type="pres">
      <dgm:prSet presAssocID="{6BEF6883-F151-4766-ADC0-A8FC1A6B350A}" presName="Name0" presStyleCnt="0">
        <dgm:presLayoutVars>
          <dgm:chMax val="3"/>
          <dgm:chPref val="1"/>
          <dgm:dir/>
          <dgm:animLvl val="lvl"/>
          <dgm:resizeHandles/>
        </dgm:presLayoutVars>
      </dgm:prSet>
      <dgm:spPr/>
    </dgm:pt>
    <dgm:pt modelId="{5CAD0830-21E7-4E88-9468-960AF78BBB09}" type="pres">
      <dgm:prSet presAssocID="{6BEF6883-F151-4766-ADC0-A8FC1A6B350A}" presName="outerBox" presStyleCnt="0"/>
      <dgm:spPr/>
    </dgm:pt>
    <dgm:pt modelId="{DD273878-8176-4BE9-8FAE-7CB6BAE645DD}" type="pres">
      <dgm:prSet presAssocID="{6BEF6883-F151-4766-ADC0-A8FC1A6B350A}" presName="outerBoxParent" presStyleLbl="node1" presStyleIdx="0" presStyleCnt="1" custLinFactNeighborX="16667" custLinFactNeighborY="-34187"/>
      <dgm:spPr/>
    </dgm:pt>
    <dgm:pt modelId="{994B8344-3FFE-440A-A6E3-1EFD398676C5}" type="pres">
      <dgm:prSet presAssocID="{6BEF6883-F151-4766-ADC0-A8FC1A6B350A}" presName="outerBoxChildren" presStyleCnt="0"/>
      <dgm:spPr/>
    </dgm:pt>
    <dgm:pt modelId="{9D729244-62DA-46EA-AAB5-7B617AC52496}" type="pres">
      <dgm:prSet presAssocID="{6DEF8804-F7A0-446E-97B0-957C6FBB4015}" presName="oChild" presStyleLbl="fgAcc1" presStyleIdx="0" presStyleCnt="2">
        <dgm:presLayoutVars>
          <dgm:bulletEnabled val="1"/>
        </dgm:presLayoutVars>
      </dgm:prSet>
      <dgm:spPr/>
    </dgm:pt>
    <dgm:pt modelId="{14D39D26-3818-4F5C-916C-0BDE27849885}" type="pres">
      <dgm:prSet presAssocID="{B29BC9E8-0910-4B57-A2D6-B402960756D8}" presName="outerSibTrans" presStyleCnt="0"/>
      <dgm:spPr/>
    </dgm:pt>
    <dgm:pt modelId="{139DE5D0-EA6D-43BC-ADB5-DA6AC2AF46CB}" type="pres">
      <dgm:prSet presAssocID="{599B4173-5218-4E46-A5D2-738C94127B0E}" presName="oChild" presStyleLbl="fgAcc1" presStyleIdx="1" presStyleCnt="2">
        <dgm:presLayoutVars>
          <dgm:bulletEnabled val="1"/>
        </dgm:presLayoutVars>
      </dgm:prSet>
      <dgm:spPr/>
    </dgm:pt>
  </dgm:ptLst>
  <dgm:cxnLst>
    <dgm:cxn modelId="{9615003A-27CE-4698-9EF1-CCF1C567F37C}" type="presOf" srcId="{599B4173-5218-4E46-A5D2-738C94127B0E}" destId="{139DE5D0-EA6D-43BC-ADB5-DA6AC2AF46CB}" srcOrd="0" destOrd="0" presId="urn:microsoft.com/office/officeart/2005/8/layout/target2"/>
    <dgm:cxn modelId="{546C3747-6622-4692-B0E2-2CA4895A31D3}" srcId="{599B4173-5218-4E46-A5D2-738C94127B0E}" destId="{F3B4C725-CDBF-4027-89E2-E016948C0A10}" srcOrd="1" destOrd="0" parTransId="{A13A7D8F-7EE1-4019-B825-F53F18C81BC5}" sibTransId="{57A2CC81-B904-4F3D-8FDD-4F2F4411B3FA}"/>
    <dgm:cxn modelId="{946F304A-10C1-4945-BE87-647F68E461AE}" srcId="{6DEF8804-F7A0-446E-97B0-957C6FBB4015}" destId="{B36B7B49-FFCC-443E-B3F1-8A64546ED92F}" srcOrd="0" destOrd="0" parTransId="{F661BE09-D1A6-4A2A-96B2-AE5192747A41}" sibTransId="{2D133549-41FC-426C-A31A-038C34C84163}"/>
    <dgm:cxn modelId="{F30DE86A-C78B-4916-9DAC-0DD2703B305B}" srcId="{599B4173-5218-4E46-A5D2-738C94127B0E}" destId="{22AA2488-8D16-4D74-98CC-F046FA3AC41F}" srcOrd="0" destOrd="0" parTransId="{15B9BEAA-7D63-4AAF-856B-2BEADC52B4FF}" sibTransId="{1E3B04AE-EC97-4BD3-BD0F-80571D2F1FBA}"/>
    <dgm:cxn modelId="{D21F784D-25AE-433F-9BA1-68FEE79E8CB0}" srcId="{6DEF8804-F7A0-446E-97B0-957C6FBB4015}" destId="{EC8B1886-6F89-402D-B979-DD06284AD242}" srcOrd="1" destOrd="0" parTransId="{B1E23B78-49CA-46BE-A0D7-1523FE57539C}" sibTransId="{908AFEEA-6977-4C63-91E7-BBA30D39EB52}"/>
    <dgm:cxn modelId="{C35AAC70-80F0-49FD-A47E-3B04702BE5EC}" type="presOf" srcId="{B36B7B49-FFCC-443E-B3F1-8A64546ED92F}" destId="{9D729244-62DA-46EA-AAB5-7B617AC52496}" srcOrd="0" destOrd="1" presId="urn:microsoft.com/office/officeart/2005/8/layout/target2"/>
    <dgm:cxn modelId="{3E603957-6124-46A3-A8CA-4429B93E67A9}" srcId="{1B722BB9-D7DC-4335-B0B5-3AC4B750B5BC}" destId="{599B4173-5218-4E46-A5D2-738C94127B0E}" srcOrd="1" destOrd="0" parTransId="{5CD39254-D9D6-40FC-B1EB-3C9122D76145}" sibTransId="{5F8A30ED-DC47-453E-AC03-57306C171048}"/>
    <dgm:cxn modelId="{422CD982-648D-453A-BB7C-285ED3A030DC}" type="presOf" srcId="{6BEF6883-F151-4766-ADC0-A8FC1A6B350A}" destId="{C46829FF-A811-4936-A5D0-7321DBFB9161}" srcOrd="0" destOrd="0" presId="urn:microsoft.com/office/officeart/2005/8/layout/target2"/>
    <dgm:cxn modelId="{FFD03785-0359-48F8-9D41-A7B64B2D6BBB}" srcId="{1B722BB9-D7DC-4335-B0B5-3AC4B750B5BC}" destId="{6DEF8804-F7A0-446E-97B0-957C6FBB4015}" srcOrd="0" destOrd="0" parTransId="{7E49D74A-6926-4ECF-8D36-B2DCCE891E23}" sibTransId="{B29BC9E8-0910-4B57-A2D6-B402960756D8}"/>
    <dgm:cxn modelId="{DF825A91-B644-44EC-BD87-984123C191BB}" type="presOf" srcId="{22AA2488-8D16-4D74-98CC-F046FA3AC41F}" destId="{139DE5D0-EA6D-43BC-ADB5-DA6AC2AF46CB}" srcOrd="0" destOrd="1" presId="urn:microsoft.com/office/officeart/2005/8/layout/target2"/>
    <dgm:cxn modelId="{C4790FA7-9F92-42AA-AEE3-7D6D5AC89A59}" type="presOf" srcId="{6DEF8804-F7A0-446E-97B0-957C6FBB4015}" destId="{9D729244-62DA-46EA-AAB5-7B617AC52496}" srcOrd="0" destOrd="0" presId="urn:microsoft.com/office/officeart/2005/8/layout/target2"/>
    <dgm:cxn modelId="{D36D90BC-BF43-4003-A5F0-EA3FAA0D8BB4}" type="presOf" srcId="{EC8B1886-6F89-402D-B979-DD06284AD242}" destId="{9D729244-62DA-46EA-AAB5-7B617AC52496}" srcOrd="0" destOrd="2" presId="urn:microsoft.com/office/officeart/2005/8/layout/target2"/>
    <dgm:cxn modelId="{3E5372C4-6057-4DC7-938D-61813325A4AA}" srcId="{6BEF6883-F151-4766-ADC0-A8FC1A6B350A}" destId="{1B722BB9-D7DC-4335-B0B5-3AC4B750B5BC}" srcOrd="0" destOrd="0" parTransId="{0DA5D360-1F53-49F6-8839-DC4CFAD51FCB}" sibTransId="{F1A3DF49-E16F-422A-9066-7012D6DC9717}"/>
    <dgm:cxn modelId="{B82E8EDB-6C67-4239-971E-23B0C77CE444}" type="presOf" srcId="{F3B4C725-CDBF-4027-89E2-E016948C0A10}" destId="{139DE5D0-EA6D-43BC-ADB5-DA6AC2AF46CB}" srcOrd="0" destOrd="2" presId="urn:microsoft.com/office/officeart/2005/8/layout/target2"/>
    <dgm:cxn modelId="{6A5DD5E8-0118-49C5-913E-6A69613ECCB6}" type="presOf" srcId="{1B722BB9-D7DC-4335-B0B5-3AC4B750B5BC}" destId="{DD273878-8176-4BE9-8FAE-7CB6BAE645DD}" srcOrd="0" destOrd="0" presId="urn:microsoft.com/office/officeart/2005/8/layout/target2"/>
    <dgm:cxn modelId="{E63EEE4F-8D60-42B6-B0ED-A6344C6E4FE4}" type="presParOf" srcId="{C46829FF-A811-4936-A5D0-7321DBFB9161}" destId="{5CAD0830-21E7-4E88-9468-960AF78BBB09}" srcOrd="0" destOrd="0" presId="urn:microsoft.com/office/officeart/2005/8/layout/target2"/>
    <dgm:cxn modelId="{C1B4797C-B841-4FDB-9566-0F643A09FC92}" type="presParOf" srcId="{5CAD0830-21E7-4E88-9468-960AF78BBB09}" destId="{DD273878-8176-4BE9-8FAE-7CB6BAE645DD}" srcOrd="0" destOrd="0" presId="urn:microsoft.com/office/officeart/2005/8/layout/target2"/>
    <dgm:cxn modelId="{15BDA7A3-0EC6-4B92-A7B5-7A65A21A8362}" type="presParOf" srcId="{5CAD0830-21E7-4E88-9468-960AF78BBB09}" destId="{994B8344-3FFE-440A-A6E3-1EFD398676C5}" srcOrd="1" destOrd="0" presId="urn:microsoft.com/office/officeart/2005/8/layout/target2"/>
    <dgm:cxn modelId="{2ED0FEE0-6D51-4D5E-B60C-A87315379BAE}" type="presParOf" srcId="{994B8344-3FFE-440A-A6E3-1EFD398676C5}" destId="{9D729244-62DA-46EA-AAB5-7B617AC52496}" srcOrd="0" destOrd="0" presId="urn:microsoft.com/office/officeart/2005/8/layout/target2"/>
    <dgm:cxn modelId="{405722BC-A4ED-4B14-95C8-96FCD358FADA}" type="presParOf" srcId="{994B8344-3FFE-440A-A6E3-1EFD398676C5}" destId="{14D39D26-3818-4F5C-916C-0BDE27849885}" srcOrd="1" destOrd="0" presId="urn:microsoft.com/office/officeart/2005/8/layout/target2"/>
    <dgm:cxn modelId="{1879191C-9C33-4308-807A-A441189F5216}" type="presParOf" srcId="{994B8344-3FFE-440A-A6E3-1EFD398676C5}" destId="{139DE5D0-EA6D-43BC-ADB5-DA6AC2AF46CB}" srcOrd="2" destOrd="0" presId="urn:microsoft.com/office/officeart/2005/8/layout/targe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273878-8176-4BE9-8FAE-7CB6BAE645DD}">
      <dsp:nvSpPr>
        <dsp:cNvPr id="0" name=""/>
        <dsp:cNvSpPr/>
      </dsp:nvSpPr>
      <dsp:spPr>
        <a:xfrm>
          <a:off x="0" y="0"/>
          <a:ext cx="4064000" cy="2709332"/>
        </a:xfrm>
        <a:prstGeom prst="roundRect">
          <a:avLst>
            <a:gd name="adj" fmla="val 85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672637" numCol="1" spcCol="1270" anchor="t" anchorCtr="0">
          <a:noAutofit/>
        </a:bodyPr>
        <a:lstStyle/>
        <a:p>
          <a:pPr marL="0" lvl="0" indent="0" algn="l" defTabSz="2222500">
            <a:lnSpc>
              <a:spcPct val="90000"/>
            </a:lnSpc>
            <a:spcBef>
              <a:spcPct val="0"/>
            </a:spcBef>
            <a:spcAft>
              <a:spcPct val="35000"/>
            </a:spcAft>
            <a:buNone/>
          </a:pPr>
          <a:r>
            <a:rPr lang="en-US" sz="5000" kern="1200" dirty="0"/>
            <a:t>Computer</a:t>
          </a:r>
          <a:endParaRPr lang="LID4096" sz="5000" kern="1200" dirty="0"/>
        </a:p>
      </dsp:txBody>
      <dsp:txXfrm>
        <a:off x="67451" y="67451"/>
        <a:ext cx="3929098" cy="2574430"/>
      </dsp:txXfrm>
    </dsp:sp>
    <dsp:sp modelId="{9D729244-62DA-46EA-AAB5-7B617AC52496}">
      <dsp:nvSpPr>
        <dsp:cNvPr id="0" name=""/>
        <dsp:cNvSpPr/>
      </dsp:nvSpPr>
      <dsp:spPr>
        <a:xfrm>
          <a:off x="101600" y="1219199"/>
          <a:ext cx="1913433" cy="1219199"/>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processor</a:t>
          </a:r>
          <a:endParaRPr lang="LID4096" sz="2200" kern="1200" dirty="0"/>
        </a:p>
        <a:p>
          <a:pPr marL="171450" lvl="1" indent="-171450" algn="l" defTabSz="755650">
            <a:lnSpc>
              <a:spcPct val="90000"/>
            </a:lnSpc>
            <a:spcBef>
              <a:spcPct val="0"/>
            </a:spcBef>
            <a:spcAft>
              <a:spcPct val="15000"/>
            </a:spcAft>
            <a:buChar char="•"/>
          </a:pPr>
          <a:r>
            <a:rPr lang="en-US" sz="1700" kern="1200" dirty="0"/>
            <a:t>brand</a:t>
          </a:r>
          <a:endParaRPr lang="LID4096" sz="1700" kern="1200" dirty="0"/>
        </a:p>
        <a:p>
          <a:pPr marL="171450" lvl="1" indent="-171450" algn="l" defTabSz="755650">
            <a:lnSpc>
              <a:spcPct val="90000"/>
            </a:lnSpc>
            <a:spcBef>
              <a:spcPct val="0"/>
            </a:spcBef>
            <a:spcAft>
              <a:spcPct val="15000"/>
            </a:spcAft>
            <a:buChar char="•"/>
          </a:pPr>
          <a:r>
            <a:rPr lang="en-US" sz="1700" kern="1200" dirty="0" err="1"/>
            <a:t>coreNumber</a:t>
          </a:r>
          <a:endParaRPr lang="LID4096" sz="1700" kern="1200" dirty="0"/>
        </a:p>
      </dsp:txBody>
      <dsp:txXfrm>
        <a:off x="139095" y="1256694"/>
        <a:ext cx="1838443" cy="1144209"/>
      </dsp:txXfrm>
    </dsp:sp>
    <dsp:sp modelId="{139DE5D0-EA6D-43BC-ADB5-DA6AC2AF46CB}">
      <dsp:nvSpPr>
        <dsp:cNvPr id="0" name=""/>
        <dsp:cNvSpPr/>
      </dsp:nvSpPr>
      <dsp:spPr>
        <a:xfrm>
          <a:off x="2045245" y="1219199"/>
          <a:ext cx="1913433" cy="1219199"/>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err="1"/>
            <a:t>graphicCard</a:t>
          </a:r>
          <a:endParaRPr lang="LID4096" sz="2200" kern="1200" dirty="0"/>
        </a:p>
        <a:p>
          <a:pPr marL="171450" lvl="1" indent="-171450" algn="l" defTabSz="755650">
            <a:lnSpc>
              <a:spcPct val="90000"/>
            </a:lnSpc>
            <a:spcBef>
              <a:spcPct val="0"/>
            </a:spcBef>
            <a:spcAft>
              <a:spcPct val="15000"/>
            </a:spcAft>
            <a:buChar char="•"/>
          </a:pPr>
          <a:r>
            <a:rPr lang="en-US" sz="1700" kern="1200" dirty="0"/>
            <a:t>name</a:t>
          </a:r>
          <a:endParaRPr lang="LID4096" sz="1700" kern="1200" dirty="0"/>
        </a:p>
        <a:p>
          <a:pPr marL="171450" lvl="1" indent="-171450" algn="l" defTabSz="755650">
            <a:lnSpc>
              <a:spcPct val="90000"/>
            </a:lnSpc>
            <a:spcBef>
              <a:spcPct val="0"/>
            </a:spcBef>
            <a:spcAft>
              <a:spcPct val="15000"/>
            </a:spcAft>
            <a:buChar char="•"/>
          </a:pPr>
          <a:r>
            <a:rPr lang="en-US" sz="1700" kern="1200" dirty="0"/>
            <a:t>memory</a:t>
          </a:r>
          <a:endParaRPr lang="LID4096" sz="1700" kern="1200" dirty="0"/>
        </a:p>
      </dsp:txBody>
      <dsp:txXfrm>
        <a:off x="2082740" y="1256694"/>
        <a:ext cx="1838443" cy="1144209"/>
      </dsp:txXfrm>
    </dsp:sp>
  </dsp:spTree>
</dsp:drawing>
</file>

<file path=ppt/diagrams/layout1.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758242-70C8-4A07-97AE-157E115C1236}" type="datetimeFigureOut">
              <a:rPr lang="LID4096" smtClean="0"/>
              <a:t>06/21/2019</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6CB7B4B7-2707-4350-8C2D-A1C2518A004C}" type="slidenum">
              <a:rPr lang="LID4096" smtClean="0"/>
              <a:t>‹#›</a:t>
            </a:fld>
            <a:endParaRPr lang="LID4096"/>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629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758242-70C8-4A07-97AE-157E115C1236}" type="datetimeFigureOut">
              <a:rPr lang="LID4096" smtClean="0"/>
              <a:t>06/21/2019</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6CB7B4B7-2707-4350-8C2D-A1C2518A004C}" type="slidenum">
              <a:rPr lang="LID4096" smtClean="0"/>
              <a:t>‹#›</a:t>
            </a:fld>
            <a:endParaRPr lang="LID4096"/>
          </a:p>
        </p:txBody>
      </p:sp>
    </p:spTree>
    <p:extLst>
      <p:ext uri="{BB962C8B-B14F-4D97-AF65-F5344CB8AC3E}">
        <p14:creationId xmlns:p14="http://schemas.microsoft.com/office/powerpoint/2010/main" val="1780079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758242-70C8-4A07-97AE-157E115C1236}" type="datetimeFigureOut">
              <a:rPr lang="LID4096" smtClean="0"/>
              <a:t>06/21/2019</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6CB7B4B7-2707-4350-8C2D-A1C2518A004C}" type="slidenum">
              <a:rPr lang="LID4096" smtClean="0"/>
              <a:t>‹#›</a:t>
            </a:fld>
            <a:endParaRPr lang="LID4096"/>
          </a:p>
        </p:txBody>
      </p:sp>
    </p:spTree>
    <p:extLst>
      <p:ext uri="{BB962C8B-B14F-4D97-AF65-F5344CB8AC3E}">
        <p14:creationId xmlns:p14="http://schemas.microsoft.com/office/powerpoint/2010/main" val="27361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758242-70C8-4A07-97AE-157E115C1236}" type="datetimeFigureOut">
              <a:rPr lang="LID4096" smtClean="0"/>
              <a:t>06/21/2019</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6CB7B4B7-2707-4350-8C2D-A1C2518A004C}" type="slidenum">
              <a:rPr lang="LID4096" smtClean="0"/>
              <a:t>‹#›</a:t>
            </a:fld>
            <a:endParaRPr lang="LID4096"/>
          </a:p>
        </p:txBody>
      </p:sp>
    </p:spTree>
    <p:extLst>
      <p:ext uri="{BB962C8B-B14F-4D97-AF65-F5344CB8AC3E}">
        <p14:creationId xmlns:p14="http://schemas.microsoft.com/office/powerpoint/2010/main" val="4061149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758242-70C8-4A07-97AE-157E115C1236}" type="datetimeFigureOut">
              <a:rPr lang="LID4096" smtClean="0"/>
              <a:t>06/21/2019</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6CB7B4B7-2707-4350-8C2D-A1C2518A004C}" type="slidenum">
              <a:rPr lang="LID4096" smtClean="0"/>
              <a:t>‹#›</a:t>
            </a:fld>
            <a:endParaRPr lang="LID4096"/>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9132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758242-70C8-4A07-97AE-157E115C1236}" type="datetimeFigureOut">
              <a:rPr lang="LID4096" smtClean="0"/>
              <a:t>06/21/2019</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6CB7B4B7-2707-4350-8C2D-A1C2518A004C}" type="slidenum">
              <a:rPr lang="LID4096" smtClean="0"/>
              <a:t>‹#›</a:t>
            </a:fld>
            <a:endParaRPr lang="LID4096"/>
          </a:p>
        </p:txBody>
      </p:sp>
    </p:spTree>
    <p:extLst>
      <p:ext uri="{BB962C8B-B14F-4D97-AF65-F5344CB8AC3E}">
        <p14:creationId xmlns:p14="http://schemas.microsoft.com/office/powerpoint/2010/main" val="3966754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758242-70C8-4A07-97AE-157E115C1236}" type="datetimeFigureOut">
              <a:rPr lang="LID4096" smtClean="0"/>
              <a:t>06/21/2019</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6CB7B4B7-2707-4350-8C2D-A1C2518A004C}" type="slidenum">
              <a:rPr lang="LID4096" smtClean="0"/>
              <a:t>‹#›</a:t>
            </a:fld>
            <a:endParaRPr lang="LID4096"/>
          </a:p>
        </p:txBody>
      </p:sp>
    </p:spTree>
    <p:extLst>
      <p:ext uri="{BB962C8B-B14F-4D97-AF65-F5344CB8AC3E}">
        <p14:creationId xmlns:p14="http://schemas.microsoft.com/office/powerpoint/2010/main" val="2613706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758242-70C8-4A07-97AE-157E115C1236}" type="datetimeFigureOut">
              <a:rPr lang="LID4096" smtClean="0"/>
              <a:t>06/21/2019</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6CB7B4B7-2707-4350-8C2D-A1C2518A004C}" type="slidenum">
              <a:rPr lang="LID4096" smtClean="0"/>
              <a:t>‹#›</a:t>
            </a:fld>
            <a:endParaRPr lang="LID4096"/>
          </a:p>
        </p:txBody>
      </p:sp>
    </p:spTree>
    <p:extLst>
      <p:ext uri="{BB962C8B-B14F-4D97-AF65-F5344CB8AC3E}">
        <p14:creationId xmlns:p14="http://schemas.microsoft.com/office/powerpoint/2010/main" val="1515369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8758242-70C8-4A07-97AE-157E115C1236}" type="datetimeFigureOut">
              <a:rPr lang="LID4096" smtClean="0"/>
              <a:t>06/21/2019</a:t>
            </a:fld>
            <a:endParaRPr lang="LID4096"/>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LID4096"/>
          </a:p>
        </p:txBody>
      </p:sp>
      <p:sp>
        <p:nvSpPr>
          <p:cNvPr id="9" name="Slide Number Placeholder 8"/>
          <p:cNvSpPr>
            <a:spLocks noGrp="1"/>
          </p:cNvSpPr>
          <p:nvPr>
            <p:ph type="sldNum" sz="quarter" idx="12"/>
          </p:nvPr>
        </p:nvSpPr>
        <p:spPr/>
        <p:txBody>
          <a:bodyPr/>
          <a:lstStyle/>
          <a:p>
            <a:fld id="{6CB7B4B7-2707-4350-8C2D-A1C2518A004C}" type="slidenum">
              <a:rPr lang="LID4096" smtClean="0"/>
              <a:t>‹#›</a:t>
            </a:fld>
            <a:endParaRPr lang="LID4096"/>
          </a:p>
        </p:txBody>
      </p:sp>
    </p:spTree>
    <p:extLst>
      <p:ext uri="{BB962C8B-B14F-4D97-AF65-F5344CB8AC3E}">
        <p14:creationId xmlns:p14="http://schemas.microsoft.com/office/powerpoint/2010/main" val="839535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8758242-70C8-4A07-97AE-157E115C1236}" type="datetimeFigureOut">
              <a:rPr lang="LID4096" smtClean="0"/>
              <a:t>06/21/2019</a:t>
            </a:fld>
            <a:endParaRPr lang="LID4096"/>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LID4096"/>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CB7B4B7-2707-4350-8C2D-A1C2518A004C}" type="slidenum">
              <a:rPr lang="LID4096" smtClean="0"/>
              <a:t>‹#›</a:t>
            </a:fld>
            <a:endParaRPr lang="LID4096"/>
          </a:p>
        </p:txBody>
      </p:sp>
    </p:spTree>
    <p:extLst>
      <p:ext uri="{BB962C8B-B14F-4D97-AF65-F5344CB8AC3E}">
        <p14:creationId xmlns:p14="http://schemas.microsoft.com/office/powerpoint/2010/main" val="2468422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758242-70C8-4A07-97AE-157E115C1236}" type="datetimeFigureOut">
              <a:rPr lang="LID4096" smtClean="0"/>
              <a:t>06/21/2019</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6CB7B4B7-2707-4350-8C2D-A1C2518A004C}" type="slidenum">
              <a:rPr lang="LID4096" smtClean="0"/>
              <a:t>‹#›</a:t>
            </a:fld>
            <a:endParaRPr lang="LID4096"/>
          </a:p>
        </p:txBody>
      </p:sp>
    </p:spTree>
    <p:extLst>
      <p:ext uri="{BB962C8B-B14F-4D97-AF65-F5344CB8AC3E}">
        <p14:creationId xmlns:p14="http://schemas.microsoft.com/office/powerpoint/2010/main" val="4152260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8758242-70C8-4A07-97AE-157E115C1236}" type="datetimeFigureOut">
              <a:rPr lang="LID4096" smtClean="0"/>
              <a:t>06/21/2019</a:t>
            </a:fld>
            <a:endParaRPr lang="LID4096"/>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LID4096"/>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CB7B4B7-2707-4350-8C2D-A1C2518A004C}" type="slidenum">
              <a:rPr lang="LID4096" smtClean="0"/>
              <a:t>‹#›</a:t>
            </a:fld>
            <a:endParaRPr lang="LID4096"/>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0941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991C7-71A0-4BB5-80E3-AB170C7D670B}"/>
              </a:ext>
            </a:extLst>
          </p:cNvPr>
          <p:cNvSpPr>
            <a:spLocks noGrp="1"/>
          </p:cNvSpPr>
          <p:nvPr>
            <p:ph type="ctrTitle"/>
          </p:nvPr>
        </p:nvSpPr>
        <p:spPr/>
        <p:txBody>
          <a:bodyPr/>
          <a:lstStyle/>
          <a:p>
            <a:r>
              <a:rPr lang="en-US" dirty="0"/>
              <a:t>Java 103</a:t>
            </a:r>
            <a:endParaRPr lang="LID4096" dirty="0"/>
          </a:p>
        </p:txBody>
      </p:sp>
      <p:sp>
        <p:nvSpPr>
          <p:cNvPr id="3" name="Subtitle 2">
            <a:extLst>
              <a:ext uri="{FF2B5EF4-FFF2-40B4-BE49-F238E27FC236}">
                <a16:creationId xmlns:a16="http://schemas.microsoft.com/office/drawing/2014/main" id="{C50F9B31-016D-4DC5-B3EE-98EF41E4919E}"/>
              </a:ext>
            </a:extLst>
          </p:cNvPr>
          <p:cNvSpPr>
            <a:spLocks noGrp="1"/>
          </p:cNvSpPr>
          <p:nvPr>
            <p:ph type="subTitle" idx="1"/>
          </p:nvPr>
        </p:nvSpPr>
        <p:spPr/>
        <p:txBody>
          <a:bodyPr/>
          <a:lstStyle/>
          <a:p>
            <a:endParaRPr lang="LID4096" dirty="0"/>
          </a:p>
        </p:txBody>
      </p:sp>
    </p:spTree>
    <p:extLst>
      <p:ext uri="{BB962C8B-B14F-4D97-AF65-F5344CB8AC3E}">
        <p14:creationId xmlns:p14="http://schemas.microsoft.com/office/powerpoint/2010/main" val="2038724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B50AA7-2CA2-4AC6-85C2-F4DD400A6FE9}"/>
              </a:ext>
            </a:extLst>
          </p:cNvPr>
          <p:cNvSpPr>
            <a:spLocks noGrp="1"/>
          </p:cNvSpPr>
          <p:nvPr>
            <p:ph type="title"/>
          </p:nvPr>
        </p:nvSpPr>
        <p:spPr/>
        <p:txBody>
          <a:bodyPr/>
          <a:lstStyle/>
          <a:p>
            <a:r>
              <a:rPr lang="en-US" dirty="0"/>
              <a:t>Exception</a:t>
            </a:r>
            <a:endParaRPr lang="LID4096" dirty="0"/>
          </a:p>
        </p:txBody>
      </p:sp>
      <p:sp>
        <p:nvSpPr>
          <p:cNvPr id="5" name="Text Placeholder 4">
            <a:extLst>
              <a:ext uri="{FF2B5EF4-FFF2-40B4-BE49-F238E27FC236}">
                <a16:creationId xmlns:a16="http://schemas.microsoft.com/office/drawing/2014/main" id="{6E2C4DF8-DA50-4DE0-AA76-2784825C2AD3}"/>
              </a:ext>
            </a:extLst>
          </p:cNvPr>
          <p:cNvSpPr>
            <a:spLocks noGrp="1"/>
          </p:cNvSpPr>
          <p:nvPr>
            <p:ph type="body" idx="1"/>
          </p:nvPr>
        </p:nvSpPr>
        <p:spPr/>
        <p:txBody>
          <a:bodyPr/>
          <a:lstStyle/>
          <a:p>
            <a:endParaRPr lang="LID4096" dirty="0"/>
          </a:p>
        </p:txBody>
      </p:sp>
    </p:spTree>
    <p:extLst>
      <p:ext uri="{BB962C8B-B14F-4D97-AF65-F5344CB8AC3E}">
        <p14:creationId xmlns:p14="http://schemas.microsoft.com/office/powerpoint/2010/main" val="221023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3D28A-1974-4C26-8E37-4442E437A8F0}"/>
              </a:ext>
            </a:extLst>
          </p:cNvPr>
          <p:cNvSpPr>
            <a:spLocks noGrp="1"/>
          </p:cNvSpPr>
          <p:nvPr>
            <p:ph type="title"/>
          </p:nvPr>
        </p:nvSpPr>
        <p:spPr>
          <a:xfrm>
            <a:off x="1097280" y="286603"/>
            <a:ext cx="10058400" cy="1450757"/>
          </a:xfrm>
        </p:spPr>
        <p:txBody>
          <a:bodyPr>
            <a:normAutofit/>
          </a:bodyPr>
          <a:lstStyle/>
          <a:p>
            <a:r>
              <a:rPr lang="en-US" dirty="0"/>
              <a:t>What is an Exception</a:t>
            </a:r>
            <a:endParaRPr lang="LID4096" dirty="0"/>
          </a:p>
        </p:txBody>
      </p:sp>
      <p:sp>
        <p:nvSpPr>
          <p:cNvPr id="3" name="Content Placeholder 2">
            <a:extLst>
              <a:ext uri="{FF2B5EF4-FFF2-40B4-BE49-F238E27FC236}">
                <a16:creationId xmlns:a16="http://schemas.microsoft.com/office/drawing/2014/main" id="{BF041D5F-5925-4D4E-A8B1-42891B5E5002}"/>
              </a:ext>
            </a:extLst>
          </p:cNvPr>
          <p:cNvSpPr>
            <a:spLocks noGrp="1"/>
          </p:cNvSpPr>
          <p:nvPr>
            <p:ph idx="1"/>
          </p:nvPr>
        </p:nvSpPr>
        <p:spPr>
          <a:xfrm>
            <a:off x="1097279" y="1845734"/>
            <a:ext cx="6454987" cy="4023360"/>
          </a:xfrm>
        </p:spPr>
        <p:txBody>
          <a:bodyPr>
            <a:normAutofit/>
          </a:bodyPr>
          <a:lstStyle/>
          <a:p>
            <a:r>
              <a:rPr lang="en-US" sz="1700"/>
              <a:t>An exception is an event, which occurs during the execution of a program, that </a:t>
            </a:r>
            <a:r>
              <a:rPr lang="en-US" sz="1700" b="1"/>
              <a:t>disrupts the normal flow</a:t>
            </a:r>
            <a:r>
              <a:rPr lang="en-US" sz="1700"/>
              <a:t> of the program's instructions.</a:t>
            </a:r>
          </a:p>
          <a:p>
            <a:r>
              <a:rPr lang="en-US" sz="1700"/>
              <a:t>When an error occurs within a method, the method creates an object and hands it off to the runtime system. The object, called an exception object, contains information about the error, including its type and the state of the program when the error occurred. Creating an exception object and handing it to the runtime system is called throwing an exception.</a:t>
            </a:r>
          </a:p>
          <a:p>
            <a:r>
              <a:rPr lang="en-US" sz="1700"/>
              <a:t>After a method throws an exception, the runtime system attempts to find something to handle it. The set of possible "somethings" to handle the exception is the ordered list of methods that had been called to get to the method where the error occurred. The list of methods is known as the call stack (see the next figure).</a:t>
            </a:r>
            <a:endParaRPr lang="LID4096" sz="1700"/>
          </a:p>
        </p:txBody>
      </p:sp>
      <p:pic>
        <p:nvPicPr>
          <p:cNvPr id="1026" name="Picture 2" descr="The call stack showing three method calls, where the first method called has the exception handler.">
            <a:extLst>
              <a:ext uri="{FF2B5EF4-FFF2-40B4-BE49-F238E27FC236}">
                <a16:creationId xmlns:a16="http://schemas.microsoft.com/office/drawing/2014/main" id="{B3C7F2E7-C5D6-44BA-B572-F01BC8DC992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20570" y="2915722"/>
            <a:ext cx="3135109" cy="1472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4290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98037-8657-4735-AB8A-C7E2E6FCB7CB}"/>
              </a:ext>
            </a:extLst>
          </p:cNvPr>
          <p:cNvSpPr>
            <a:spLocks noGrp="1"/>
          </p:cNvSpPr>
          <p:nvPr>
            <p:ph type="title"/>
          </p:nvPr>
        </p:nvSpPr>
        <p:spPr/>
        <p:txBody>
          <a:bodyPr/>
          <a:lstStyle/>
          <a:p>
            <a:r>
              <a:rPr lang="en-US" dirty="0"/>
              <a:t>The try catch Block</a:t>
            </a:r>
            <a:endParaRPr lang="LID4096" dirty="0"/>
          </a:p>
        </p:txBody>
      </p:sp>
      <p:sp>
        <p:nvSpPr>
          <p:cNvPr id="3" name="Content Placeholder 2">
            <a:extLst>
              <a:ext uri="{FF2B5EF4-FFF2-40B4-BE49-F238E27FC236}">
                <a16:creationId xmlns:a16="http://schemas.microsoft.com/office/drawing/2014/main" id="{E6F6BBBA-FF8E-4966-AB94-9DE7C31D4CCF}"/>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try {</a:t>
            </a:r>
          </a:p>
          <a:p>
            <a:r>
              <a:rPr lang="en-US" dirty="0">
                <a:latin typeface="Courier New" panose="02070309020205020404" pitchFamily="49" charset="0"/>
                <a:cs typeface="Courier New" panose="02070309020205020404" pitchFamily="49" charset="0"/>
              </a:rPr>
              <a:t>	// Normal program flow</a:t>
            </a:r>
          </a:p>
          <a:p>
            <a:r>
              <a:rPr lang="en-US" dirty="0">
                <a:latin typeface="Courier New" panose="02070309020205020404" pitchFamily="49" charset="0"/>
                <a:cs typeface="Courier New" panose="02070309020205020404" pitchFamily="49" charset="0"/>
              </a:rPr>
              <a:t>} catch (Exception e) { // Type of the exception</a:t>
            </a:r>
          </a:p>
          <a:p>
            <a:r>
              <a:rPr lang="en-US" dirty="0">
                <a:latin typeface="Courier New" panose="02070309020205020404" pitchFamily="49" charset="0"/>
                <a:cs typeface="Courier New" panose="02070309020205020404" pitchFamily="49" charset="0"/>
              </a:rPr>
              <a:t>	// Exception handling</a:t>
            </a:r>
          </a:p>
          <a:p>
            <a:r>
              <a:rPr lang="en-US" dirty="0">
                <a:latin typeface="Courier New" panose="02070309020205020404" pitchFamily="49" charset="0"/>
                <a:cs typeface="Courier New" panose="02070309020205020404" pitchFamily="49" charset="0"/>
              </a:rPr>
              <a:t>} finally {</a:t>
            </a:r>
          </a:p>
          <a:p>
            <a:r>
              <a:rPr lang="en-US" dirty="0">
                <a:latin typeface="Courier New" panose="02070309020205020404" pitchFamily="49" charset="0"/>
                <a:cs typeface="Courier New" panose="02070309020205020404" pitchFamily="49" charset="0"/>
              </a:rPr>
              <a:t>	// Will be executed no </a:t>
            </a:r>
            <a:r>
              <a:rPr lang="en-US" dirty="0" err="1">
                <a:latin typeface="Courier New" panose="02070309020205020404" pitchFamily="49" charset="0"/>
                <a:cs typeface="Courier New" panose="02070309020205020404" pitchFamily="49" charset="0"/>
              </a:rPr>
              <a:t>mather</a:t>
            </a:r>
            <a:r>
              <a:rPr lang="en-US" dirty="0">
                <a:latin typeface="Courier New" panose="02070309020205020404" pitchFamily="49" charset="0"/>
                <a:cs typeface="Courier New" panose="02070309020205020404" pitchFamily="49" charset="0"/>
              </a:rPr>
              <a:t> if exception </a:t>
            </a:r>
            <a:r>
              <a:rPr lang="en-US" dirty="0" err="1">
                <a:latin typeface="Courier New" panose="02070309020205020404" pitchFamily="49" charset="0"/>
                <a:cs typeface="Courier New" panose="02070309020205020404" pitchFamily="49" charset="0"/>
              </a:rPr>
              <a:t>occured</a:t>
            </a:r>
            <a:r>
              <a:rPr lang="en-US" dirty="0">
                <a:latin typeface="Courier New" panose="02070309020205020404" pitchFamily="49" charset="0"/>
                <a:cs typeface="Courier New" panose="02070309020205020404" pitchFamily="49" charset="0"/>
              </a:rPr>
              <a:t> or not</a:t>
            </a:r>
          </a:p>
          <a:p>
            <a:r>
              <a:rPr lang="en-US" dirty="0">
                <a:latin typeface="Courier New" panose="02070309020205020404" pitchFamily="49" charset="0"/>
                <a:cs typeface="Courier New" panose="02070309020205020404" pitchFamily="49" charset="0"/>
              </a:rPr>
              <a:t>}</a:t>
            </a:r>
            <a:endParaRPr lang="LID4096"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3498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EE769-B1B0-4A13-BE23-A1F294F82B85}"/>
              </a:ext>
            </a:extLst>
          </p:cNvPr>
          <p:cNvSpPr>
            <a:spLocks noGrp="1"/>
          </p:cNvSpPr>
          <p:nvPr>
            <p:ph type="title"/>
          </p:nvPr>
        </p:nvSpPr>
        <p:spPr>
          <a:xfrm>
            <a:off x="1097280" y="286603"/>
            <a:ext cx="10058400" cy="1450757"/>
          </a:xfrm>
        </p:spPr>
        <p:txBody>
          <a:bodyPr>
            <a:normAutofit/>
          </a:bodyPr>
          <a:lstStyle/>
          <a:p>
            <a:r>
              <a:rPr lang="en-US" dirty="0"/>
              <a:t>Checked vs Unchecked Exception</a:t>
            </a:r>
            <a:endParaRPr lang="LID4096" dirty="0"/>
          </a:p>
        </p:txBody>
      </p:sp>
      <p:sp>
        <p:nvSpPr>
          <p:cNvPr id="3" name="Content Placeholder 2">
            <a:extLst>
              <a:ext uri="{FF2B5EF4-FFF2-40B4-BE49-F238E27FC236}">
                <a16:creationId xmlns:a16="http://schemas.microsoft.com/office/drawing/2014/main" id="{45C798DA-3708-4F20-A990-B17F39F0209A}"/>
              </a:ext>
            </a:extLst>
          </p:cNvPr>
          <p:cNvSpPr>
            <a:spLocks noGrp="1"/>
          </p:cNvSpPr>
          <p:nvPr>
            <p:ph idx="1"/>
          </p:nvPr>
        </p:nvSpPr>
        <p:spPr>
          <a:xfrm>
            <a:off x="1097279" y="1845734"/>
            <a:ext cx="6454987" cy="4023360"/>
          </a:xfrm>
        </p:spPr>
        <p:txBody>
          <a:bodyPr>
            <a:normAutofit/>
          </a:bodyPr>
          <a:lstStyle/>
          <a:p>
            <a:r>
              <a:rPr lang="en-US" dirty="0"/>
              <a:t>Checked Exception</a:t>
            </a:r>
          </a:p>
          <a:p>
            <a:pPr lvl="1"/>
            <a:r>
              <a:rPr lang="en-US" dirty="0"/>
              <a:t>The exception is checked by compiler. Java forces you to handle this exception.</a:t>
            </a:r>
          </a:p>
          <a:p>
            <a:pPr lvl="1"/>
            <a:r>
              <a:rPr lang="en-US" dirty="0"/>
              <a:t>ex: </a:t>
            </a:r>
            <a:r>
              <a:rPr lang="en-US" dirty="0" err="1"/>
              <a:t>IOException</a:t>
            </a:r>
            <a:r>
              <a:rPr lang="en-US" dirty="0"/>
              <a:t>, </a:t>
            </a:r>
            <a:r>
              <a:rPr lang="en-US" dirty="0" err="1"/>
              <a:t>SqlException</a:t>
            </a:r>
            <a:endParaRPr lang="en-US" dirty="0"/>
          </a:p>
          <a:p>
            <a:r>
              <a:rPr lang="en-US" dirty="0"/>
              <a:t>Unchecked Exception</a:t>
            </a:r>
          </a:p>
          <a:p>
            <a:pPr lvl="1"/>
            <a:r>
              <a:rPr lang="en-US" dirty="0"/>
              <a:t>The exception is not checked by compiler</a:t>
            </a:r>
          </a:p>
          <a:p>
            <a:pPr lvl="1"/>
            <a:r>
              <a:rPr lang="en-US" dirty="0"/>
              <a:t>ex: </a:t>
            </a:r>
            <a:r>
              <a:rPr lang="en-US" dirty="0" err="1"/>
              <a:t>RuntimeException</a:t>
            </a:r>
            <a:r>
              <a:rPr lang="en-US" dirty="0"/>
              <a:t>, </a:t>
            </a:r>
            <a:r>
              <a:rPr lang="en-US" dirty="0" err="1"/>
              <a:t>NullPointerException</a:t>
            </a:r>
            <a:endParaRPr lang="LID4096" dirty="0"/>
          </a:p>
        </p:txBody>
      </p:sp>
      <p:pic>
        <p:nvPicPr>
          <p:cNvPr id="2050" name="Picture 2" descr="ExceptionHierarchyJava">
            <a:extLst>
              <a:ext uri="{FF2B5EF4-FFF2-40B4-BE49-F238E27FC236}">
                <a16:creationId xmlns:a16="http://schemas.microsoft.com/office/drawing/2014/main" id="{06892E57-3ECA-44B5-A71B-45B2AC90214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20570" y="2378186"/>
            <a:ext cx="3135109" cy="2547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362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B3DD6-A70A-44E3-97E5-4D1DAB574E9A}"/>
              </a:ext>
            </a:extLst>
          </p:cNvPr>
          <p:cNvSpPr>
            <a:spLocks noGrp="1"/>
          </p:cNvSpPr>
          <p:nvPr>
            <p:ph type="title"/>
          </p:nvPr>
        </p:nvSpPr>
        <p:spPr>
          <a:xfrm>
            <a:off x="1097280" y="286603"/>
            <a:ext cx="10058400" cy="1450757"/>
          </a:xfrm>
        </p:spPr>
        <p:txBody>
          <a:bodyPr>
            <a:normAutofit/>
          </a:bodyPr>
          <a:lstStyle/>
          <a:p>
            <a:r>
              <a:rPr lang="en-US" dirty="0"/>
              <a:t>Java 8 Features</a:t>
            </a:r>
            <a:endParaRPr lang="LID4096" dirty="0"/>
          </a:p>
        </p:txBody>
      </p:sp>
      <p:pic>
        <p:nvPicPr>
          <p:cNvPr id="7" name="Graphic 6" descr="Programmer">
            <a:extLst>
              <a:ext uri="{FF2B5EF4-FFF2-40B4-BE49-F238E27FC236}">
                <a16:creationId xmlns:a16="http://schemas.microsoft.com/office/drawing/2014/main" id="{C65BAD3E-5DFE-48B8-8AFD-D9D38AC302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6432" y="2104325"/>
            <a:ext cx="3094997" cy="3094997"/>
          </a:xfrm>
          <a:prstGeom prst="rect">
            <a:avLst/>
          </a:prstGeom>
        </p:spPr>
      </p:pic>
      <p:sp>
        <p:nvSpPr>
          <p:cNvPr id="3" name="Content Placeholder 2">
            <a:extLst>
              <a:ext uri="{FF2B5EF4-FFF2-40B4-BE49-F238E27FC236}">
                <a16:creationId xmlns:a16="http://schemas.microsoft.com/office/drawing/2014/main" id="{F5C28D6B-82D8-4D53-AB94-7F85CEDE0D25}"/>
              </a:ext>
            </a:extLst>
          </p:cNvPr>
          <p:cNvSpPr>
            <a:spLocks noGrp="1"/>
          </p:cNvSpPr>
          <p:nvPr>
            <p:ph idx="1"/>
          </p:nvPr>
        </p:nvSpPr>
        <p:spPr>
          <a:xfrm>
            <a:off x="4639733" y="1845734"/>
            <a:ext cx="6515947" cy="4023360"/>
          </a:xfrm>
        </p:spPr>
        <p:txBody>
          <a:bodyPr>
            <a:normAutofit/>
          </a:bodyPr>
          <a:lstStyle/>
          <a:p>
            <a:r>
              <a:rPr lang="en-US" dirty="0"/>
              <a:t>Lambda Expression</a:t>
            </a:r>
          </a:p>
          <a:p>
            <a:r>
              <a:rPr lang="en-US" dirty="0"/>
              <a:t>Stream</a:t>
            </a:r>
          </a:p>
          <a:p>
            <a:r>
              <a:rPr lang="en-US" dirty="0"/>
              <a:t>Optional</a:t>
            </a:r>
            <a:endParaRPr lang="LID4096" dirty="0"/>
          </a:p>
        </p:txBody>
      </p:sp>
    </p:spTree>
    <p:extLst>
      <p:ext uri="{BB962C8B-B14F-4D97-AF65-F5344CB8AC3E}">
        <p14:creationId xmlns:p14="http://schemas.microsoft.com/office/powerpoint/2010/main" val="1980186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3AC81-1E05-406B-8759-56AA61CCED0B}"/>
              </a:ext>
            </a:extLst>
          </p:cNvPr>
          <p:cNvSpPr>
            <a:spLocks noGrp="1"/>
          </p:cNvSpPr>
          <p:nvPr>
            <p:ph type="title"/>
          </p:nvPr>
        </p:nvSpPr>
        <p:spPr/>
        <p:txBody>
          <a:bodyPr/>
          <a:lstStyle/>
          <a:p>
            <a:r>
              <a:rPr lang="en-US" dirty="0"/>
              <a:t>Lambda Expression</a:t>
            </a:r>
            <a:endParaRPr lang="LID4096" dirty="0"/>
          </a:p>
        </p:txBody>
      </p:sp>
      <p:sp>
        <p:nvSpPr>
          <p:cNvPr id="3" name="Content Placeholder 2">
            <a:extLst>
              <a:ext uri="{FF2B5EF4-FFF2-40B4-BE49-F238E27FC236}">
                <a16:creationId xmlns:a16="http://schemas.microsoft.com/office/drawing/2014/main" id="{7F95C86D-A097-4CFB-B54C-EE4FC0AAF10F}"/>
              </a:ext>
            </a:extLst>
          </p:cNvPr>
          <p:cNvSpPr>
            <a:spLocks noGrp="1"/>
          </p:cNvSpPr>
          <p:nvPr>
            <p:ph idx="1"/>
          </p:nvPr>
        </p:nvSpPr>
        <p:spPr/>
        <p:txBody>
          <a:bodyPr>
            <a:normAutofit/>
          </a:bodyPr>
          <a:lstStyle/>
          <a:p>
            <a:r>
              <a:rPr lang="en-US" dirty="0"/>
              <a:t>To simplify anonymous class declaration. Lambda expression facilitates functional programming, and simplifies the development a lot.</a:t>
            </a:r>
          </a:p>
          <a:p>
            <a:r>
              <a:rPr lang="en-US" dirty="0">
                <a:latin typeface="Courier New" panose="02070309020205020404" pitchFamily="49" charset="0"/>
                <a:cs typeface="Courier New" panose="02070309020205020404" pitchFamily="49" charset="0"/>
              </a:rPr>
              <a:t>new </a:t>
            </a:r>
            <a:r>
              <a:rPr lang="en-US" dirty="0" err="1">
                <a:latin typeface="Courier New" panose="02070309020205020404" pitchFamily="49" charset="0"/>
                <a:cs typeface="Courier New" panose="02070309020205020404" pitchFamily="49" charset="0"/>
              </a:rPr>
              <a:t>Kendaraan</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public String </a:t>
            </a:r>
            <a:r>
              <a:rPr lang="en-US" dirty="0" err="1">
                <a:latin typeface="Courier New" panose="02070309020205020404" pitchFamily="49" charset="0"/>
                <a:cs typeface="Courier New" panose="02070309020205020404" pitchFamily="49" charset="0"/>
              </a:rPr>
              <a:t>maju</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return "</a:t>
            </a:r>
            <a:r>
              <a:rPr lang="en-US" dirty="0" err="1">
                <a:latin typeface="Courier New" panose="02070309020205020404" pitchFamily="49" charset="0"/>
                <a:cs typeface="Courier New" panose="02070309020205020404" pitchFamily="49" charset="0"/>
              </a:rPr>
              <a:t>Kendaraan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Maju</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a:t>
            </a:r>
          </a:p>
          <a:p>
            <a:endParaRPr lang="en-US" dirty="0"/>
          </a:p>
          <a:p>
            <a:r>
              <a:rPr lang="en-US" dirty="0">
                <a:latin typeface="Courier New" panose="02070309020205020404" pitchFamily="49" charset="0"/>
                <a:cs typeface="Courier New" panose="02070309020205020404" pitchFamily="49" charset="0"/>
              </a:rPr>
              <a:t>() -&gt; "</a:t>
            </a:r>
            <a:r>
              <a:rPr lang="en-US" dirty="0" err="1">
                <a:latin typeface="Courier New" panose="02070309020205020404" pitchFamily="49" charset="0"/>
                <a:cs typeface="Courier New" panose="02070309020205020404" pitchFamily="49" charset="0"/>
              </a:rPr>
              <a:t>Kendaraan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Maju</a:t>
            </a:r>
            <a:r>
              <a:rPr lang="en-US" dirty="0">
                <a:latin typeface="Courier New" panose="02070309020205020404" pitchFamily="49" charset="0"/>
                <a:cs typeface="Courier New" panose="02070309020205020404" pitchFamily="49" charset="0"/>
              </a:rPr>
              <a:t>"</a:t>
            </a:r>
            <a:endParaRPr lang="LID4096"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6333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EBF02-2190-46FF-8D2B-E513833E9294}"/>
              </a:ext>
            </a:extLst>
          </p:cNvPr>
          <p:cNvSpPr>
            <a:spLocks noGrp="1"/>
          </p:cNvSpPr>
          <p:nvPr>
            <p:ph type="title"/>
          </p:nvPr>
        </p:nvSpPr>
        <p:spPr/>
        <p:txBody>
          <a:bodyPr/>
          <a:lstStyle/>
          <a:p>
            <a:r>
              <a:rPr lang="en-US" dirty="0"/>
              <a:t>Stream</a:t>
            </a:r>
            <a:endParaRPr lang="LID4096" dirty="0"/>
          </a:p>
        </p:txBody>
      </p:sp>
      <p:sp>
        <p:nvSpPr>
          <p:cNvPr id="3" name="Content Placeholder 2">
            <a:extLst>
              <a:ext uri="{FF2B5EF4-FFF2-40B4-BE49-F238E27FC236}">
                <a16:creationId xmlns:a16="http://schemas.microsoft.com/office/drawing/2014/main" id="{0D6E521C-5B5E-4077-B124-028101B28F45}"/>
              </a:ext>
            </a:extLst>
          </p:cNvPr>
          <p:cNvSpPr>
            <a:spLocks noGrp="1"/>
          </p:cNvSpPr>
          <p:nvPr>
            <p:ph idx="1"/>
          </p:nvPr>
        </p:nvSpPr>
        <p:spPr/>
        <p:txBody>
          <a:bodyPr/>
          <a:lstStyle/>
          <a:p>
            <a:r>
              <a:rPr lang="en-US" dirty="0"/>
              <a:t>Stream represents a sequence of objects from a source, which supports aggregate operations.</a:t>
            </a:r>
          </a:p>
          <a:p>
            <a:endParaRPr lang="LID4096" dirty="0"/>
          </a:p>
        </p:txBody>
      </p:sp>
      <p:graphicFrame>
        <p:nvGraphicFramePr>
          <p:cNvPr id="4" name="Table 3">
            <a:extLst>
              <a:ext uri="{FF2B5EF4-FFF2-40B4-BE49-F238E27FC236}">
                <a16:creationId xmlns:a16="http://schemas.microsoft.com/office/drawing/2014/main" id="{D380E473-0854-4A12-B934-E2264F60ABFC}"/>
              </a:ext>
            </a:extLst>
          </p:cNvPr>
          <p:cNvGraphicFramePr>
            <a:graphicFrameLocks noGrp="1"/>
          </p:cNvGraphicFramePr>
          <p:nvPr>
            <p:extLst>
              <p:ext uri="{D42A27DB-BD31-4B8C-83A1-F6EECF244321}">
                <p14:modId xmlns:p14="http://schemas.microsoft.com/office/powerpoint/2010/main" val="960537284"/>
              </p:ext>
            </p:extLst>
          </p:nvPr>
        </p:nvGraphicFramePr>
        <p:xfrm>
          <a:off x="1097280" y="2788920"/>
          <a:ext cx="10058400" cy="1280160"/>
        </p:xfrm>
        <a:graphic>
          <a:graphicData uri="http://schemas.openxmlformats.org/drawingml/2006/table">
            <a:tbl>
              <a:tblPr firstCol="1" bandRow="1">
                <a:tableStyleId>{5C22544A-7EE6-4342-B048-85BDC9FD1C3A}</a:tableStyleId>
              </a:tblPr>
              <a:tblGrid>
                <a:gridCol w="1676400">
                  <a:extLst>
                    <a:ext uri="{9D8B030D-6E8A-4147-A177-3AD203B41FA5}">
                      <a16:colId xmlns:a16="http://schemas.microsoft.com/office/drawing/2014/main" val="3502999598"/>
                    </a:ext>
                  </a:extLst>
                </a:gridCol>
                <a:gridCol w="1676400">
                  <a:extLst>
                    <a:ext uri="{9D8B030D-6E8A-4147-A177-3AD203B41FA5}">
                      <a16:colId xmlns:a16="http://schemas.microsoft.com/office/drawing/2014/main" val="731385668"/>
                    </a:ext>
                  </a:extLst>
                </a:gridCol>
                <a:gridCol w="1676400">
                  <a:extLst>
                    <a:ext uri="{9D8B030D-6E8A-4147-A177-3AD203B41FA5}">
                      <a16:colId xmlns:a16="http://schemas.microsoft.com/office/drawing/2014/main" val="3487104830"/>
                    </a:ext>
                  </a:extLst>
                </a:gridCol>
                <a:gridCol w="1676400">
                  <a:extLst>
                    <a:ext uri="{9D8B030D-6E8A-4147-A177-3AD203B41FA5}">
                      <a16:colId xmlns:a16="http://schemas.microsoft.com/office/drawing/2014/main" val="3503584800"/>
                    </a:ext>
                  </a:extLst>
                </a:gridCol>
                <a:gridCol w="1676400">
                  <a:extLst>
                    <a:ext uri="{9D8B030D-6E8A-4147-A177-3AD203B41FA5}">
                      <a16:colId xmlns:a16="http://schemas.microsoft.com/office/drawing/2014/main" val="2145563831"/>
                    </a:ext>
                  </a:extLst>
                </a:gridCol>
                <a:gridCol w="1676400">
                  <a:extLst>
                    <a:ext uri="{9D8B030D-6E8A-4147-A177-3AD203B41FA5}">
                      <a16:colId xmlns:a16="http://schemas.microsoft.com/office/drawing/2014/main" val="1484286128"/>
                    </a:ext>
                  </a:extLst>
                </a:gridCol>
              </a:tblGrid>
              <a:tr h="370840">
                <a:tc>
                  <a:txBody>
                    <a:bodyPr/>
                    <a:lstStyle/>
                    <a:p>
                      <a:r>
                        <a:rPr lang="en-US" dirty="0"/>
                        <a:t>Conveyor Belt</a:t>
                      </a:r>
                      <a:endParaRPr lang="LID4096" dirty="0"/>
                    </a:p>
                  </a:txBody>
                  <a:tcPr/>
                </a:tc>
                <a:tc>
                  <a:txBody>
                    <a:bodyPr/>
                    <a:lstStyle/>
                    <a:p>
                      <a:r>
                        <a:rPr lang="en-US" dirty="0"/>
                        <a:t>Raw material</a:t>
                      </a:r>
                      <a:endParaRPr lang="LID4096" dirty="0"/>
                    </a:p>
                  </a:txBody>
                  <a:tcPr/>
                </a:tc>
                <a:tc>
                  <a:txBody>
                    <a:bodyPr/>
                    <a:lstStyle/>
                    <a:p>
                      <a:r>
                        <a:rPr lang="en-US" dirty="0"/>
                        <a:t>Material selection</a:t>
                      </a:r>
                      <a:endParaRPr lang="LID4096" dirty="0"/>
                    </a:p>
                  </a:txBody>
                  <a:tcPr/>
                </a:tc>
                <a:tc>
                  <a:txBody>
                    <a:bodyPr/>
                    <a:lstStyle/>
                    <a:p>
                      <a:r>
                        <a:rPr lang="en-US" dirty="0"/>
                        <a:t>Material processing</a:t>
                      </a:r>
                      <a:endParaRPr lang="LID4096" dirty="0"/>
                    </a:p>
                  </a:txBody>
                  <a:tcPr/>
                </a:tc>
                <a:tc>
                  <a:txBody>
                    <a:bodyPr/>
                    <a:lstStyle/>
                    <a:p>
                      <a:r>
                        <a:rPr lang="en-US" dirty="0"/>
                        <a:t>Quality control</a:t>
                      </a:r>
                      <a:endParaRPr lang="LID4096" dirty="0"/>
                    </a:p>
                  </a:txBody>
                  <a:tcPr/>
                </a:tc>
                <a:tc>
                  <a:txBody>
                    <a:bodyPr/>
                    <a:lstStyle/>
                    <a:p>
                      <a:r>
                        <a:rPr lang="en-US" dirty="0"/>
                        <a:t>Packaging</a:t>
                      </a:r>
                      <a:endParaRPr lang="LID4096" dirty="0"/>
                    </a:p>
                  </a:txBody>
                  <a:tcPr/>
                </a:tc>
                <a:extLst>
                  <a:ext uri="{0D108BD9-81ED-4DB2-BD59-A6C34878D82A}">
                    <a16:rowId xmlns:a16="http://schemas.microsoft.com/office/drawing/2014/main" val="3644493431"/>
                  </a:ext>
                </a:extLst>
              </a:tr>
              <a:tr h="370840">
                <a:tc>
                  <a:txBody>
                    <a:bodyPr/>
                    <a:lstStyle/>
                    <a:p>
                      <a:r>
                        <a:rPr lang="en-US" dirty="0"/>
                        <a:t>Java Stream</a:t>
                      </a:r>
                      <a:endParaRPr lang="LID4096" dirty="0"/>
                    </a:p>
                  </a:txBody>
                  <a:tcPr/>
                </a:tc>
                <a:tc>
                  <a:txBody>
                    <a:bodyPr/>
                    <a:lstStyle/>
                    <a:p>
                      <a:r>
                        <a:rPr lang="en-US" dirty="0"/>
                        <a:t>Collections or Array</a:t>
                      </a:r>
                      <a:endParaRPr lang="LID4096" dirty="0"/>
                    </a:p>
                  </a:txBody>
                  <a:tcPr/>
                </a:tc>
                <a:tc>
                  <a:txBody>
                    <a:bodyPr/>
                    <a:lstStyle/>
                    <a:p>
                      <a:r>
                        <a:rPr lang="en-US" dirty="0"/>
                        <a:t>.filter()</a:t>
                      </a:r>
                      <a:endParaRPr lang="LID4096" dirty="0"/>
                    </a:p>
                  </a:txBody>
                  <a:tcPr/>
                </a:tc>
                <a:tc>
                  <a:txBody>
                    <a:bodyPr/>
                    <a:lstStyle/>
                    <a:p>
                      <a:r>
                        <a:rPr lang="en-US" dirty="0"/>
                        <a:t>.map()</a:t>
                      </a:r>
                      <a:endParaRPr lang="LID4096" dirty="0"/>
                    </a:p>
                  </a:txBody>
                  <a:tcPr/>
                </a:tc>
                <a:tc>
                  <a:txBody>
                    <a:bodyPr/>
                    <a:lstStyle/>
                    <a:p>
                      <a:r>
                        <a:rPr lang="en-US" dirty="0"/>
                        <a:t>.filter()</a:t>
                      </a:r>
                      <a:endParaRPr lang="LID4096" dirty="0"/>
                    </a:p>
                  </a:txBody>
                  <a:tcPr/>
                </a:tc>
                <a:tc>
                  <a:txBody>
                    <a:bodyPr/>
                    <a:lstStyle/>
                    <a:p>
                      <a:r>
                        <a:rPr lang="en-US" dirty="0"/>
                        <a:t>.collect()</a:t>
                      </a:r>
                      <a:endParaRPr lang="LID4096" dirty="0"/>
                    </a:p>
                  </a:txBody>
                  <a:tcPr/>
                </a:tc>
                <a:extLst>
                  <a:ext uri="{0D108BD9-81ED-4DB2-BD59-A6C34878D82A}">
                    <a16:rowId xmlns:a16="http://schemas.microsoft.com/office/drawing/2014/main" val="3318574807"/>
                  </a:ext>
                </a:extLst>
              </a:tr>
            </a:tbl>
          </a:graphicData>
        </a:graphic>
      </p:graphicFrame>
    </p:spTree>
    <p:extLst>
      <p:ext uri="{BB962C8B-B14F-4D97-AF65-F5344CB8AC3E}">
        <p14:creationId xmlns:p14="http://schemas.microsoft.com/office/powerpoint/2010/main" val="261512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0570A-30B1-4676-B9F4-8E58B2050A1D}"/>
              </a:ext>
            </a:extLst>
          </p:cNvPr>
          <p:cNvSpPr>
            <a:spLocks noGrp="1"/>
          </p:cNvSpPr>
          <p:nvPr>
            <p:ph type="title"/>
          </p:nvPr>
        </p:nvSpPr>
        <p:spPr/>
        <p:txBody>
          <a:bodyPr/>
          <a:lstStyle/>
          <a:p>
            <a:r>
              <a:rPr lang="en-US" dirty="0"/>
              <a:t>Optional</a:t>
            </a:r>
            <a:endParaRPr lang="LID4096" dirty="0"/>
          </a:p>
        </p:txBody>
      </p:sp>
      <p:sp>
        <p:nvSpPr>
          <p:cNvPr id="3" name="Content Placeholder 2">
            <a:extLst>
              <a:ext uri="{FF2B5EF4-FFF2-40B4-BE49-F238E27FC236}">
                <a16:creationId xmlns:a16="http://schemas.microsoft.com/office/drawing/2014/main" id="{FD4CBD6A-BD31-44D0-B863-99ACD77E746A}"/>
              </a:ext>
            </a:extLst>
          </p:cNvPr>
          <p:cNvSpPr>
            <a:spLocks noGrp="1"/>
          </p:cNvSpPr>
          <p:nvPr>
            <p:ph idx="1"/>
          </p:nvPr>
        </p:nvSpPr>
        <p:spPr/>
        <p:txBody>
          <a:bodyPr>
            <a:normAutofit fontScale="55000" lnSpcReduction="20000"/>
          </a:bodyPr>
          <a:lstStyle/>
          <a:p>
            <a:r>
              <a:rPr lang="en-US" dirty="0"/>
              <a:t>Optional is a container object used to contain not-null objects. Optional object is used to represent null with absent value. This class has various utility methods to facilitate code to handle values as ‘available’ or ‘not available’ instead of checking null values.</a:t>
            </a:r>
          </a:p>
          <a:p>
            <a:r>
              <a:rPr lang="en-US" dirty="0"/>
              <a:t>String </a:t>
            </a:r>
            <a:r>
              <a:rPr lang="en-US" dirty="0" err="1"/>
              <a:t>graphicCardMemory</a:t>
            </a:r>
            <a:r>
              <a:rPr lang="en-US" dirty="0"/>
              <a:t> = null;</a:t>
            </a:r>
          </a:p>
          <a:p>
            <a:r>
              <a:rPr lang="en-US" dirty="0"/>
              <a:t>if(computer != null) {</a:t>
            </a:r>
          </a:p>
          <a:p>
            <a:r>
              <a:rPr lang="en-US" dirty="0"/>
              <a:t>	if(</a:t>
            </a:r>
            <a:r>
              <a:rPr lang="en-US" dirty="0" err="1"/>
              <a:t>computer.getGraphicCard</a:t>
            </a:r>
            <a:r>
              <a:rPr lang="en-US" dirty="0"/>
              <a:t>() != null) {</a:t>
            </a:r>
          </a:p>
          <a:p>
            <a:r>
              <a:rPr lang="en-US" dirty="0"/>
              <a:t>		</a:t>
            </a:r>
            <a:r>
              <a:rPr lang="en-US" dirty="0" err="1"/>
              <a:t>graphicCardMemory</a:t>
            </a:r>
            <a:r>
              <a:rPr lang="en-US" dirty="0"/>
              <a:t> = </a:t>
            </a:r>
            <a:r>
              <a:rPr lang="en-US" dirty="0" err="1"/>
              <a:t>computer.getMemory</a:t>
            </a:r>
            <a:r>
              <a:rPr lang="en-US" dirty="0"/>
              <a:t>();</a:t>
            </a:r>
          </a:p>
          <a:p>
            <a:r>
              <a:rPr lang="en-US" dirty="0"/>
              <a:t>	}</a:t>
            </a:r>
          </a:p>
          <a:p>
            <a:r>
              <a:rPr lang="en-US" dirty="0"/>
              <a:t>}</a:t>
            </a:r>
          </a:p>
          <a:p>
            <a:r>
              <a:rPr lang="en-US" dirty="0"/>
              <a:t>if(</a:t>
            </a:r>
            <a:r>
              <a:rPr lang="en-US" dirty="0" err="1"/>
              <a:t>graphicCardMemory</a:t>
            </a:r>
            <a:r>
              <a:rPr lang="en-US" dirty="0"/>
              <a:t> == null)</a:t>
            </a:r>
          </a:p>
          <a:p>
            <a:r>
              <a:rPr lang="en-US" dirty="0"/>
              <a:t>	</a:t>
            </a:r>
            <a:r>
              <a:rPr lang="en-US" dirty="0" err="1"/>
              <a:t>graphicCardMemory</a:t>
            </a:r>
            <a:r>
              <a:rPr lang="en-US" dirty="0"/>
              <a:t> = "None";</a:t>
            </a:r>
          </a:p>
          <a:p>
            <a:endParaRPr lang="en-US" dirty="0"/>
          </a:p>
          <a:p>
            <a:r>
              <a:rPr lang="en-US" dirty="0"/>
              <a:t>String </a:t>
            </a:r>
            <a:r>
              <a:rPr lang="en-US" dirty="0" err="1"/>
              <a:t>graphicCardMemory</a:t>
            </a:r>
            <a:r>
              <a:rPr lang="en-US" dirty="0"/>
              <a:t> = </a:t>
            </a:r>
            <a:r>
              <a:rPr lang="en-US" dirty="0" err="1"/>
              <a:t>Optional.ofNullable</a:t>
            </a:r>
            <a:r>
              <a:rPr lang="en-US" dirty="0"/>
              <a:t>(computer)</a:t>
            </a:r>
          </a:p>
          <a:p>
            <a:r>
              <a:rPr lang="en-US" dirty="0"/>
              <a:t>	.map(Computer::</a:t>
            </a:r>
            <a:r>
              <a:rPr lang="en-US" dirty="0" err="1"/>
              <a:t>getGraphicCard</a:t>
            </a:r>
            <a:r>
              <a:rPr lang="en-US" dirty="0"/>
              <a:t>)</a:t>
            </a:r>
          </a:p>
          <a:p>
            <a:r>
              <a:rPr lang="en-US" dirty="0"/>
              <a:t>	.map(</a:t>
            </a:r>
            <a:r>
              <a:rPr lang="en-US" dirty="0" err="1"/>
              <a:t>GraphicCard</a:t>
            </a:r>
            <a:r>
              <a:rPr lang="en-US" dirty="0"/>
              <a:t>::</a:t>
            </a:r>
            <a:r>
              <a:rPr lang="en-US" dirty="0" err="1"/>
              <a:t>getMemory</a:t>
            </a:r>
            <a:r>
              <a:rPr lang="en-US" dirty="0"/>
              <a:t>).</a:t>
            </a:r>
            <a:r>
              <a:rPr lang="en-US" dirty="0" err="1"/>
              <a:t>orElse</a:t>
            </a:r>
            <a:r>
              <a:rPr lang="en-US" dirty="0"/>
              <a:t>(“None”);</a:t>
            </a:r>
          </a:p>
        </p:txBody>
      </p:sp>
      <p:graphicFrame>
        <p:nvGraphicFramePr>
          <p:cNvPr id="4" name="Diagram 3">
            <a:extLst>
              <a:ext uri="{FF2B5EF4-FFF2-40B4-BE49-F238E27FC236}">
                <a16:creationId xmlns:a16="http://schemas.microsoft.com/office/drawing/2014/main" id="{2CED7573-5992-451B-A9F4-42A7203A728E}"/>
              </a:ext>
            </a:extLst>
          </p:cNvPr>
          <p:cNvGraphicFramePr/>
          <p:nvPr>
            <p:extLst>
              <p:ext uri="{D42A27DB-BD31-4B8C-83A1-F6EECF244321}">
                <p14:modId xmlns:p14="http://schemas.microsoft.com/office/powerpoint/2010/main" val="3380052014"/>
              </p:ext>
            </p:extLst>
          </p:nvPr>
        </p:nvGraphicFramePr>
        <p:xfrm>
          <a:off x="7030720" y="2502747"/>
          <a:ext cx="4064000" cy="2709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7284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500"/>
                                        <p:tgtEl>
                                          <p:spTgt spid="3">
                                            <p:txEl>
                                              <p:pRg st="10" end="1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fade">
                                      <p:cBhvr>
                                        <p:cTn id="41" dur="500"/>
                                        <p:tgtEl>
                                          <p:spTgt spid="3">
                                            <p:txEl>
                                              <p:pRg st="11" end="1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2" end="12"/>
                                            </p:txEl>
                                          </p:spTgt>
                                        </p:tgtEl>
                                        <p:attrNameLst>
                                          <p:attrName>style.visibility</p:attrName>
                                        </p:attrNameLst>
                                      </p:cBhvr>
                                      <p:to>
                                        <p:strVal val="visible"/>
                                      </p:to>
                                    </p:set>
                                    <p:animEffect transition="in" filter="fade">
                                      <p:cBhvr>
                                        <p:cTn id="44"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otalTime>0</TotalTime>
  <Words>355</Words>
  <Application>Microsoft Office PowerPoint</Application>
  <PresentationFormat>Widescreen</PresentationFormat>
  <Paragraphs>69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Calibri Light</vt:lpstr>
      <vt:lpstr>Courier New</vt:lpstr>
      <vt:lpstr>Retrospect</vt:lpstr>
      <vt:lpstr>Java 103</vt:lpstr>
      <vt:lpstr>Exception</vt:lpstr>
      <vt:lpstr>What is an Exception</vt:lpstr>
      <vt:lpstr>The try catch Block</vt:lpstr>
      <vt:lpstr>Checked vs Unchecked Exception</vt:lpstr>
      <vt:lpstr>Java 8 Features</vt:lpstr>
      <vt:lpstr>Lambda Expression</vt:lpstr>
      <vt:lpstr>Stream</vt:lpstr>
      <vt:lpstr>Optional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103</dc:title>
  <dc:creator>Singgih Yunanto</dc:creator>
  <cp:lastModifiedBy>Singgih Yunanto</cp:lastModifiedBy>
  <cp:revision>7</cp:revision>
  <dcterms:created xsi:type="dcterms:W3CDTF">2019-06-20T20:16:17Z</dcterms:created>
  <dcterms:modified xsi:type="dcterms:W3CDTF">2019-06-20T20:42:54Z</dcterms:modified>
</cp:coreProperties>
</file>