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5"/>
  </p:notesMasterIdLst>
  <p:handoutMasterIdLst>
    <p:handoutMasterId r:id="rId26"/>
  </p:handoutMasterIdLst>
  <p:sldIdLst>
    <p:sldId id="403" r:id="rId2"/>
    <p:sldId id="475" r:id="rId3"/>
    <p:sldId id="455" r:id="rId4"/>
    <p:sldId id="484" r:id="rId5"/>
    <p:sldId id="485" r:id="rId6"/>
    <p:sldId id="486" r:id="rId7"/>
    <p:sldId id="476" r:id="rId8"/>
    <p:sldId id="477" r:id="rId9"/>
    <p:sldId id="478" r:id="rId10"/>
    <p:sldId id="479" r:id="rId11"/>
    <p:sldId id="480" r:id="rId12"/>
    <p:sldId id="481" r:id="rId13"/>
    <p:sldId id="482" r:id="rId14"/>
    <p:sldId id="483" r:id="rId15"/>
    <p:sldId id="414" r:id="rId16"/>
    <p:sldId id="415" r:id="rId17"/>
    <p:sldId id="416" r:id="rId18"/>
    <p:sldId id="433" r:id="rId19"/>
    <p:sldId id="434" r:id="rId20"/>
    <p:sldId id="436" r:id="rId21"/>
    <p:sldId id="452" r:id="rId22"/>
    <p:sldId id="456" r:id="rId23"/>
    <p:sldId id="404"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717" autoAdjust="0"/>
  </p:normalViewPr>
  <p:slideViewPr>
    <p:cSldViewPr>
      <p:cViewPr varScale="1">
        <p:scale>
          <a:sx n="76" d="100"/>
          <a:sy n="76" d="100"/>
        </p:scale>
        <p:origin x="840"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cs typeface="+mn-cs"/>
              </a:defRPr>
            </a:lvl1pPr>
          </a:lstStyle>
          <a:p>
            <a:pPr>
              <a:defRPr/>
            </a:pPr>
            <a:endParaRPr lang="en-US"/>
          </a:p>
        </p:txBody>
      </p:sp>
      <p:sp>
        <p:nvSpPr>
          <p:cNvPr id="3502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cs typeface="+mn-cs"/>
              </a:defRPr>
            </a:lvl1pPr>
          </a:lstStyle>
          <a:p>
            <a:pPr>
              <a:defRPr/>
            </a:pPr>
            <a:endParaRPr lang="en-US"/>
          </a:p>
        </p:txBody>
      </p:sp>
      <p:sp>
        <p:nvSpPr>
          <p:cNvPr id="3502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cs typeface="+mn-cs"/>
              </a:defRPr>
            </a:lvl1pPr>
          </a:lstStyle>
          <a:p>
            <a:pPr>
              <a:defRPr/>
            </a:pPr>
            <a:endParaRPr lang="en-US"/>
          </a:p>
        </p:txBody>
      </p:sp>
      <p:sp>
        <p:nvSpPr>
          <p:cNvPr id="3502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cs typeface="+mn-cs"/>
              </a:defRPr>
            </a:lvl1pPr>
          </a:lstStyle>
          <a:p>
            <a:pPr>
              <a:defRPr/>
            </a:pPr>
            <a:fld id="{4D1B0DE3-82EE-4FDF-9AED-91D3449EAFC9}"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cs typeface="+mn-cs"/>
              </a:defRPr>
            </a:lvl1pPr>
          </a:lstStyle>
          <a:p>
            <a:pPr>
              <a:defRPr/>
            </a:pPr>
            <a:endParaRPr lang="en-US"/>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cs typeface="+mn-cs"/>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cs typeface="+mn-cs"/>
              </a:defRPr>
            </a:lvl1pPr>
          </a:lstStyle>
          <a:p>
            <a:pPr>
              <a:defRPr/>
            </a:pPr>
            <a:endParaRPr lang="en-US"/>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cs typeface="+mn-cs"/>
              </a:defRPr>
            </a:lvl1pPr>
          </a:lstStyle>
          <a:p>
            <a:pPr>
              <a:defRPr/>
            </a:pPr>
            <a:fld id="{2B27429E-4DD0-463E-AC39-E86C84A9D4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9CC51D4-4BBB-44DD-8A21-C8A808A1CD1B}" type="slidenum">
              <a:rPr lang="en-US">
                <a:cs typeface="Arial" charset="0"/>
              </a:rPr>
              <a:pPr/>
              <a:t>1</a:t>
            </a:fld>
            <a:endParaRPr lang="en-US">
              <a:cs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242D63-B8A2-4D41-8F12-CEE1D1E6C31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A0F7AE-9C69-471E-96CB-B82F8823B29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ABDFAC0-394A-4D38-AEC1-CB5F76C62B7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15623D-0E55-4EB4-A505-15D241169D0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41A44-E065-4634-9BCE-11C4D72967D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042EA77-D5B6-432C-86AC-DF6FACD9A73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38696FB-2DE9-443A-BB61-61E064B6AA9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E3EB181-B64C-4197-AA51-18264F3B5D7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A55026E-3E03-4345-80EB-0ACE2DC9A22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B249734-7262-46A9-A432-F6F83C73A99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777AF2B-A1C5-453E-9E45-643715B38A2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BCAC165-DD8E-408A-AA86-144CF613E63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2700000" scaled="0"/>
        </a:gradFill>
        <a:effectLst/>
      </p:bgPr>
    </p:bg>
    <p:spTree>
      <p:nvGrpSpPr>
        <p:cNvPr id="1" name=""/>
        <p:cNvGrpSpPr/>
        <p:nvPr/>
      </p:nvGrpSpPr>
      <p:grpSpPr>
        <a:xfrm>
          <a:off x="0" y="0"/>
          <a:ext cx="0" cy="0"/>
          <a:chOff x="0" y="0"/>
          <a:chExt cx="0" cy="0"/>
        </a:xfrm>
      </p:grpSpPr>
      <p:sp>
        <p:nvSpPr>
          <p:cNvPr id="352260" name="Rectangle 4"/>
          <p:cNvSpPr>
            <a:spLocks noGrp="1" noChangeArrowheads="1"/>
          </p:cNvSpPr>
          <p:nvPr>
            <p:ph type="title"/>
          </p:nvPr>
        </p:nvSpPr>
        <p:spPr>
          <a:xfrm>
            <a:off x="228600" y="457200"/>
            <a:ext cx="8763000" cy="5486400"/>
          </a:xfrm>
        </p:spPr>
        <p:txBody>
          <a:bodyPr/>
          <a:lstStyle/>
          <a:p>
            <a:pPr marL="265113" indent="-265113" eaLnBrk="1" hangingPunct="1">
              <a:lnSpc>
                <a:spcPct val="70000"/>
              </a:lnSpc>
              <a:defRPr/>
            </a:pPr>
            <a:r>
              <a:rPr lang="id-ID" sz="3200" b="1" dirty="0"/>
              <a:t> </a:t>
            </a:r>
            <a:r>
              <a:rPr lang="fi-FI" sz="3200" b="1" dirty="0"/>
              <a:t>Pengorganisasian Informasi</a:t>
            </a:r>
            <a:r>
              <a:rPr lang="id-ID" sz="3200" b="1" dirty="0"/>
              <a:t>: Klasifikasi</a:t>
            </a:r>
            <a:r>
              <a:rPr lang="fi-FI" sz="3200" b="1" dirty="0"/>
              <a:t> </a:t>
            </a:r>
            <a:br>
              <a:rPr lang="fi-FI" sz="3200" b="1" dirty="0"/>
            </a:br>
            <a:br>
              <a:rPr lang="fi-FI" sz="4800" dirty="0"/>
            </a:br>
            <a:br>
              <a:rPr lang="en-US" sz="3200" dirty="0"/>
            </a:b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a:solidFill>
            <a:schemeClr val="bg1"/>
          </a:solidFill>
        </p:spPr>
        <p:txBody>
          <a:bodyPr>
            <a:noAutofit/>
          </a:bodyPr>
          <a:lstStyle/>
          <a:p>
            <a:pPr>
              <a:buFont typeface="Wingdings" panose="05000000000000000000" pitchFamily="2" charset="2"/>
              <a:buChar char="q"/>
            </a:pPr>
            <a:r>
              <a:rPr lang="en-US" sz="2000" dirty="0" err="1">
                <a:latin typeface="Book Antiqua" panose="02040602050305030304" pitchFamily="18" charset="0"/>
              </a:rPr>
              <a:t>Mengapa</a:t>
            </a:r>
            <a:r>
              <a:rPr lang="en-US" sz="2000" dirty="0">
                <a:latin typeface="Book Antiqua" panose="02040602050305030304" pitchFamily="18" charset="0"/>
              </a:rPr>
              <a:t> </a:t>
            </a:r>
            <a:r>
              <a:rPr lang="en-US" sz="2000" dirty="0" err="1">
                <a:latin typeface="Book Antiqua" panose="02040602050305030304" pitchFamily="18" charset="0"/>
              </a:rPr>
              <a:t>informasi</a:t>
            </a:r>
            <a:r>
              <a:rPr lang="en-US" sz="2000" dirty="0">
                <a:latin typeface="Book Antiqua" panose="02040602050305030304" pitchFamily="18" charset="0"/>
              </a:rPr>
              <a:t>/</a:t>
            </a:r>
            <a:r>
              <a:rPr lang="en-US" sz="2000" dirty="0" err="1">
                <a:latin typeface="Book Antiqua" panose="02040602050305030304" pitchFamily="18" charset="0"/>
              </a:rPr>
              <a:t>dokumen</a:t>
            </a:r>
            <a:r>
              <a:rPr lang="en-US" sz="2000" dirty="0">
                <a:latin typeface="Book Antiqua" panose="02040602050305030304" pitchFamily="18" charset="0"/>
              </a:rPr>
              <a:t> </a:t>
            </a:r>
            <a:r>
              <a:rPr lang="en-US" sz="2000" dirty="0" err="1">
                <a:latin typeface="Book Antiqua" panose="02040602050305030304" pitchFamily="18" charset="0"/>
              </a:rPr>
              <a:t>harus</a:t>
            </a:r>
            <a:r>
              <a:rPr lang="en-US" sz="2000" dirty="0">
                <a:latin typeface="Book Antiqua" panose="02040602050305030304" pitchFamily="18" charset="0"/>
              </a:rPr>
              <a:t> </a:t>
            </a:r>
            <a:r>
              <a:rPr lang="en-US" sz="2000" dirty="0" err="1">
                <a:latin typeface="Book Antiqua" panose="02040602050305030304" pitchFamily="18" charset="0"/>
              </a:rPr>
              <a:t>diorganisasikan</a:t>
            </a:r>
            <a:r>
              <a:rPr lang="en-US" sz="2000" dirty="0">
                <a:latin typeface="Book Antiqua" panose="02040602050305030304" pitchFamily="18" charset="0"/>
              </a:rPr>
              <a:t> </a:t>
            </a:r>
            <a:r>
              <a:rPr lang="en-US" sz="2000" dirty="0" err="1">
                <a:latin typeface="Book Antiqua" panose="02040602050305030304" pitchFamily="18" charset="0"/>
              </a:rPr>
              <a:t>sedimikian</a:t>
            </a:r>
            <a:r>
              <a:rPr lang="en-US" sz="2000" dirty="0">
                <a:latin typeface="Book Antiqua" panose="02040602050305030304" pitchFamily="18" charset="0"/>
              </a:rPr>
              <a:t> </a:t>
            </a:r>
            <a:r>
              <a:rPr lang="en-US" sz="2000" dirty="0" err="1">
                <a:latin typeface="Book Antiqua" panose="02040602050305030304" pitchFamily="18" charset="0"/>
              </a:rPr>
              <a:t>rupa</a:t>
            </a:r>
            <a:r>
              <a:rPr lang="en-US" sz="2000" dirty="0">
                <a:latin typeface="Book Antiqua" panose="02040602050305030304" pitchFamily="18" charset="0"/>
              </a:rPr>
              <a:t> </a:t>
            </a:r>
            <a:r>
              <a:rPr lang="en-US" sz="2000" dirty="0" err="1">
                <a:latin typeface="Book Antiqua" panose="02040602050305030304" pitchFamily="18" charset="0"/>
              </a:rPr>
              <a:t>di</a:t>
            </a:r>
            <a:r>
              <a:rPr lang="en-US" sz="2000" dirty="0">
                <a:latin typeface="Book Antiqua" panose="02040602050305030304" pitchFamily="18" charset="0"/>
              </a:rPr>
              <a:t> </a:t>
            </a:r>
            <a:r>
              <a:rPr lang="en-US" sz="2000" dirty="0" err="1">
                <a:latin typeface="Book Antiqua" panose="02040602050305030304" pitchFamily="18" charset="0"/>
              </a:rPr>
              <a:t>Perpustakaan</a:t>
            </a:r>
            <a:r>
              <a:rPr lang="id-ID" sz="2000" dirty="0">
                <a:latin typeface="Book Antiqua" panose="02040602050305030304" pitchFamily="18" charset="0"/>
              </a:rPr>
              <a:t>?</a:t>
            </a:r>
          </a:p>
          <a:p>
            <a:pPr>
              <a:buFont typeface="Wingdings" panose="05000000000000000000" pitchFamily="2" charset="2"/>
              <a:buChar char="q"/>
            </a:pPr>
            <a:r>
              <a:rPr lang="en-US" sz="2000" dirty="0" err="1">
                <a:latin typeface="Book Antiqua" panose="02040602050305030304" pitchFamily="18" charset="0"/>
              </a:rPr>
              <a:t>Jawabnya</a:t>
            </a:r>
            <a:r>
              <a:rPr lang="en-US" sz="2000" dirty="0">
                <a:latin typeface="Book Antiqua" panose="02040602050305030304" pitchFamily="18" charset="0"/>
              </a:rPr>
              <a:t>, </a:t>
            </a:r>
            <a:r>
              <a:rPr lang="id-ID" sz="2000" dirty="0">
                <a:latin typeface="Book Antiqua" panose="02040602050305030304" pitchFamily="18" charset="0"/>
              </a:rPr>
              <a:t>“</a:t>
            </a:r>
            <a:r>
              <a:rPr lang="en-US" sz="2000" dirty="0">
                <a:latin typeface="Book Antiqua" panose="02040602050305030304" pitchFamily="18" charset="0"/>
              </a:rPr>
              <a:t>The Five Laws of Library Science</a:t>
            </a:r>
            <a:r>
              <a:rPr lang="id-ID" sz="2000" dirty="0">
                <a:latin typeface="Book Antiqua" panose="02040602050305030304" pitchFamily="18" charset="0"/>
              </a:rPr>
              <a:t>”</a:t>
            </a:r>
            <a:r>
              <a:rPr lang="en-US" sz="2000" dirty="0">
                <a:latin typeface="Book Antiqua" panose="02040602050305030304" pitchFamily="18" charset="0"/>
              </a:rPr>
              <a:t> and Its Implications</a:t>
            </a:r>
            <a:endParaRPr lang="id-ID" sz="2000" dirty="0">
              <a:latin typeface="Book Antiqua" panose="02040602050305030304" pitchFamily="18" charset="0"/>
            </a:endParaRPr>
          </a:p>
          <a:p>
            <a:pPr>
              <a:buFont typeface="Wingdings" panose="05000000000000000000" pitchFamily="2" charset="2"/>
              <a:buChar char="q"/>
            </a:pPr>
            <a:r>
              <a:rPr lang="en-US" sz="2000" dirty="0">
                <a:latin typeface="Book Antiqua" panose="02040602050305030304" pitchFamily="18" charset="0"/>
              </a:rPr>
              <a:t>“Books are for use” is Law 1 of Library Science. Here, the term “books” is a generic name to denote all kinds of documents, books, periodical publications, technical report, patent, specification, and non-conventional and meta-documents</a:t>
            </a:r>
            <a:endParaRPr lang="id-ID" sz="2000" dirty="0">
              <a:latin typeface="Book Antiqua" panose="02040602050305030304" pitchFamily="18" charset="0"/>
            </a:endParaRPr>
          </a:p>
          <a:p>
            <a:pPr lvl="0">
              <a:buFont typeface="Wingdings" panose="05000000000000000000" pitchFamily="2" charset="2"/>
              <a:buChar char="q"/>
            </a:pPr>
            <a:r>
              <a:rPr lang="en-US" sz="2000" dirty="0">
                <a:latin typeface="Book Antiqua" panose="02040602050305030304" pitchFamily="18" charset="0"/>
              </a:rPr>
              <a:t>“Every reader his books” is Law 2 of Library Science. Its implication is that the classification and arrangement of the documents and/or the main entries for them should bring together at every point of approach.</a:t>
            </a:r>
            <a:endParaRPr lang="id-ID" sz="2000" dirty="0">
              <a:latin typeface="Book Antiqua" panose="02040602050305030304" pitchFamily="18" charset="0"/>
            </a:endParaRPr>
          </a:p>
          <a:p>
            <a:pPr lvl="0">
              <a:buFont typeface="Wingdings" panose="05000000000000000000" pitchFamily="2" charset="2"/>
              <a:buChar char="q"/>
            </a:pPr>
            <a:r>
              <a:rPr lang="en-US" sz="2000" dirty="0">
                <a:latin typeface="Book Antiqua" panose="02040602050305030304" pitchFamily="18" charset="0"/>
              </a:rPr>
              <a:t>“Every books its reader” is Law 3 of Library Science. It implies that at the time of retrieval no document relevant to the interest of reader at moment should be missed</a:t>
            </a:r>
            <a:endParaRPr lang="id-ID" sz="2000" dirty="0">
              <a:latin typeface="Book Antiqua" panose="02040602050305030304" pitchFamily="18" charset="0"/>
            </a:endParaRPr>
          </a:p>
          <a:p>
            <a:pPr lvl="0">
              <a:buFont typeface="Wingdings" panose="05000000000000000000" pitchFamily="2" charset="2"/>
              <a:buChar char="q"/>
            </a:pPr>
            <a:r>
              <a:rPr lang="en-US" sz="2000" dirty="0">
                <a:latin typeface="Book Antiqua" panose="02040602050305030304" pitchFamily="18" charset="0"/>
              </a:rPr>
              <a:t>“Save the time of the reader and of the library staff is Law 4 of Library Science. It implies that the retrieval and service should be done in the most economic manner.</a:t>
            </a:r>
            <a:endParaRPr lang="id-ID" sz="2000" dirty="0">
              <a:latin typeface="Book Antiqua" panose="02040602050305030304" pitchFamily="18" charset="0"/>
            </a:endParaRPr>
          </a:p>
          <a:p>
            <a:pPr lvl="0">
              <a:buFont typeface="Wingdings" panose="05000000000000000000" pitchFamily="2" charset="2"/>
              <a:buChar char="q"/>
            </a:pPr>
            <a:r>
              <a:rPr lang="en-US" sz="2000" dirty="0">
                <a:latin typeface="Book Antiqua" panose="02040602050305030304" pitchFamily="18" charset="0"/>
              </a:rPr>
              <a:t>“The Library is a growing organism” is Law 5 of Library Science. This generic statements implies that the universe of subjects is ever-growing, the interests of readers is ever-growing and, therefore, Library Science is ever growing.</a:t>
            </a:r>
            <a:endParaRPr lang="id-ID" sz="2000" dirty="0">
              <a:latin typeface="Book Antiqua" panose="02040602050305030304" pitchFamily="18" charset="0"/>
            </a:endParaRPr>
          </a:p>
          <a:p>
            <a:pPr>
              <a:buFont typeface="Wingdings" panose="05000000000000000000" pitchFamily="2" charset="2"/>
              <a:buChar char="q"/>
            </a:pPr>
            <a:endParaRPr lang="id-ID" sz="2000" dirty="0">
              <a:latin typeface="Book Antiqua" panose="02040602050305030304" pitchFamily="18" charset="0"/>
            </a:endParaRPr>
          </a:p>
          <a:p>
            <a:pPr>
              <a:buNone/>
            </a:pPr>
            <a:r>
              <a:rPr lang="en-US" sz="2000" dirty="0">
                <a:latin typeface="Book Antiqua" panose="02040602050305030304" pitchFamily="18" charset="0"/>
              </a:rPr>
              <a:t> </a:t>
            </a:r>
            <a:endParaRPr lang="id-ID" sz="2000" dirty="0">
              <a:latin typeface="Book Antiqua" panose="020406020503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pPr algn="l"/>
            <a:r>
              <a:rPr lang="en-US" sz="3200" dirty="0" err="1">
                <a:latin typeface="Book Antiqua" panose="02040602050305030304" pitchFamily="18" charset="0"/>
              </a:rPr>
              <a:t>Jenis-Jenis</a:t>
            </a:r>
            <a:r>
              <a:rPr lang="en-US" sz="3200" dirty="0">
                <a:latin typeface="Book Antiqua" panose="02040602050305030304" pitchFamily="18" charset="0"/>
              </a:rPr>
              <a:t> </a:t>
            </a:r>
            <a:r>
              <a:rPr lang="en-US" sz="3200" dirty="0" err="1">
                <a:latin typeface="Book Antiqua" panose="02040602050305030304" pitchFamily="18" charset="0"/>
              </a:rPr>
              <a:t>Pengorganisasian</a:t>
            </a:r>
            <a:r>
              <a:rPr lang="en-US" sz="3200" dirty="0">
                <a:latin typeface="Book Antiqua" panose="02040602050305030304" pitchFamily="18" charset="0"/>
              </a:rPr>
              <a:t> </a:t>
            </a:r>
            <a:r>
              <a:rPr lang="en-US" sz="3200" dirty="0" err="1">
                <a:latin typeface="Book Antiqua" panose="02040602050305030304" pitchFamily="18" charset="0"/>
              </a:rPr>
              <a:t>Informasi</a:t>
            </a:r>
            <a:r>
              <a:rPr lang="en-US" sz="3200" dirty="0">
                <a:latin typeface="Book Antiqua" panose="02040602050305030304" pitchFamily="18" charset="0"/>
              </a:rPr>
              <a:t>/ </a:t>
            </a:r>
            <a:r>
              <a:rPr lang="en-US" sz="3200" dirty="0" err="1">
                <a:latin typeface="Book Antiqua" panose="02040602050305030304" pitchFamily="18" charset="0"/>
              </a:rPr>
              <a:t>dokumen</a:t>
            </a:r>
            <a:endParaRPr lang="id-ID" sz="3200" dirty="0">
              <a:latin typeface="Book Antiqua" panose="02040602050305030304" pitchFamily="18" charset="0"/>
            </a:endParaRPr>
          </a:p>
        </p:txBody>
      </p:sp>
      <p:sp>
        <p:nvSpPr>
          <p:cNvPr id="3" name="Content Placeholder 2"/>
          <p:cNvSpPr>
            <a:spLocks noGrp="1"/>
          </p:cNvSpPr>
          <p:nvPr>
            <p:ph idx="1"/>
          </p:nvPr>
        </p:nvSpPr>
        <p:spPr>
          <a:xfrm>
            <a:off x="381000" y="1265238"/>
            <a:ext cx="8305800" cy="5592762"/>
          </a:xfrm>
        </p:spPr>
        <p:txBody>
          <a:bodyPr>
            <a:normAutofit lnSpcReduction="10000"/>
          </a:bodyPr>
          <a:lstStyle/>
          <a:p>
            <a:pPr>
              <a:buNone/>
            </a:pPr>
            <a:r>
              <a:rPr lang="id-ID" dirty="0">
                <a:latin typeface="Book Antiqua" panose="02040602050305030304" pitchFamily="18" charset="0"/>
              </a:rPr>
              <a:t>(a) </a:t>
            </a:r>
            <a:r>
              <a:rPr lang="en-US" dirty="0">
                <a:latin typeface="Book Antiqua" panose="02040602050305030304" pitchFamily="18" charset="0"/>
              </a:rPr>
              <a:t>Natural Classification</a:t>
            </a:r>
            <a:endParaRPr lang="id-ID" dirty="0">
              <a:latin typeface="Book Antiqua" panose="02040602050305030304" pitchFamily="18" charset="0"/>
            </a:endParaRPr>
          </a:p>
          <a:p>
            <a:pPr>
              <a:buFont typeface="Wingdings" panose="05000000000000000000" pitchFamily="2" charset="2"/>
              <a:buChar char="q"/>
            </a:pPr>
            <a:r>
              <a:rPr lang="en-US" dirty="0">
                <a:latin typeface="Book Antiqua" panose="02040602050305030304" pitchFamily="18" charset="0"/>
              </a:rPr>
              <a:t>The arrangement of books by subject is called a fundamental, or natural classification.</a:t>
            </a:r>
            <a:endParaRPr lang="id-ID" dirty="0">
              <a:latin typeface="Book Antiqua" panose="02040602050305030304" pitchFamily="18" charset="0"/>
            </a:endParaRPr>
          </a:p>
          <a:p>
            <a:pPr>
              <a:buFont typeface="Wingdings" panose="05000000000000000000" pitchFamily="2" charset="2"/>
              <a:buChar char="q"/>
            </a:pPr>
            <a:r>
              <a:rPr lang="id-ID" dirty="0">
                <a:latin typeface="Book Antiqua" panose="02040602050305030304" pitchFamily="18" charset="0"/>
              </a:rPr>
              <a:t>(b) </a:t>
            </a:r>
            <a:r>
              <a:rPr lang="en-US" dirty="0">
                <a:latin typeface="Book Antiqua" panose="02040602050305030304" pitchFamily="18" charset="0"/>
              </a:rPr>
              <a:t>Accidental classification</a:t>
            </a:r>
            <a:endParaRPr lang="id-ID" dirty="0">
              <a:latin typeface="Book Antiqua" panose="02040602050305030304" pitchFamily="18" charset="0"/>
            </a:endParaRPr>
          </a:p>
          <a:p>
            <a:pPr>
              <a:buFont typeface="Wingdings" panose="05000000000000000000" pitchFamily="2" charset="2"/>
              <a:buChar char="q"/>
            </a:pPr>
            <a:r>
              <a:rPr lang="en-US" dirty="0">
                <a:latin typeface="Book Antiqua" panose="02040602050305030304" pitchFamily="18" charset="0"/>
              </a:rPr>
              <a:t> An accidental classification is supplementary arrangement of material “ in a suborder according to time or period in which the subject is considered, or according to the place with which it is concerned.</a:t>
            </a:r>
            <a:endParaRPr lang="id-ID" dirty="0">
              <a:latin typeface="Book Antiqua" panose="02040602050305030304" pitchFamily="18" charset="0"/>
            </a:endParaRPr>
          </a:p>
          <a:p>
            <a:endParaRPr lang="id-ID" dirty="0"/>
          </a:p>
          <a:p>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id-ID" dirty="0"/>
              <a:t>Lanjutan</a:t>
            </a:r>
          </a:p>
        </p:txBody>
      </p:sp>
      <p:sp>
        <p:nvSpPr>
          <p:cNvPr id="3" name="Content Placeholder 2"/>
          <p:cNvSpPr>
            <a:spLocks noGrp="1"/>
          </p:cNvSpPr>
          <p:nvPr>
            <p:ph idx="1"/>
          </p:nvPr>
        </p:nvSpPr>
        <p:spPr>
          <a:xfrm>
            <a:off x="457200" y="960437"/>
            <a:ext cx="8382000" cy="5622925"/>
          </a:xfrm>
        </p:spPr>
        <p:txBody>
          <a:bodyPr>
            <a:normAutofit fontScale="70000" lnSpcReduction="20000"/>
          </a:bodyPr>
          <a:lstStyle/>
          <a:p>
            <a:pPr lvl="0">
              <a:lnSpc>
                <a:spcPct val="120000"/>
              </a:lnSpc>
              <a:spcBef>
                <a:spcPts val="0"/>
              </a:spcBef>
              <a:buNone/>
            </a:pPr>
            <a:r>
              <a:rPr lang="id-ID" sz="3400" dirty="0">
                <a:latin typeface="Book Antiqua" panose="02040602050305030304" pitchFamily="18" charset="0"/>
              </a:rPr>
              <a:t>(c) </a:t>
            </a:r>
            <a:r>
              <a:rPr lang="en-US" sz="3400" dirty="0">
                <a:latin typeface="Book Antiqua" panose="02040602050305030304" pitchFamily="18" charset="0"/>
              </a:rPr>
              <a:t>Artificial Classification</a:t>
            </a:r>
            <a:endParaRPr lang="id-ID" sz="3400" dirty="0">
              <a:latin typeface="Book Antiqua" panose="02040602050305030304" pitchFamily="18" charset="0"/>
            </a:endParaRPr>
          </a:p>
          <a:p>
            <a:pPr>
              <a:lnSpc>
                <a:spcPct val="120000"/>
              </a:lnSpc>
              <a:spcBef>
                <a:spcPts val="0"/>
              </a:spcBef>
              <a:buNone/>
            </a:pPr>
            <a:r>
              <a:rPr lang="id-ID" sz="3400" dirty="0">
                <a:latin typeface="Book Antiqua" panose="02040602050305030304" pitchFamily="18" charset="0"/>
              </a:rPr>
              <a:t>	</a:t>
            </a:r>
            <a:r>
              <a:rPr lang="en-US" sz="3400" dirty="0">
                <a:latin typeface="Book Antiqua" panose="02040602050305030304" pitchFamily="18" charset="0"/>
              </a:rPr>
              <a:t>An artificial classification is one in which some accidental property of things classified is adopted as the characteristic of arrangement. It may be based on </a:t>
            </a:r>
            <a:r>
              <a:rPr lang="en-US" sz="3400" b="1" i="1" dirty="0">
                <a:latin typeface="Book Antiqua" panose="02040602050305030304" pitchFamily="18" charset="0"/>
              </a:rPr>
              <a:t>alphabet, language numbers, form, chronology, size, or other characteristics.</a:t>
            </a:r>
            <a:endParaRPr lang="id-ID" sz="3400" dirty="0">
              <a:latin typeface="Book Antiqua" panose="02040602050305030304" pitchFamily="18" charset="0"/>
            </a:endParaRPr>
          </a:p>
          <a:p>
            <a:pPr>
              <a:lnSpc>
                <a:spcPct val="120000"/>
              </a:lnSpc>
              <a:spcBef>
                <a:spcPts val="0"/>
              </a:spcBef>
              <a:buNone/>
            </a:pPr>
            <a:r>
              <a:rPr lang="id-ID" sz="3400" dirty="0">
                <a:latin typeface="Book Antiqua" panose="02040602050305030304" pitchFamily="18" charset="0"/>
              </a:rPr>
              <a:t>(1) </a:t>
            </a:r>
            <a:r>
              <a:rPr lang="en-US" sz="3400" dirty="0">
                <a:latin typeface="Book Antiqua" panose="02040602050305030304" pitchFamily="18" charset="0"/>
              </a:rPr>
              <a:t>Alphabetical classification is the arrangement by author or </a:t>
            </a:r>
            <a:r>
              <a:rPr lang="id-ID" sz="3400" dirty="0">
                <a:latin typeface="Book Antiqua" panose="02040602050305030304" pitchFamily="18" charset="0"/>
              </a:rPr>
              <a:t> </a:t>
            </a:r>
            <a:r>
              <a:rPr lang="en-US" sz="3400" dirty="0">
                <a:latin typeface="Book Antiqua" panose="02040602050305030304" pitchFamily="18" charset="0"/>
              </a:rPr>
              <a:t>subjects in alphabetical order.</a:t>
            </a:r>
            <a:endParaRPr lang="id-ID" sz="3400" dirty="0">
              <a:latin typeface="Book Antiqua" panose="02040602050305030304" pitchFamily="18" charset="0"/>
            </a:endParaRPr>
          </a:p>
          <a:p>
            <a:pPr>
              <a:lnSpc>
                <a:spcPct val="120000"/>
              </a:lnSpc>
              <a:spcBef>
                <a:spcPts val="0"/>
              </a:spcBef>
              <a:buNone/>
            </a:pPr>
            <a:r>
              <a:rPr lang="id-ID" sz="3400" dirty="0">
                <a:latin typeface="Book Antiqua" panose="02040602050305030304" pitchFamily="18" charset="0"/>
              </a:rPr>
              <a:t>(2) </a:t>
            </a:r>
            <a:r>
              <a:rPr lang="en-US" sz="3400" dirty="0">
                <a:latin typeface="Book Antiqua" panose="02040602050305030304" pitchFamily="18" charset="0"/>
              </a:rPr>
              <a:t>Linguistic classification is the arrangement by language throughout.</a:t>
            </a:r>
            <a:r>
              <a:rPr lang="id-ID" sz="3400" dirty="0">
                <a:latin typeface="Book Antiqua" panose="02040602050305030304" pitchFamily="18" charset="0"/>
              </a:rPr>
              <a:t> </a:t>
            </a:r>
            <a:r>
              <a:rPr lang="en-US" sz="3400" dirty="0">
                <a:latin typeface="Book Antiqua" panose="02040602050305030304" pitchFamily="18" charset="0"/>
              </a:rPr>
              <a:t>*Numerical classification is the arrangement according to the order of  numerical symbols (called by Richardson “the prince of artificial classification and servant of all the natural classification)</a:t>
            </a:r>
            <a:endParaRPr lang="id-ID" sz="3400" dirty="0">
              <a:latin typeface="Book Antiqua" panose="02040602050305030304" pitchFamily="18" charset="0"/>
            </a:endParaRPr>
          </a:p>
          <a:p>
            <a:pPr>
              <a:lnSpc>
                <a:spcPct val="120000"/>
              </a:lnSpc>
              <a:spcBef>
                <a:spcPts val="0"/>
              </a:spcBef>
              <a:buNone/>
            </a:pPr>
            <a:r>
              <a:rPr lang="id-ID" sz="3400" dirty="0">
                <a:latin typeface="Book Antiqua" panose="02040602050305030304" pitchFamily="18" charset="0"/>
              </a:rPr>
              <a:t>(3) </a:t>
            </a:r>
            <a:r>
              <a:rPr lang="en-US" sz="3400" dirty="0">
                <a:latin typeface="Book Antiqua" panose="02040602050305030304" pitchFamily="18" charset="0"/>
              </a:rPr>
              <a:t>Classification by form is the arrangement by type of publication.</a:t>
            </a:r>
            <a:endParaRPr lang="id-ID" sz="3400" dirty="0">
              <a:latin typeface="Book Antiqua" panose="02040602050305030304" pitchFamily="18" charset="0"/>
            </a:endParaRPr>
          </a:p>
          <a:p>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id-ID" sz="2400" dirty="0"/>
              <a:t>Lanjutan</a:t>
            </a:r>
          </a:p>
        </p:txBody>
      </p:sp>
      <p:sp>
        <p:nvSpPr>
          <p:cNvPr id="3" name="Content Placeholder 2"/>
          <p:cNvSpPr>
            <a:spLocks noGrp="1"/>
          </p:cNvSpPr>
          <p:nvPr>
            <p:ph idx="1"/>
          </p:nvPr>
        </p:nvSpPr>
        <p:spPr>
          <a:xfrm>
            <a:off x="457200" y="838200"/>
            <a:ext cx="8229600" cy="5791200"/>
          </a:xfrm>
        </p:spPr>
        <p:txBody>
          <a:bodyPr>
            <a:normAutofit fontScale="70000" lnSpcReduction="20000"/>
          </a:bodyPr>
          <a:lstStyle/>
          <a:p>
            <a:pPr lvl="0" algn="just">
              <a:lnSpc>
                <a:spcPct val="120000"/>
              </a:lnSpc>
              <a:spcBef>
                <a:spcPts val="0"/>
              </a:spcBef>
              <a:buNone/>
            </a:pPr>
            <a:r>
              <a:rPr lang="id-ID" dirty="0"/>
              <a:t>(</a:t>
            </a:r>
            <a:r>
              <a:rPr lang="id-ID" dirty="0">
                <a:latin typeface="Book Antiqua" panose="02040602050305030304" pitchFamily="18" charset="0"/>
              </a:rPr>
              <a:t>4) </a:t>
            </a:r>
            <a:r>
              <a:rPr lang="en-US" dirty="0">
                <a:latin typeface="Book Antiqua" panose="02040602050305030304" pitchFamily="18" charset="0"/>
              </a:rPr>
              <a:t>Chronological classification is the arrangement by publication date or date of first edition of the works of any individual author in his particular language. It may also include the arrangement by accession to the library.</a:t>
            </a:r>
            <a:endParaRPr lang="id-ID" dirty="0">
              <a:latin typeface="Book Antiqua" panose="02040602050305030304" pitchFamily="18" charset="0"/>
            </a:endParaRPr>
          </a:p>
          <a:p>
            <a:pPr algn="just">
              <a:lnSpc>
                <a:spcPct val="120000"/>
              </a:lnSpc>
              <a:spcBef>
                <a:spcPts val="0"/>
              </a:spcBef>
              <a:buNone/>
            </a:pPr>
            <a:r>
              <a:rPr lang="id-ID" dirty="0">
                <a:latin typeface="Book Antiqua" panose="02040602050305030304" pitchFamily="18" charset="0"/>
              </a:rPr>
              <a:t>(5) </a:t>
            </a:r>
            <a:r>
              <a:rPr lang="en-US" dirty="0">
                <a:latin typeface="Book Antiqua" panose="02040602050305030304" pitchFamily="18" charset="0"/>
              </a:rPr>
              <a:t>Classification by size separates books into categories according to their physical dimensions, usually in four groups; portfolios, folios, quartos, and octavos and smaller. This system is used in conserving space, and has been employed in largely in older libraries, storage collections, and in simplified cataloguing and classification projects.</a:t>
            </a:r>
            <a:endParaRPr lang="id-ID" dirty="0">
              <a:latin typeface="Book Antiqua" panose="02040602050305030304" pitchFamily="18" charset="0"/>
            </a:endParaRPr>
          </a:p>
          <a:p>
            <a:pPr algn="just">
              <a:lnSpc>
                <a:spcPct val="120000"/>
              </a:lnSpc>
              <a:spcBef>
                <a:spcPts val="0"/>
              </a:spcBef>
              <a:buNone/>
            </a:pPr>
            <a:r>
              <a:rPr lang="id-ID" dirty="0">
                <a:latin typeface="Book Antiqua" panose="02040602050305030304" pitchFamily="18" charset="0"/>
              </a:rPr>
              <a:t>     </a:t>
            </a:r>
            <a:r>
              <a:rPr lang="en-US" dirty="0">
                <a:latin typeface="Book Antiqua" panose="02040602050305030304" pitchFamily="18" charset="0"/>
              </a:rPr>
              <a:t>* Within each size group, another classification system is used.</a:t>
            </a:r>
            <a:endParaRPr lang="id-ID" dirty="0">
              <a:latin typeface="Book Antiqua" panose="02040602050305030304" pitchFamily="18" charset="0"/>
            </a:endParaRPr>
          </a:p>
          <a:p>
            <a:pPr algn="just">
              <a:lnSpc>
                <a:spcPct val="120000"/>
              </a:lnSpc>
              <a:spcBef>
                <a:spcPts val="0"/>
              </a:spcBef>
              <a:buNone/>
            </a:pPr>
            <a:r>
              <a:rPr lang="id-ID" dirty="0">
                <a:latin typeface="Book Antiqua" panose="02040602050305030304" pitchFamily="18" charset="0"/>
              </a:rPr>
              <a:t>(6) </a:t>
            </a:r>
            <a:r>
              <a:rPr lang="en-US" dirty="0">
                <a:latin typeface="Book Antiqua" panose="02040602050305030304" pitchFamily="18" charset="0"/>
              </a:rPr>
              <a:t>Reader/user interest classification is “a plan to arrange books/documents on shelf in terms of use and interest by potential reader/user rather strictly  by the subject content. </a:t>
            </a:r>
            <a:endParaRPr lang="id-ID" dirty="0">
              <a:latin typeface="Book Antiqua" panose="02040602050305030304" pitchFamily="18" charset="0"/>
            </a:endParaRPr>
          </a:p>
          <a:p>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id-ID" sz="3200" dirty="0"/>
              <a:t>Tujuan dan dasar Pengorganisasian</a:t>
            </a:r>
          </a:p>
        </p:txBody>
      </p:sp>
      <p:sp>
        <p:nvSpPr>
          <p:cNvPr id="3" name="Content Placeholder 2"/>
          <p:cNvSpPr>
            <a:spLocks noGrp="1"/>
          </p:cNvSpPr>
          <p:nvPr>
            <p:ph idx="1"/>
          </p:nvPr>
        </p:nvSpPr>
        <p:spPr>
          <a:xfrm>
            <a:off x="304800" y="1143000"/>
            <a:ext cx="8458200" cy="5562600"/>
          </a:xfrm>
        </p:spPr>
        <p:txBody>
          <a:bodyPr>
            <a:normAutofit fontScale="77500" lnSpcReduction="20000"/>
          </a:bodyPr>
          <a:lstStyle/>
          <a:p>
            <a:pPr algn="just">
              <a:lnSpc>
                <a:spcPct val="120000"/>
              </a:lnSpc>
              <a:spcBef>
                <a:spcPts val="0"/>
              </a:spcBef>
              <a:buNone/>
            </a:pPr>
            <a:r>
              <a:rPr lang="id-ID" dirty="0"/>
              <a:t>	</a:t>
            </a:r>
            <a:r>
              <a:rPr lang="en-US" dirty="0" err="1">
                <a:latin typeface="Book Antiqua" panose="02040602050305030304" pitchFamily="18" charset="0"/>
              </a:rPr>
              <a:t>Menurut</a:t>
            </a:r>
            <a:r>
              <a:rPr lang="en-US" dirty="0">
                <a:latin typeface="Book Antiqua" panose="02040602050305030304" pitchFamily="18" charset="0"/>
              </a:rPr>
              <a:t> </a:t>
            </a:r>
            <a:r>
              <a:rPr lang="en-US" dirty="0" err="1">
                <a:latin typeface="Book Antiqua" panose="02040602050305030304" pitchFamily="18" charset="0"/>
              </a:rPr>
              <a:t>Ranganathan</a:t>
            </a:r>
            <a:r>
              <a:rPr lang="en-US" dirty="0">
                <a:latin typeface="Book Antiqua" panose="02040602050305030304" pitchFamily="18" charset="0"/>
              </a:rPr>
              <a:t>, </a:t>
            </a:r>
            <a:r>
              <a:rPr lang="en-US" dirty="0" err="1">
                <a:latin typeface="Book Antiqua" panose="02040602050305030304" pitchFamily="18" charset="0"/>
              </a:rPr>
              <a:t>ada</a:t>
            </a:r>
            <a:r>
              <a:rPr lang="en-US" dirty="0">
                <a:latin typeface="Book Antiqua" panose="02040602050305030304" pitchFamily="18" charset="0"/>
              </a:rPr>
              <a:t> </a:t>
            </a:r>
            <a:r>
              <a:rPr lang="id-ID" dirty="0">
                <a:latin typeface="Book Antiqua" panose="02040602050305030304" pitchFamily="18" charset="0"/>
              </a:rPr>
              <a:t>tiga</a:t>
            </a:r>
            <a:r>
              <a:rPr lang="en-US" dirty="0">
                <a:latin typeface="Book Antiqua" panose="02040602050305030304" pitchFamily="18" charset="0"/>
              </a:rPr>
              <a:t> </a:t>
            </a:r>
            <a:r>
              <a:rPr lang="en-US" dirty="0" err="1">
                <a:latin typeface="Book Antiqua" panose="02040602050305030304" pitchFamily="18" charset="0"/>
              </a:rPr>
              <a:t>maksud</a:t>
            </a:r>
            <a:r>
              <a:rPr lang="en-US" dirty="0">
                <a:latin typeface="Book Antiqua" panose="02040602050305030304" pitchFamily="18" charset="0"/>
              </a:rPr>
              <a:t>/</a:t>
            </a:r>
            <a:r>
              <a:rPr lang="en-US" dirty="0" err="1">
                <a:latin typeface="Book Antiqua" panose="02040602050305030304" pitchFamily="18" charset="0"/>
              </a:rPr>
              <a:t>tujuan</a:t>
            </a:r>
            <a:r>
              <a:rPr lang="en-US" dirty="0">
                <a:latin typeface="Book Antiqua" panose="02040602050305030304" pitchFamily="18" charset="0"/>
              </a:rPr>
              <a:t> </a:t>
            </a:r>
            <a:r>
              <a:rPr lang="en-US" dirty="0" err="1">
                <a:latin typeface="Book Antiqua" panose="02040602050305030304" pitchFamily="18" charset="0"/>
              </a:rPr>
              <a:t>dasar</a:t>
            </a:r>
            <a:r>
              <a:rPr lang="en-US" dirty="0">
                <a:latin typeface="Book Antiqua" panose="02040602050305030304" pitchFamily="18" charset="0"/>
              </a:rPr>
              <a:t> </a:t>
            </a:r>
            <a:r>
              <a:rPr lang="en-US" dirty="0" err="1">
                <a:latin typeface="Book Antiqua" panose="02040602050305030304" pitchFamily="18" charset="0"/>
              </a:rPr>
              <a:t>dari</a:t>
            </a:r>
            <a:r>
              <a:rPr lang="en-US" dirty="0">
                <a:latin typeface="Book Antiqua" panose="02040602050305030304" pitchFamily="18" charset="0"/>
              </a:rPr>
              <a:t> </a:t>
            </a:r>
            <a:r>
              <a:rPr lang="en-US" dirty="0" err="1">
                <a:latin typeface="Book Antiqua" panose="02040602050305030304" pitchFamily="18" charset="0"/>
              </a:rPr>
              <a:t>pengorganisasian</a:t>
            </a:r>
            <a:r>
              <a:rPr lang="en-US" dirty="0">
                <a:latin typeface="Book Antiqua" panose="02040602050305030304" pitchFamily="18" charset="0"/>
              </a:rPr>
              <a:t> </a:t>
            </a:r>
            <a:r>
              <a:rPr lang="en-US" dirty="0" err="1">
                <a:latin typeface="Book Antiqua" panose="02040602050305030304" pitchFamily="18" charset="0"/>
              </a:rPr>
              <a:t>informasi</a:t>
            </a:r>
            <a:r>
              <a:rPr lang="en-US" dirty="0">
                <a:latin typeface="Book Antiqua" panose="02040602050305030304" pitchFamily="18" charset="0"/>
              </a:rPr>
              <a:t> di </a:t>
            </a:r>
            <a:r>
              <a:rPr lang="en-US" dirty="0" err="1">
                <a:latin typeface="Book Antiqua" panose="02040602050305030304" pitchFamily="18" charset="0"/>
              </a:rPr>
              <a:t>Perpustakaan</a:t>
            </a:r>
            <a:r>
              <a:rPr lang="en-US" dirty="0">
                <a:latin typeface="Book Antiqua" panose="02040602050305030304" pitchFamily="18" charset="0"/>
              </a:rPr>
              <a:t>:</a:t>
            </a:r>
            <a:endParaRPr lang="id-ID" dirty="0">
              <a:latin typeface="Book Antiqua" panose="02040602050305030304" pitchFamily="18" charset="0"/>
            </a:endParaRPr>
          </a:p>
          <a:p>
            <a:pPr algn="just">
              <a:lnSpc>
                <a:spcPct val="120000"/>
              </a:lnSpc>
              <a:spcBef>
                <a:spcPts val="0"/>
              </a:spcBef>
              <a:buNone/>
            </a:pPr>
            <a:endParaRPr lang="id-ID" dirty="0">
              <a:latin typeface="Book Antiqua" panose="02040602050305030304" pitchFamily="18" charset="0"/>
            </a:endParaRPr>
          </a:p>
          <a:p>
            <a:pPr lvl="0" algn="just">
              <a:lnSpc>
                <a:spcPct val="120000"/>
              </a:lnSpc>
              <a:spcBef>
                <a:spcPts val="0"/>
              </a:spcBef>
              <a:buNone/>
            </a:pPr>
            <a:r>
              <a:rPr lang="id-ID" dirty="0">
                <a:latin typeface="Book Antiqua" panose="02040602050305030304" pitchFamily="18" charset="0"/>
              </a:rPr>
              <a:t>(a)</a:t>
            </a:r>
            <a:r>
              <a:rPr lang="en-US" dirty="0">
                <a:latin typeface="Book Antiqua" panose="02040602050305030304" pitchFamily="18" charset="0"/>
              </a:rPr>
              <a:t> Storage of information in helpful sequence (</a:t>
            </a:r>
            <a:r>
              <a:rPr lang="id-ID" dirty="0">
                <a:latin typeface="Book Antiqua" panose="02040602050305030304" pitchFamily="18" charset="0"/>
              </a:rPr>
              <a:t>P</a:t>
            </a:r>
            <a:r>
              <a:rPr lang="en-US" dirty="0" err="1">
                <a:latin typeface="Book Antiqua" panose="02040602050305030304" pitchFamily="18" charset="0"/>
              </a:rPr>
              <a:t>enyimpan</a:t>
            </a:r>
            <a:r>
              <a:rPr lang="id-ID" dirty="0">
                <a:latin typeface="Book Antiqua" panose="02040602050305030304" pitchFamily="18" charset="0"/>
              </a:rPr>
              <a:t>an</a:t>
            </a:r>
            <a:r>
              <a:rPr lang="en-US" dirty="0">
                <a:latin typeface="Book Antiqua" panose="02040602050305030304" pitchFamily="18" charset="0"/>
              </a:rPr>
              <a:t> </a:t>
            </a:r>
            <a:r>
              <a:rPr lang="en-US" dirty="0" err="1">
                <a:latin typeface="Book Antiqua" panose="02040602050305030304" pitchFamily="18" charset="0"/>
              </a:rPr>
              <a:t>informasi</a:t>
            </a:r>
            <a:r>
              <a:rPr lang="en-US" dirty="0">
                <a:latin typeface="Book Antiqua" panose="02040602050305030304" pitchFamily="18" charset="0"/>
              </a:rPr>
              <a:t> </a:t>
            </a:r>
            <a:r>
              <a:rPr lang="en-US" dirty="0" err="1">
                <a:latin typeface="Book Antiqua" panose="02040602050305030304" pitchFamily="18" charset="0"/>
              </a:rPr>
              <a:t>dalam</a:t>
            </a:r>
            <a:r>
              <a:rPr lang="en-US" dirty="0">
                <a:latin typeface="Book Antiqua" panose="02040602050305030304" pitchFamily="18" charset="0"/>
              </a:rPr>
              <a:t> </a:t>
            </a:r>
            <a:r>
              <a:rPr lang="en-US" dirty="0" err="1">
                <a:latin typeface="Book Antiqua" panose="02040602050305030304" pitchFamily="18" charset="0"/>
              </a:rPr>
              <a:t>tata</a:t>
            </a:r>
            <a:r>
              <a:rPr lang="en-US" dirty="0">
                <a:latin typeface="Book Antiqua" panose="02040602050305030304" pitchFamily="18" charset="0"/>
              </a:rPr>
              <a:t> </a:t>
            </a:r>
            <a:r>
              <a:rPr lang="en-US" dirty="0" err="1">
                <a:latin typeface="Book Antiqua" panose="02040602050305030304" pitchFamily="18" charset="0"/>
              </a:rPr>
              <a:t>urutan</a:t>
            </a:r>
            <a:r>
              <a:rPr lang="en-US" dirty="0">
                <a:latin typeface="Book Antiqua" panose="02040602050305030304" pitchFamily="18" charset="0"/>
              </a:rPr>
              <a:t>/</a:t>
            </a:r>
            <a:r>
              <a:rPr lang="en-US" dirty="0" err="1">
                <a:latin typeface="Book Antiqua" panose="02040602050305030304" pitchFamily="18" charset="0"/>
              </a:rPr>
              <a:t>susunan</a:t>
            </a:r>
            <a:r>
              <a:rPr lang="en-US" dirty="0">
                <a:latin typeface="Book Antiqua" panose="02040602050305030304" pitchFamily="18" charset="0"/>
              </a:rPr>
              <a:t> yang </a:t>
            </a:r>
            <a:r>
              <a:rPr lang="id-ID" dirty="0">
                <a:latin typeface="Book Antiqua" panose="02040602050305030304" pitchFamily="18" charset="0"/>
              </a:rPr>
              <a:t>baik, </a:t>
            </a:r>
            <a:r>
              <a:rPr lang="en-US" dirty="0" err="1">
                <a:latin typeface="Book Antiqua" panose="02040602050305030304" pitchFamily="18" charset="0"/>
              </a:rPr>
              <a:t>bermafaat</a:t>
            </a:r>
            <a:r>
              <a:rPr lang="id-ID" dirty="0">
                <a:latin typeface="Book Antiqua" panose="02040602050305030304" pitchFamily="18" charset="0"/>
              </a:rPr>
              <a:t>,</a:t>
            </a:r>
            <a:r>
              <a:rPr lang="en-US" dirty="0" err="1">
                <a:latin typeface="Book Antiqua" panose="02040602050305030304" pitchFamily="18" charset="0"/>
              </a:rPr>
              <a:t>bergurna</a:t>
            </a:r>
            <a:r>
              <a:rPr lang="en-US" dirty="0">
                <a:latin typeface="Book Antiqua" panose="02040602050305030304" pitchFamily="18" charset="0"/>
              </a:rPr>
              <a:t>)</a:t>
            </a:r>
            <a:endParaRPr lang="id-ID" dirty="0">
              <a:latin typeface="Book Antiqua" panose="02040602050305030304" pitchFamily="18" charset="0"/>
            </a:endParaRPr>
          </a:p>
          <a:p>
            <a:pPr lvl="0" algn="just">
              <a:lnSpc>
                <a:spcPct val="120000"/>
              </a:lnSpc>
              <a:spcBef>
                <a:spcPts val="0"/>
              </a:spcBef>
              <a:buNone/>
            </a:pPr>
            <a:r>
              <a:rPr lang="id-ID" dirty="0">
                <a:latin typeface="Book Antiqua" panose="02040602050305030304" pitchFamily="18" charset="0"/>
              </a:rPr>
              <a:t>(b) </a:t>
            </a:r>
            <a:r>
              <a:rPr lang="en-US" dirty="0">
                <a:latin typeface="Book Antiqua" panose="02040602050305030304" pitchFamily="18" charset="0"/>
              </a:rPr>
              <a:t>Retrieval on demand or in anticipation of demand information pin-</a:t>
            </a:r>
            <a:r>
              <a:rPr lang="en-US" dirty="0" err="1">
                <a:latin typeface="Book Antiqua" panose="02040602050305030304" pitchFamily="18" charset="0"/>
              </a:rPr>
              <a:t>pointely</a:t>
            </a:r>
            <a:r>
              <a:rPr lang="en-US" dirty="0">
                <a:latin typeface="Book Antiqua" panose="02040602050305030304" pitchFamily="18" charset="0"/>
              </a:rPr>
              <a:t>, exhaustively, and irrelevant information (</a:t>
            </a:r>
            <a:r>
              <a:rPr lang="en-US" dirty="0" err="1">
                <a:latin typeface="Book Antiqua" panose="02040602050305030304" pitchFamily="18" charset="0"/>
              </a:rPr>
              <a:t>Tuntutan</a:t>
            </a:r>
            <a:r>
              <a:rPr lang="en-US" dirty="0">
                <a:latin typeface="Book Antiqua" panose="02040602050305030304" pitchFamily="18" charset="0"/>
              </a:rPr>
              <a:t>/</a:t>
            </a:r>
            <a:r>
              <a:rPr lang="en-US" dirty="0" err="1">
                <a:latin typeface="Book Antiqua" panose="02040602050305030304" pitchFamily="18" charset="0"/>
              </a:rPr>
              <a:t>permintaan</a:t>
            </a:r>
            <a:r>
              <a:rPr lang="en-US" dirty="0">
                <a:latin typeface="Book Antiqua" panose="02040602050305030304" pitchFamily="18" charset="0"/>
              </a:rPr>
              <a:t> </a:t>
            </a:r>
            <a:r>
              <a:rPr lang="en-US" dirty="0" err="1">
                <a:latin typeface="Book Antiqua" panose="02040602050305030304" pitchFamily="18" charset="0"/>
              </a:rPr>
              <a:t>untuk</a:t>
            </a:r>
            <a:r>
              <a:rPr lang="en-US" dirty="0">
                <a:latin typeface="Book Antiqua" panose="02040602050305030304" pitchFamily="18" charset="0"/>
              </a:rPr>
              <a:t> </a:t>
            </a:r>
            <a:r>
              <a:rPr lang="en-US" dirty="0" err="1">
                <a:latin typeface="Book Antiqua" panose="02040602050305030304" pitchFamily="18" charset="0"/>
              </a:rPr>
              <a:t>temubalik</a:t>
            </a:r>
            <a:r>
              <a:rPr lang="en-US" dirty="0">
                <a:latin typeface="Book Antiqua" panose="02040602050305030304" pitchFamily="18" charset="0"/>
              </a:rPr>
              <a:t> </a:t>
            </a:r>
            <a:r>
              <a:rPr lang="en-US" dirty="0" err="1">
                <a:latin typeface="Book Antiqua" panose="02040602050305030304" pitchFamily="18" charset="0"/>
              </a:rPr>
              <a:t>atau</a:t>
            </a:r>
            <a:r>
              <a:rPr lang="en-US" dirty="0">
                <a:latin typeface="Book Antiqua" panose="02040602050305030304" pitchFamily="18" charset="0"/>
              </a:rPr>
              <a:t> </a:t>
            </a:r>
            <a:r>
              <a:rPr lang="en-US" dirty="0" err="1">
                <a:latin typeface="Book Antiqua" panose="02040602050305030304" pitchFamily="18" charset="0"/>
              </a:rPr>
              <a:t>untuk</a:t>
            </a:r>
            <a:r>
              <a:rPr lang="en-US" dirty="0">
                <a:latin typeface="Book Antiqua" panose="02040602050305030304" pitchFamily="18" charset="0"/>
              </a:rPr>
              <a:t> </a:t>
            </a:r>
            <a:r>
              <a:rPr lang="en-US" dirty="0" err="1">
                <a:latin typeface="Book Antiqua" panose="02040602050305030304" pitchFamily="18" charset="0"/>
              </a:rPr>
              <a:t>mengantisi</a:t>
            </a:r>
            <a:r>
              <a:rPr lang="id-ID" dirty="0">
                <a:latin typeface="Book Antiqua" panose="02040602050305030304" pitchFamily="18" charset="0"/>
              </a:rPr>
              <a:t>p</a:t>
            </a:r>
            <a:r>
              <a:rPr lang="en-US" dirty="0" err="1">
                <a:latin typeface="Book Antiqua" panose="02040602050305030304" pitchFamily="18" charset="0"/>
              </a:rPr>
              <a:t>asi</a:t>
            </a:r>
            <a:r>
              <a:rPr lang="en-US" dirty="0">
                <a:latin typeface="Book Antiqua" panose="02040602050305030304" pitchFamily="18" charset="0"/>
              </a:rPr>
              <a:t> </a:t>
            </a:r>
            <a:r>
              <a:rPr lang="en-US" dirty="0" err="1">
                <a:latin typeface="Book Antiqua" panose="02040602050305030304" pitchFamily="18" charset="0"/>
              </a:rPr>
              <a:t>permintaan</a:t>
            </a:r>
            <a:r>
              <a:rPr lang="en-US" dirty="0">
                <a:latin typeface="Book Antiqua" panose="02040602050305030304" pitchFamily="18" charset="0"/>
              </a:rPr>
              <a:t> </a:t>
            </a:r>
            <a:r>
              <a:rPr lang="en-US" dirty="0" err="1">
                <a:latin typeface="Book Antiqua" panose="02040602050305030304" pitchFamily="18" charset="0"/>
              </a:rPr>
              <a:t>informasi</a:t>
            </a:r>
            <a:r>
              <a:rPr lang="id-ID" dirty="0">
                <a:latin typeface="Book Antiqua" panose="02040602050305030304" pitchFamily="18" charset="0"/>
              </a:rPr>
              <a:t>.</a:t>
            </a:r>
          </a:p>
          <a:p>
            <a:pPr lvl="0" algn="just">
              <a:lnSpc>
                <a:spcPct val="120000"/>
              </a:lnSpc>
              <a:spcBef>
                <a:spcPts val="0"/>
              </a:spcBef>
              <a:buNone/>
            </a:pPr>
            <a:r>
              <a:rPr lang="id-ID" dirty="0">
                <a:latin typeface="Book Antiqua" panose="02040602050305030304" pitchFamily="18" charset="0"/>
              </a:rPr>
              <a:t>(c) </a:t>
            </a:r>
            <a:r>
              <a:rPr lang="en-US" dirty="0">
                <a:latin typeface="Book Antiqua" panose="02040602050305030304" pitchFamily="18" charset="0"/>
              </a:rPr>
              <a:t>Balanced selection of book and other reading materials for a library in correlation to interest of its client</a:t>
            </a:r>
            <a:r>
              <a:rPr lang="id-ID" dirty="0">
                <a:latin typeface="Book Antiqua" panose="02040602050305030304" pitchFamily="18" charset="0"/>
              </a:rPr>
              <a:t>, </a:t>
            </a:r>
            <a:r>
              <a:rPr lang="en-US" dirty="0">
                <a:latin typeface="Book Antiqua" panose="02040602050305030304" pitchFamily="18" charset="0"/>
              </a:rPr>
              <a:t>e</a:t>
            </a:r>
            <a:r>
              <a:rPr lang="id-ID" dirty="0">
                <a:latin typeface="Book Antiqua" panose="02040602050305030304" pitchFamily="18" charset="0"/>
              </a:rPr>
              <a:t>tc</a:t>
            </a:r>
            <a:r>
              <a:rPr lang="en-US" dirty="0">
                <a:latin typeface="Book Antiqua" panose="02040602050305030304" pitchFamily="18" charset="0"/>
              </a:rPr>
              <a:t> (</a:t>
            </a:r>
            <a:r>
              <a:rPr lang="id-ID" dirty="0">
                <a:latin typeface="Book Antiqua" panose="02040602050305030304" pitchFamily="18" charset="0"/>
              </a:rPr>
              <a:t>Balansing seleksi buku dan bahan lainnya utk pengadaan koleksi perpustakaan)</a:t>
            </a:r>
          </a:p>
          <a:p>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7" name="Rectangle 3"/>
          <p:cNvSpPr>
            <a:spLocks noGrp="1" noChangeArrowheads="1"/>
          </p:cNvSpPr>
          <p:nvPr>
            <p:ph type="subTitle" idx="1"/>
          </p:nvPr>
        </p:nvSpPr>
        <p:spPr>
          <a:xfrm>
            <a:off x="152400" y="228600"/>
            <a:ext cx="8763000" cy="6324600"/>
          </a:xfrm>
        </p:spPr>
        <p:txBody>
          <a:bodyPr lIns="90488" tIns="44450" rIns="90488" bIns="44450"/>
          <a:lstStyle/>
          <a:p>
            <a:pPr marL="342900" indent="-342900" eaLnBrk="1" hangingPunct="1">
              <a:defRPr/>
            </a:pPr>
            <a:r>
              <a:rPr lang="en-US" dirty="0" err="1">
                <a:solidFill>
                  <a:schemeClr val="tx1"/>
                </a:solidFill>
                <a:effectLst/>
                <a:latin typeface="Georgia" pitchFamily="18" charset="0"/>
              </a:rPr>
              <a:t>Pengorganisasian</a:t>
            </a:r>
            <a:r>
              <a:rPr lang="en-US" dirty="0">
                <a:solidFill>
                  <a:schemeClr val="tx1"/>
                </a:solidFill>
                <a:effectLst/>
                <a:latin typeface="Georgia" pitchFamily="18" charset="0"/>
              </a:rPr>
              <a:t> </a:t>
            </a:r>
            <a:r>
              <a:rPr lang="en-US" dirty="0" err="1">
                <a:solidFill>
                  <a:schemeClr val="tx1"/>
                </a:solidFill>
                <a:effectLst/>
                <a:latin typeface="Georgia" pitchFamily="18" charset="0"/>
              </a:rPr>
              <a:t>Informasi</a:t>
            </a:r>
            <a:endParaRPr lang="en-US" dirty="0">
              <a:solidFill>
                <a:schemeClr val="tx1"/>
              </a:solidFill>
              <a:effectLst/>
              <a:latin typeface="Georgia" pitchFamily="18" charset="0"/>
            </a:endParaRPr>
          </a:p>
          <a:p>
            <a:pPr marL="342900" indent="-342900" algn="just" eaLnBrk="1" hangingPunct="1">
              <a:lnSpc>
                <a:spcPct val="80000"/>
              </a:lnSpc>
              <a:buFont typeface="Wingdings" pitchFamily="2" charset="2"/>
              <a:buBlip>
                <a:blip r:embed="rId2"/>
              </a:buBlip>
              <a:defRPr/>
            </a:pPr>
            <a:r>
              <a:rPr lang="fi-FI" sz="2800" dirty="0">
                <a:solidFill>
                  <a:schemeClr val="tx1"/>
                </a:solidFill>
                <a:latin typeface="Georgia" pitchFamily="18" charset="0"/>
              </a:rPr>
              <a:t>Fungsi utama setiap perperpustakaan dan/atau pusat informasi adalah mengadakan, mengolah, memelihara, melayankan dan menyebarkan informasi kepada para pengguna</a:t>
            </a:r>
          </a:p>
          <a:p>
            <a:pPr marL="342900" indent="-342900" algn="just" eaLnBrk="1" hangingPunct="1">
              <a:lnSpc>
                <a:spcPct val="80000"/>
              </a:lnSpc>
              <a:defRPr/>
            </a:pPr>
            <a:endParaRPr lang="fi-FI" sz="2800" dirty="0">
              <a:latin typeface="Georgia" pitchFamily="18" charset="0"/>
            </a:endParaRPr>
          </a:p>
          <a:p>
            <a:pPr marL="342900" indent="-342900" algn="just" eaLnBrk="1" hangingPunct="1">
              <a:lnSpc>
                <a:spcPct val="80000"/>
              </a:lnSpc>
              <a:buFont typeface="Wingdings" pitchFamily="2" charset="2"/>
              <a:buBlip>
                <a:blip r:embed="rId2"/>
              </a:buBlip>
              <a:defRPr/>
            </a:pPr>
            <a:r>
              <a:rPr lang="fi-FI" sz="2800" dirty="0">
                <a:solidFill>
                  <a:schemeClr val="tx1"/>
                </a:solidFill>
                <a:latin typeface="Georgia" pitchFamily="18" charset="0"/>
              </a:rPr>
              <a:t>Perperpustakaan harus mengolah dan mengatur koleksinya sedemikian rupa sehingga bahan perperpustakaan yang terdapat dalam koleksinya dapat disimpan dan ditemukan kembali dengan mudah, cepat dan tepat apabila diperlukan</a:t>
            </a:r>
          </a:p>
          <a:p>
            <a:pPr marL="342900" indent="-342900" algn="just" eaLnBrk="1" hangingPunct="1">
              <a:lnSpc>
                <a:spcPct val="80000"/>
              </a:lnSpc>
              <a:defRPr/>
            </a:pPr>
            <a:endParaRPr lang="fi-FI" sz="2800" dirty="0">
              <a:latin typeface="Georgia" pitchFamily="18" charset="0"/>
            </a:endParaRPr>
          </a:p>
          <a:p>
            <a:pPr marL="342900" indent="-342900" algn="just" eaLnBrk="1" hangingPunct="1">
              <a:lnSpc>
                <a:spcPct val="80000"/>
              </a:lnSpc>
              <a:buFont typeface="Wingdings" pitchFamily="2" charset="2"/>
              <a:buBlip>
                <a:blip r:embed="rId2"/>
              </a:buBlip>
              <a:defRPr/>
            </a:pPr>
            <a:r>
              <a:rPr lang="fi-FI" sz="2800" dirty="0">
                <a:solidFill>
                  <a:schemeClr val="tx1"/>
                </a:solidFill>
                <a:latin typeface="Georgia" pitchFamily="18" charset="0"/>
              </a:rPr>
              <a:t>Kegiatan mengolah dan mengatur bahan perperpustakaan dalam rangka penyimpanan dan untuk keperluan temu kembali disebut </a:t>
            </a:r>
            <a:r>
              <a:rPr lang="fi-FI" sz="2800" b="1" dirty="0">
                <a:solidFill>
                  <a:schemeClr val="tx1"/>
                </a:solidFill>
                <a:latin typeface="Georgia" pitchFamily="18" charset="0"/>
              </a:rPr>
              <a:t>pengorganisasian informasi</a:t>
            </a:r>
            <a:r>
              <a:rPr lang="en-US" sz="2800" dirty="0">
                <a:solidFill>
                  <a:schemeClr val="tx1"/>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anim to="" calcmode="lin" valueType="num">
                                      <p:cBhvr>
                                        <p:cTn id="7" dur="1" fill="hold"/>
                                        <p:tgtEl>
                                          <p:spTgt spid="405507">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405507">
                                            <p:txEl>
                                              <p:pRg st="1" end="1"/>
                                            </p:txEl>
                                          </p:spTgt>
                                        </p:tgtEl>
                                        <p:attrNameLst>
                                          <p:attrName>style.visibility</p:attrName>
                                        </p:attrNameLst>
                                      </p:cBhvr>
                                      <p:to>
                                        <p:strVal val="visible"/>
                                      </p:to>
                                    </p:set>
                                    <p:anim to="" calcmode="lin" valueType="num">
                                      <p:cBhvr>
                                        <p:cTn id="12" dur="1" fill="hold"/>
                                        <p:tgtEl>
                                          <p:spTgt spid="405507">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405507">
                                            <p:txEl>
                                              <p:pRg st="3" end="3"/>
                                            </p:txEl>
                                          </p:spTgt>
                                        </p:tgtEl>
                                        <p:attrNameLst>
                                          <p:attrName>style.visibility</p:attrName>
                                        </p:attrNameLst>
                                      </p:cBhvr>
                                      <p:to>
                                        <p:strVal val="visible"/>
                                      </p:to>
                                    </p:set>
                                    <p:anim to="" calcmode="lin" valueType="num">
                                      <p:cBhvr>
                                        <p:cTn id="17" dur="1" fill="hold"/>
                                        <p:tgtEl>
                                          <p:spTgt spid="405507">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405507">
                                            <p:txEl>
                                              <p:pRg st="5" end="5"/>
                                            </p:txEl>
                                          </p:spTgt>
                                        </p:tgtEl>
                                        <p:attrNameLst>
                                          <p:attrName>style.visibility</p:attrName>
                                        </p:attrNameLst>
                                      </p:cBhvr>
                                      <p:to>
                                        <p:strVal val="visible"/>
                                      </p:to>
                                    </p:set>
                                    <p:anim to="" calcmode="lin" valueType="num">
                                      <p:cBhvr>
                                        <p:cTn id="22" dur="1" fill="hold"/>
                                        <p:tgtEl>
                                          <p:spTgt spid="40550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p:cNvPicPr>
            <a:picLocks noGrp="1" noChangeAspect="1" noChangeArrowheads="1"/>
          </p:cNvPicPr>
          <p:nvPr>
            <p:ph idx="1"/>
          </p:nvPr>
        </p:nvPicPr>
        <p:blipFill>
          <a:blip r:embed="rId2" cstate="print"/>
          <a:srcRect/>
          <a:stretch>
            <a:fillRect/>
          </a:stretch>
        </p:blipFill>
        <p:spPr>
          <a:xfrm>
            <a:off x="0" y="0"/>
            <a:ext cx="9144000" cy="68580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152400" y="277813"/>
            <a:ext cx="8839200" cy="1017587"/>
          </a:xfrm>
        </p:spPr>
        <p:txBody>
          <a:bodyPr>
            <a:normAutofit fontScale="90000"/>
          </a:bodyPr>
          <a:lstStyle/>
          <a:p>
            <a:pPr algn="l" eaLnBrk="1" hangingPunct="1">
              <a:defRPr/>
            </a:pPr>
            <a:r>
              <a:rPr lang="fi-FI" sz="2800" dirty="0">
                <a:latin typeface="Georgia" pitchFamily="18" charset="0"/>
              </a:rPr>
              <a:t>Ada dua kegiatan utama dalam pengorganisasian informasi di Perperpustakaan yaitu katalalogisasi dan klasifikasi</a:t>
            </a:r>
            <a:endParaRPr lang="en-US" sz="2800" dirty="0">
              <a:latin typeface="Georgia" pitchFamily="18" charset="0"/>
            </a:endParaRPr>
          </a:p>
        </p:txBody>
      </p:sp>
      <p:sp>
        <p:nvSpPr>
          <p:cNvPr id="7171" name="Rectangle 3"/>
          <p:cNvSpPr>
            <a:spLocks noGrp="1" noChangeArrowheads="1"/>
          </p:cNvSpPr>
          <p:nvPr>
            <p:ph idx="1"/>
          </p:nvPr>
        </p:nvSpPr>
        <p:spPr>
          <a:xfrm>
            <a:off x="304800" y="1447800"/>
            <a:ext cx="8458200" cy="5029200"/>
          </a:xfrm>
        </p:spPr>
        <p:txBody>
          <a:bodyPr/>
          <a:lstStyle/>
          <a:p>
            <a:pPr marL="357188" indent="-357188" eaLnBrk="1" hangingPunct="1">
              <a:buFont typeface="Wingdings" pitchFamily="2" charset="2"/>
              <a:buChar char="q"/>
            </a:pPr>
            <a:r>
              <a:rPr lang="fi-FI" sz="2800" dirty="0">
                <a:effectLst/>
                <a:latin typeface="Book Antiqua" panose="02040602050305030304" pitchFamily="18" charset="0"/>
              </a:rPr>
              <a:t>Katalogisasi adalah kegiatan atau aktivitas membuat katalog perperpustakaan  </a:t>
            </a:r>
          </a:p>
          <a:p>
            <a:pPr marL="357188" indent="-357188" eaLnBrk="1" hangingPunct="1">
              <a:buFont typeface="Wingdings" pitchFamily="2" charset="2"/>
              <a:buChar char="q"/>
            </a:pPr>
            <a:r>
              <a:rPr lang="fi-FI" sz="2800" dirty="0">
                <a:effectLst/>
                <a:latin typeface="Book Antiqua" panose="02040602050305030304" pitchFamily="18" charset="0"/>
              </a:rPr>
              <a:t>Ada kalanya istilah yang digunakan untuk hal ini adalah </a:t>
            </a:r>
            <a:r>
              <a:rPr lang="fi-FI" sz="2800" b="1" dirty="0">
                <a:effectLst/>
                <a:latin typeface="Book Antiqua" panose="02040602050305030304" pitchFamily="18" charset="0"/>
              </a:rPr>
              <a:t>pengatalogan</a:t>
            </a:r>
            <a:r>
              <a:rPr lang="fi-FI" sz="2800" dirty="0">
                <a:effectLst/>
                <a:latin typeface="Book Antiqua" panose="02040602050305030304" pitchFamily="18" charset="0"/>
              </a:rPr>
              <a:t> (cataloguing)  </a:t>
            </a:r>
          </a:p>
          <a:p>
            <a:pPr marL="357188" indent="-357188" eaLnBrk="1" hangingPunct="1">
              <a:buFont typeface="Wingdings" pitchFamily="2" charset="2"/>
              <a:buChar char="q"/>
            </a:pPr>
            <a:r>
              <a:rPr lang="fi-FI" sz="2800" dirty="0">
                <a:effectLst/>
                <a:latin typeface="Book Antiqua" panose="02040602050305030304" pitchFamily="18" charset="0"/>
              </a:rPr>
              <a:t>Dalam arti yang luas, sebenarnya pengatalogan telah mencakup kegiatan klasifikasi, karena dalam sebuah entri katalog sudah terdapat notasi klasifikasi dan tajuk subyek yang merupakan produk dari klasifikasi.</a:t>
            </a:r>
            <a:endParaRPr lang="en-US" sz="2800" dirty="0">
              <a:effectLst/>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idx="1"/>
          </p:nvPr>
        </p:nvSpPr>
        <p:spPr>
          <a:xfrm>
            <a:off x="381000" y="228600"/>
            <a:ext cx="8763000" cy="6324600"/>
          </a:xfrm>
        </p:spPr>
        <p:txBody>
          <a:bodyPr/>
          <a:lstStyle/>
          <a:p>
            <a:pPr marL="0" indent="0" eaLnBrk="1" hangingPunct="1">
              <a:lnSpc>
                <a:spcPct val="80000"/>
              </a:lnSpc>
              <a:buFont typeface="Wingdings" pitchFamily="2" charset="2"/>
              <a:buNone/>
              <a:defRPr/>
            </a:pPr>
            <a:r>
              <a:rPr lang="fi-FI" sz="1800" dirty="0"/>
              <a:t>Kegiatan pengatalogan secara garis besar dapat dibagi ke dalam dua kegiatan: </a:t>
            </a:r>
          </a:p>
          <a:p>
            <a:pPr marL="0" indent="0" eaLnBrk="1" hangingPunct="1">
              <a:lnSpc>
                <a:spcPct val="80000"/>
              </a:lnSpc>
              <a:buFont typeface="Wingdings" pitchFamily="2" charset="2"/>
              <a:buNone/>
              <a:defRPr/>
            </a:pPr>
            <a:endParaRPr lang="fi-FI" sz="1800" dirty="0"/>
          </a:p>
          <a:p>
            <a:pPr marL="0" indent="0" eaLnBrk="1" hangingPunct="1">
              <a:lnSpc>
                <a:spcPct val="80000"/>
              </a:lnSpc>
              <a:buFont typeface="Wingdings" pitchFamily="2" charset="2"/>
              <a:buAutoNum type="arabicParenBoth"/>
              <a:defRPr/>
            </a:pPr>
            <a:r>
              <a:rPr lang="fi-FI" sz="1800" dirty="0"/>
              <a:t>Pengatalogan deskriptif adalah kegiatan yang bertumpu pada pembuatan deskripsi  </a:t>
            </a:r>
          </a:p>
          <a:p>
            <a:pPr marL="0" indent="0" eaLnBrk="1" hangingPunct="1">
              <a:lnSpc>
                <a:spcPct val="80000"/>
              </a:lnSpc>
              <a:buFont typeface="Wingdings" pitchFamily="2" charset="2"/>
              <a:buNone/>
              <a:defRPr/>
            </a:pPr>
            <a:r>
              <a:rPr lang="fi-FI" sz="1800" dirty="0"/>
              <a:t>    atau uraian fisik bahan perperpustakaan. Pengatalogan deskriptif  kegiatannya  </a:t>
            </a:r>
          </a:p>
          <a:p>
            <a:pPr marL="0" indent="0" eaLnBrk="1" hangingPunct="1">
              <a:lnSpc>
                <a:spcPct val="80000"/>
              </a:lnSpc>
              <a:buFont typeface="Wingdings" pitchFamily="2" charset="2"/>
              <a:buNone/>
              <a:defRPr/>
            </a:pPr>
            <a:r>
              <a:rPr lang="fi-FI" sz="1800" dirty="0"/>
              <a:t>    adalah membuat deskripsi bibliografi, menentukan tajuk entri utama dan tambahan. </a:t>
            </a:r>
          </a:p>
          <a:p>
            <a:pPr marL="0" indent="0" eaLnBrk="1" hangingPunct="1">
              <a:lnSpc>
                <a:spcPct val="80000"/>
              </a:lnSpc>
              <a:buFont typeface="Wingdings" pitchFamily="2" charset="2"/>
              <a:buNone/>
              <a:defRPr/>
            </a:pPr>
            <a:r>
              <a:rPr lang="fi-FI" sz="1800" dirty="0"/>
              <a:t>    Peralatan yang dipedomani untuk melakukan pengatalogan deskriptif adalah  </a:t>
            </a:r>
          </a:p>
          <a:p>
            <a:pPr marL="0" indent="0" eaLnBrk="1" hangingPunct="1">
              <a:lnSpc>
                <a:spcPct val="80000"/>
              </a:lnSpc>
              <a:buFont typeface="Wingdings" pitchFamily="2" charset="2"/>
              <a:buNone/>
              <a:defRPr/>
            </a:pPr>
            <a:r>
              <a:rPr lang="fi-FI" sz="1800" dirty="0"/>
              <a:t>    Anglo-American Cataloguing Rules 2nd ed (AACR-II) dan International Standard  </a:t>
            </a:r>
          </a:p>
          <a:p>
            <a:pPr marL="0" indent="0" eaLnBrk="1" hangingPunct="1">
              <a:lnSpc>
                <a:spcPct val="80000"/>
              </a:lnSpc>
              <a:buFont typeface="Wingdings" pitchFamily="2" charset="2"/>
              <a:buNone/>
              <a:defRPr/>
            </a:pPr>
            <a:r>
              <a:rPr lang="fi-FI" sz="1800" dirty="0"/>
              <a:t>    Bibliographic Description (ISBD). Di Indonesia, AACR telah diadopsi sesuai dengan </a:t>
            </a:r>
          </a:p>
          <a:p>
            <a:pPr marL="0" indent="0" eaLnBrk="1" hangingPunct="1">
              <a:lnSpc>
                <a:spcPct val="80000"/>
              </a:lnSpc>
              <a:buFont typeface="Wingdings" pitchFamily="2" charset="2"/>
              <a:buNone/>
              <a:defRPr/>
            </a:pPr>
            <a:r>
              <a:rPr lang="fi-FI" sz="1800" dirty="0"/>
              <a:t>    kebutuhan dengan menerbitkan Peraturan Katalogisasi Indonesia (PKI) yang </a:t>
            </a:r>
          </a:p>
          <a:p>
            <a:pPr marL="0" indent="0" eaLnBrk="1" hangingPunct="1">
              <a:lnSpc>
                <a:spcPct val="80000"/>
              </a:lnSpc>
              <a:buFont typeface="Wingdings" pitchFamily="2" charset="2"/>
              <a:buNone/>
              <a:defRPr/>
            </a:pPr>
            <a:r>
              <a:rPr lang="fi-FI" sz="1800" dirty="0"/>
              <a:t>    diterbitkan oleh Perperpustakaan Nasional Indonesia. </a:t>
            </a:r>
          </a:p>
          <a:p>
            <a:pPr marL="0" indent="0" eaLnBrk="1" hangingPunct="1">
              <a:lnSpc>
                <a:spcPct val="80000"/>
              </a:lnSpc>
              <a:buFont typeface="Wingdings" pitchFamily="2" charset="2"/>
              <a:buNone/>
              <a:defRPr/>
            </a:pPr>
            <a:endParaRPr lang="fi-FI" sz="1800" dirty="0"/>
          </a:p>
          <a:p>
            <a:pPr marL="0" indent="0" eaLnBrk="1" hangingPunct="1">
              <a:lnSpc>
                <a:spcPct val="80000"/>
              </a:lnSpc>
              <a:buFont typeface="Wingdings" pitchFamily="2" charset="2"/>
              <a:buNone/>
              <a:defRPr/>
            </a:pPr>
            <a:r>
              <a:rPr lang="fi-FI" sz="1800" dirty="0"/>
              <a:t>(2) Pengindeksan subyek adalah kegiatan untuk mengalisi dan merumuskan subyek  </a:t>
            </a:r>
          </a:p>
          <a:p>
            <a:pPr marL="0" indent="0" eaLnBrk="1" hangingPunct="1">
              <a:lnSpc>
                <a:spcPct val="80000"/>
              </a:lnSpc>
              <a:buFont typeface="Wingdings" pitchFamily="2" charset="2"/>
              <a:buNone/>
              <a:defRPr/>
            </a:pPr>
            <a:r>
              <a:rPr lang="fi-FI" sz="1800" dirty="0"/>
              <a:t>     dokumen atau kegiatan yang berdasar pada isi bahan perperpustakaan artinya </a:t>
            </a:r>
          </a:p>
          <a:p>
            <a:pPr marL="0" indent="0" eaLnBrk="1" hangingPunct="1">
              <a:lnSpc>
                <a:spcPct val="80000"/>
              </a:lnSpc>
              <a:buFont typeface="Wingdings" pitchFamily="2" charset="2"/>
              <a:buNone/>
              <a:defRPr/>
            </a:pPr>
            <a:r>
              <a:rPr lang="fi-FI" sz="1800" dirty="0"/>
              <a:t>     bahan perperpustakaan itu membahas tentang/mengenai apa (subyek atau topik </a:t>
            </a:r>
          </a:p>
          <a:p>
            <a:pPr marL="0" indent="0" eaLnBrk="1" hangingPunct="1">
              <a:lnSpc>
                <a:spcPct val="80000"/>
              </a:lnSpc>
              <a:buFont typeface="Wingdings" pitchFamily="2" charset="2"/>
              <a:buNone/>
              <a:defRPr/>
            </a:pPr>
            <a:r>
              <a:rPr lang="fi-FI" sz="1800" dirty="0"/>
              <a:t>     yang dibahas). Pengindeksan subyek menckup kegiatan analisis subyek dan </a:t>
            </a:r>
          </a:p>
          <a:p>
            <a:pPr marL="0" indent="0" eaLnBrk="1" hangingPunct="1">
              <a:lnSpc>
                <a:spcPct val="80000"/>
              </a:lnSpc>
              <a:buFont typeface="Wingdings" pitchFamily="2" charset="2"/>
              <a:buNone/>
              <a:defRPr/>
            </a:pPr>
            <a:r>
              <a:rPr lang="fi-FI" sz="1800" dirty="0"/>
              <a:t>     menentukan notasi klasifikasi. Peralatan yang dipedomani untuk kegiatan ini adalah </a:t>
            </a:r>
          </a:p>
          <a:p>
            <a:pPr marL="0" indent="0" eaLnBrk="1" hangingPunct="1">
              <a:lnSpc>
                <a:spcPct val="80000"/>
              </a:lnSpc>
              <a:buFont typeface="Wingdings" pitchFamily="2" charset="2"/>
              <a:buNone/>
              <a:defRPr/>
            </a:pPr>
            <a:r>
              <a:rPr lang="fi-FI" sz="1800" dirty="0"/>
              <a:t>     bagan klasifikasi (DDC, LC, UDC dan sebagainya), daftar tajuk subyek dan/atau </a:t>
            </a:r>
          </a:p>
          <a:p>
            <a:pPr marL="0" indent="0" eaLnBrk="1" hangingPunct="1">
              <a:lnSpc>
                <a:spcPct val="80000"/>
              </a:lnSpc>
              <a:buFont typeface="Wingdings" pitchFamily="2" charset="2"/>
              <a:buNone/>
              <a:defRPr/>
            </a:pPr>
            <a:r>
              <a:rPr lang="fi-FI" sz="1800" dirty="0"/>
              <a:t>     tesaurus (Sear List Subject Heading (SLSH), Library of Congress Subject Headings </a:t>
            </a:r>
          </a:p>
          <a:p>
            <a:pPr marL="0" indent="0" eaLnBrk="1" hangingPunct="1">
              <a:lnSpc>
                <a:spcPct val="80000"/>
              </a:lnSpc>
              <a:buFont typeface="Wingdings" pitchFamily="2" charset="2"/>
              <a:buNone/>
              <a:defRPr/>
            </a:pPr>
            <a:r>
              <a:rPr lang="fi-FI" sz="1800" dirty="0"/>
              <a:t>     (LCSH) dan sebagainya.</a:t>
            </a:r>
          </a:p>
          <a:p>
            <a:pPr marL="0" indent="0" eaLnBrk="1" hangingPunct="1">
              <a:lnSpc>
                <a:spcPct val="80000"/>
              </a:lnSpc>
              <a:buFont typeface="Wingdings" pitchFamily="2" charset="2"/>
              <a:buNone/>
              <a:defRPr/>
            </a:pPr>
            <a:r>
              <a:rPr lang="fi-FI" sz="1800" dirty="0"/>
              <a:t>     </a:t>
            </a:r>
          </a:p>
          <a:p>
            <a:pPr marL="0" indent="0" eaLnBrk="1" hangingPunct="1">
              <a:lnSpc>
                <a:spcPct val="80000"/>
              </a:lnSpc>
              <a:buFont typeface="Wingdings" pitchFamily="2" charset="2"/>
              <a:buNone/>
              <a:defRPr/>
            </a:pPr>
            <a:r>
              <a:rPr lang="fi-FI" sz="1800" dirty="0"/>
              <a:t>Kedua kegiatan ini menghasilkan cantuman bibliografi atau sering disebut katalog yang merupakan wakil ringkas atau representasi dari bahan perpustakaan yang dimiliki oleh sebuah perpustakaan.  </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Grp="1" noChangeAspect="1" noChangeArrowheads="1"/>
          </p:cNvPicPr>
          <p:nvPr>
            <p:ph idx="1"/>
          </p:nvPr>
        </p:nvPicPr>
        <p:blipFill>
          <a:blip r:embed="rId2" cstate="print"/>
          <a:srcRect/>
          <a:stretch>
            <a:fillRect/>
          </a:stretch>
        </p:blipFill>
        <p:spPr>
          <a:xfrm>
            <a:off x="0" y="0"/>
            <a:ext cx="9144000" cy="68580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Pengorganisasian Informasi (PI):</a:t>
            </a:r>
          </a:p>
        </p:txBody>
      </p:sp>
      <p:sp>
        <p:nvSpPr>
          <p:cNvPr id="3" name="Content Placeholder 2"/>
          <p:cNvSpPr>
            <a:spLocks noGrp="1"/>
          </p:cNvSpPr>
          <p:nvPr>
            <p:ph idx="1"/>
          </p:nvPr>
        </p:nvSpPr>
        <p:spPr>
          <a:xfrm>
            <a:off x="457200" y="1295400"/>
            <a:ext cx="8229600" cy="1905000"/>
          </a:xfrm>
          <a:solidFill>
            <a:schemeClr val="accent3"/>
          </a:solidFill>
        </p:spPr>
        <p:txBody>
          <a:bodyPr>
            <a:normAutofit fontScale="92500" lnSpcReduction="10000"/>
          </a:bodyPr>
          <a:lstStyle/>
          <a:p>
            <a:pPr>
              <a:buNone/>
            </a:pPr>
            <a:r>
              <a:rPr lang="id-ID" dirty="0"/>
              <a:t>	</a:t>
            </a:r>
            <a:r>
              <a:rPr lang="en-US" dirty="0" err="1"/>
              <a:t>Pengorganisasian</a:t>
            </a:r>
            <a:r>
              <a:rPr lang="en-US" dirty="0"/>
              <a:t> </a:t>
            </a:r>
            <a:r>
              <a:rPr lang="en-US" dirty="0" err="1"/>
              <a:t>informasi</a:t>
            </a:r>
            <a:r>
              <a:rPr lang="en-US" dirty="0"/>
              <a:t> </a:t>
            </a:r>
            <a:r>
              <a:rPr lang="en-US" dirty="0" err="1"/>
              <a:t>adalah</a:t>
            </a:r>
            <a:r>
              <a:rPr lang="en-US" dirty="0"/>
              <a:t> </a:t>
            </a:r>
            <a:r>
              <a:rPr lang="en-US" dirty="0" err="1"/>
              <a:t>mengatur</a:t>
            </a:r>
            <a:r>
              <a:rPr lang="en-US" dirty="0"/>
              <a:t>, </a:t>
            </a:r>
            <a:r>
              <a:rPr lang="en-US" dirty="0" err="1"/>
              <a:t>mengorganisasikan</a:t>
            </a:r>
            <a:r>
              <a:rPr lang="en-US" dirty="0"/>
              <a:t> </a:t>
            </a:r>
            <a:r>
              <a:rPr lang="en-US" dirty="0" err="1"/>
              <a:t>informasi</a:t>
            </a:r>
            <a:r>
              <a:rPr lang="id-ID" dirty="0"/>
              <a:t>/</a:t>
            </a:r>
            <a:r>
              <a:rPr lang="en-US" dirty="0" err="1"/>
              <a:t>sumber</a:t>
            </a:r>
            <a:r>
              <a:rPr lang="id-ID" dirty="0"/>
              <a:t> daya informasi</a:t>
            </a:r>
            <a:r>
              <a:rPr lang="en-US" dirty="0"/>
              <a:t> </a:t>
            </a:r>
            <a:r>
              <a:rPr lang="en-US" dirty="0" err="1"/>
              <a:t>sedemikian</a:t>
            </a:r>
            <a:r>
              <a:rPr lang="en-US" dirty="0"/>
              <a:t> </a:t>
            </a:r>
            <a:r>
              <a:rPr lang="en-US" dirty="0" err="1"/>
              <a:t>rupa</a:t>
            </a:r>
            <a:r>
              <a:rPr lang="en-US" dirty="0"/>
              <a:t>, agar </a:t>
            </a:r>
            <a:r>
              <a:rPr lang="en-US" dirty="0" err="1"/>
              <a:t>mudah</a:t>
            </a:r>
            <a:r>
              <a:rPr lang="en-US" dirty="0"/>
              <a:t> </a:t>
            </a:r>
            <a:r>
              <a:rPr lang="en-US" dirty="0" err="1"/>
              <a:t>ditemu-balikkan</a:t>
            </a:r>
            <a:r>
              <a:rPr lang="en-US" dirty="0"/>
              <a:t> (</a:t>
            </a:r>
            <a:r>
              <a:rPr lang="en-US" dirty="0" err="1"/>
              <a:t>dimanfaatkan</a:t>
            </a:r>
            <a:r>
              <a:rPr lang="en-US" dirty="0"/>
              <a:t>) </a:t>
            </a:r>
            <a:r>
              <a:rPr lang="en-US" dirty="0" err="1"/>
              <a:t>oleh</a:t>
            </a:r>
            <a:r>
              <a:rPr lang="en-US" dirty="0"/>
              <a:t> </a:t>
            </a:r>
            <a:r>
              <a:rPr lang="en-US" dirty="0" err="1"/>
              <a:t>pengguna</a:t>
            </a:r>
            <a:endParaRPr lang="id-ID" dirty="0"/>
          </a:p>
        </p:txBody>
      </p:sp>
      <p:sp>
        <p:nvSpPr>
          <p:cNvPr id="5" name="TextBox 4">
            <a:extLst>
              <a:ext uri="{FF2B5EF4-FFF2-40B4-BE49-F238E27FC236}">
                <a16:creationId xmlns:a16="http://schemas.microsoft.com/office/drawing/2014/main" id="{C4981517-D689-4168-88F1-93639E8C8A55}"/>
              </a:ext>
            </a:extLst>
          </p:cNvPr>
          <p:cNvSpPr txBox="1"/>
          <p:nvPr/>
        </p:nvSpPr>
        <p:spPr>
          <a:xfrm>
            <a:off x="304800" y="3581400"/>
            <a:ext cx="8237136" cy="3066352"/>
          </a:xfrm>
          <a:prstGeom prst="rect">
            <a:avLst/>
          </a:prstGeom>
          <a:solidFill>
            <a:schemeClr val="accent5">
              <a:lumMod val="40000"/>
              <a:lumOff val="60000"/>
            </a:schemeClr>
          </a:solidFill>
        </p:spPr>
        <p:txBody>
          <a:bodyPr wrap="square">
            <a:spAutoFit/>
          </a:bodyPr>
          <a:lstStyle/>
          <a:p>
            <a:pPr marR="0" lvl="0" defTabSz="914400" rtl="0" eaLnBrk="1" fontAlgn="base" latinLnBrk="0" hangingPunct="1">
              <a:lnSpc>
                <a:spcPct val="90000"/>
              </a:lnSpc>
              <a:spcBef>
                <a:spcPct val="20000"/>
              </a:spcBef>
              <a:spcAft>
                <a:spcPct val="0"/>
              </a:spcAft>
              <a:buClr>
                <a:srgbClr val="E3E3FF"/>
              </a:buClr>
              <a:buSzTx/>
              <a:tabLst/>
              <a:defRPr/>
            </a:pPr>
            <a:r>
              <a:rPr kumimoji="0" lang="en-US" sz="2800" b="0" i="0" u="none" strike="noStrike" kern="0" cap="none" spc="0" normalizeH="0" baseline="0" noProof="0" dirty="0" err="1">
                <a:ln>
                  <a:noFill/>
                </a:ln>
                <a:effectLst/>
                <a:uLnTx/>
                <a:uFillTx/>
                <a:latin typeface="Book Antiqua" panose="02040602050305030304" pitchFamily="18" charset="0"/>
                <a:cs typeface="+mn-cs"/>
              </a:rPr>
              <a:t>Klasifikasi</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bahan</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Perpustakaan</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penyusunan</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secara</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sistematis</a:t>
            </a:r>
            <a:r>
              <a:rPr kumimoji="0" lang="en-US" sz="2800" b="0" i="0" u="none" strike="noStrike" kern="0" cap="none" spc="0" normalizeH="0" baseline="0" noProof="0" dirty="0">
                <a:ln>
                  <a:noFill/>
                </a:ln>
                <a:effectLst/>
                <a:uLnTx/>
                <a:uFillTx/>
                <a:latin typeface="Book Antiqua" panose="02040602050305030304" pitchFamily="18" charset="0"/>
                <a:cs typeface="+mn-cs"/>
              </a:rPr>
              <a:t>/</a:t>
            </a:r>
            <a:r>
              <a:rPr kumimoji="0" lang="en-US" sz="2800" b="0" i="0" u="none" strike="noStrike" kern="0" cap="none" spc="0" normalizeH="0" baseline="0" noProof="0" dirty="0" err="1">
                <a:ln>
                  <a:noFill/>
                </a:ln>
                <a:effectLst/>
                <a:uLnTx/>
                <a:uFillTx/>
                <a:latin typeface="Book Antiqua" panose="02040602050305030304" pitchFamily="18" charset="0"/>
                <a:cs typeface="+mn-cs"/>
              </a:rPr>
              <a:t>diatur</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berdasarkan</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sistem</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terhadap</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buku</a:t>
            </a:r>
            <a:r>
              <a:rPr kumimoji="0" lang="en-US" sz="2800" b="0" i="0" u="none" strike="noStrike" kern="0" cap="none" spc="0" normalizeH="0" baseline="0" noProof="0" dirty="0">
                <a:ln>
                  <a:noFill/>
                </a:ln>
                <a:effectLst/>
                <a:uLnTx/>
                <a:uFillTx/>
                <a:latin typeface="Book Antiqua" panose="02040602050305030304" pitchFamily="18" charset="0"/>
                <a:cs typeface="+mn-cs"/>
              </a:rPr>
              <a:t> dan </a:t>
            </a:r>
            <a:r>
              <a:rPr kumimoji="0" lang="en-US" sz="2800" b="0" i="0" u="none" strike="noStrike" kern="0" cap="none" spc="0" normalizeH="0" baseline="0" noProof="0" dirty="0" err="1">
                <a:ln>
                  <a:noFill/>
                </a:ln>
                <a:effectLst/>
                <a:uLnTx/>
                <a:uFillTx/>
                <a:latin typeface="Book Antiqua" panose="02040602050305030304" pitchFamily="18" charset="0"/>
                <a:cs typeface="+mn-cs"/>
              </a:rPr>
              <a:t>bahan</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pustaka</a:t>
            </a:r>
            <a:r>
              <a:rPr kumimoji="0" lang="en-US" sz="2800" b="0" i="0" u="none" strike="noStrike" kern="0" cap="none" spc="0" normalizeH="0" baseline="0" noProof="0" dirty="0">
                <a:ln>
                  <a:noFill/>
                </a:ln>
                <a:effectLst/>
                <a:uLnTx/>
                <a:uFillTx/>
                <a:latin typeface="Book Antiqua" panose="02040602050305030304" pitchFamily="18" charset="0"/>
                <a:cs typeface="+mn-cs"/>
              </a:rPr>
              <a:t> </a:t>
            </a:r>
            <a:r>
              <a:rPr kumimoji="0" lang="en-US" sz="2800" b="0" i="0" u="none" strike="noStrike" kern="0" cap="none" spc="0" normalizeH="0" baseline="0" noProof="0" dirty="0" err="1">
                <a:ln>
                  <a:noFill/>
                </a:ln>
                <a:effectLst/>
                <a:uLnTx/>
                <a:uFillTx/>
                <a:latin typeface="Book Antiqua" panose="02040602050305030304" pitchFamily="18" charset="0"/>
                <a:cs typeface="+mn-cs"/>
              </a:rPr>
              <a:t>lainnya</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dengan</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tujuan</a:t>
            </a:r>
            <a:r>
              <a:rPr lang="en-US" sz="2800" kern="0" dirty="0">
                <a:latin typeface="Book Antiqua" panose="02040602050305030304" pitchFamily="18" charset="0"/>
                <a:cs typeface="+mn-cs"/>
              </a:rPr>
              <a:t> : </a:t>
            </a:r>
          </a:p>
          <a:p>
            <a:pPr marR="0" lvl="0" defTabSz="914400" rtl="0" eaLnBrk="1" fontAlgn="base" latinLnBrk="0" hangingPunct="1">
              <a:lnSpc>
                <a:spcPct val="90000"/>
              </a:lnSpc>
              <a:spcBef>
                <a:spcPct val="20000"/>
              </a:spcBef>
              <a:spcAft>
                <a:spcPct val="0"/>
              </a:spcAft>
              <a:buClr>
                <a:srgbClr val="E3E3FF"/>
              </a:buClr>
              <a:buSzTx/>
              <a:tabLst/>
              <a:defRPr/>
            </a:pPr>
            <a:r>
              <a:rPr lang="en-US" sz="2800" kern="0" dirty="0" err="1">
                <a:latin typeface="Book Antiqua" panose="02040602050305030304" pitchFamily="18" charset="0"/>
                <a:cs typeface="+mn-cs"/>
              </a:rPr>
              <a:t>memudahkan</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pencarian</a:t>
            </a:r>
            <a:r>
              <a:rPr lang="en-US" sz="2800" kern="0" dirty="0">
                <a:latin typeface="Book Antiqua" panose="02040602050305030304" pitchFamily="18" charset="0"/>
                <a:cs typeface="+mn-cs"/>
              </a:rPr>
              <a:t>,</a:t>
            </a:r>
          </a:p>
          <a:p>
            <a:pPr marR="0" lvl="0" defTabSz="914400" rtl="0" eaLnBrk="1" fontAlgn="base" latinLnBrk="0" hangingPunct="1">
              <a:lnSpc>
                <a:spcPct val="90000"/>
              </a:lnSpc>
              <a:spcBef>
                <a:spcPct val="20000"/>
              </a:spcBef>
              <a:spcAft>
                <a:spcPct val="0"/>
              </a:spcAft>
              <a:buClr>
                <a:srgbClr val="E3E3FF"/>
              </a:buClr>
              <a:buSzTx/>
              <a:tabLst/>
              <a:defRPr/>
            </a:pPr>
            <a:r>
              <a:rPr lang="en-US" sz="2800" kern="0" dirty="0" err="1">
                <a:latin typeface="Book Antiqua" panose="02040602050305030304" pitchFamily="18" charset="0"/>
                <a:cs typeface="+mn-cs"/>
              </a:rPr>
              <a:t>memudahkan</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penyimpanan</a:t>
            </a:r>
            <a:r>
              <a:rPr lang="en-US" sz="2800" kern="0" dirty="0">
                <a:latin typeface="Book Antiqua" panose="02040602050305030304" pitchFamily="18" charset="0"/>
                <a:cs typeface="+mn-cs"/>
              </a:rPr>
              <a:t>, </a:t>
            </a:r>
          </a:p>
          <a:p>
            <a:pPr marR="0" lvl="0" defTabSz="914400" rtl="0" eaLnBrk="1" fontAlgn="base" latinLnBrk="0" hangingPunct="1">
              <a:lnSpc>
                <a:spcPct val="90000"/>
              </a:lnSpc>
              <a:spcBef>
                <a:spcPct val="20000"/>
              </a:spcBef>
              <a:spcAft>
                <a:spcPct val="0"/>
              </a:spcAft>
              <a:buClr>
                <a:srgbClr val="E3E3FF"/>
              </a:buClr>
              <a:buSzTx/>
              <a:tabLst/>
              <a:defRPr/>
            </a:pPr>
            <a:r>
              <a:rPr lang="en-US" sz="2800" kern="0" dirty="0" err="1">
                <a:latin typeface="Book Antiqua" panose="02040602050305030304" pitchFamily="18" charset="0"/>
                <a:cs typeface="+mn-cs"/>
              </a:rPr>
              <a:t>supaya</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indah</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dipandang</a:t>
            </a:r>
            <a:r>
              <a:rPr lang="en-US" sz="2800" kern="0" dirty="0">
                <a:latin typeface="Book Antiqua" panose="02040602050305030304" pitchFamily="18" charset="0"/>
                <a:cs typeface="+mn-cs"/>
              </a:rPr>
              <a:t> </a:t>
            </a:r>
            <a:r>
              <a:rPr lang="en-US" sz="2800" kern="0" dirty="0" err="1">
                <a:latin typeface="Book Antiqua" panose="02040602050305030304" pitchFamily="18" charset="0"/>
                <a:cs typeface="+mn-cs"/>
              </a:rPr>
              <a:t>mata</a:t>
            </a:r>
            <a:endParaRPr lang="en-US" sz="2800" kern="0" dirty="0">
              <a:latin typeface="Book Antiqua" panose="02040602050305030304" pitchFamily="18" charset="0"/>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a:xfrm>
            <a:off x="0" y="0"/>
            <a:ext cx="9144000" cy="685800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spect="1" noChangeArrowheads="1"/>
          </p:cNvSpPr>
          <p:nvPr>
            <p:ph type="title"/>
          </p:nvPr>
        </p:nvSpPr>
        <p:spPr/>
        <p:txBody>
          <a:bodyPr/>
          <a:lstStyle/>
          <a:p>
            <a:pPr eaLnBrk="1" hangingPunct="1">
              <a:defRPr/>
            </a:pPr>
            <a:endParaRPr lang="en-US"/>
          </a:p>
        </p:txBody>
      </p:sp>
      <p:sp>
        <p:nvSpPr>
          <p:cNvPr id="446467" name="Rectangle 3"/>
          <p:cNvSpPr>
            <a:spLocks noGrp="1" noChangeArrowheads="1"/>
          </p:cNvSpPr>
          <p:nvPr>
            <p:ph idx="1"/>
          </p:nvPr>
        </p:nvSpPr>
        <p:spPr/>
        <p:txBody>
          <a:bodyPr/>
          <a:lstStyle/>
          <a:p>
            <a:pPr eaLnBrk="1" hangingPunct="1">
              <a:defRPr/>
            </a:pPr>
            <a:endParaRPr lang="en-US"/>
          </a:p>
        </p:txBody>
      </p:sp>
      <p:pic>
        <p:nvPicPr>
          <p:cNvPr id="24580" name="Picture 4"/>
          <p:cNvPicPr>
            <a:picLocks noChangeAspect="1" noChangeArrowheads="1"/>
          </p:cNvPicPr>
          <p:nvPr/>
        </p:nvPicPr>
        <p:blipFill>
          <a:blip r:embed="rId2" cstate="print"/>
          <a:srcRect/>
          <a:stretch>
            <a:fillRect/>
          </a:stretch>
        </p:blipFill>
        <p:spPr bwMode="auto">
          <a:xfrm>
            <a:off x="-1524000" y="-381000"/>
            <a:ext cx="12192000" cy="7620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51587" name="Rectangle 3"/>
          <p:cNvSpPr>
            <a:spLocks noGrp="1" noChangeArrowheads="1"/>
          </p:cNvSpPr>
          <p:nvPr>
            <p:ph idx="1"/>
          </p:nvPr>
        </p:nvSpPr>
        <p:spPr>
          <a:xfrm>
            <a:off x="228600" y="228600"/>
            <a:ext cx="8610600" cy="6477000"/>
          </a:xfrm>
          <a:solidFill>
            <a:schemeClr val="bg1"/>
          </a:solidFill>
        </p:spPr>
        <p:txBody>
          <a:bodyPr>
            <a:normAutofit fontScale="92500"/>
          </a:bodyPr>
          <a:lstStyle/>
          <a:p>
            <a:pPr marL="533400" indent="-533400" eaLnBrk="1" hangingPunct="1">
              <a:lnSpc>
                <a:spcPct val="80000"/>
              </a:lnSpc>
              <a:buFont typeface="Wingdings" pitchFamily="2" charset="2"/>
              <a:buNone/>
              <a:defRPr/>
            </a:pPr>
            <a:r>
              <a:rPr lang="fi-FI" sz="800" dirty="0"/>
              <a:t>                  </a:t>
            </a:r>
            <a:r>
              <a:rPr lang="fi-FI" sz="2800" dirty="0">
                <a:latin typeface="Georgia" pitchFamily="18" charset="0"/>
              </a:rPr>
              <a:t>Ada beberapa bagan klasifikasi yang dikenal di dunia perpustakaan dan informasi, antara lain: </a:t>
            </a:r>
          </a:p>
          <a:p>
            <a:pPr marL="533400" indent="-533400" eaLnBrk="1" hangingPunct="1">
              <a:lnSpc>
                <a:spcPct val="80000"/>
              </a:lnSpc>
              <a:buFont typeface="Wingdings" pitchFamily="2" charset="2"/>
              <a:buNone/>
              <a:defRPr/>
            </a:pPr>
            <a:endParaRPr lang="fi-FI" sz="2800" dirty="0">
              <a:latin typeface="Georgia" pitchFamily="18" charset="0"/>
            </a:endParaRP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Dewey Decimal Classification (DDC), (1876, USA)</a:t>
            </a: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Expansive Classification (1893, Cutter, USA)</a:t>
            </a: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Universal Decimal Classification (UDC), 1896, Paul Otlet Belgia</a:t>
            </a: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Library of Congress Classification (LC), 1902 Congres USA</a:t>
            </a: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Subject Classification (SC), 1906, JD Brown, Britain</a:t>
            </a:r>
          </a:p>
          <a:p>
            <a:pPr marL="72000" indent="-533400" eaLnBrk="1" hangingPunct="1">
              <a:lnSpc>
                <a:spcPct val="110000"/>
              </a:lnSpc>
              <a:spcBef>
                <a:spcPts val="0"/>
              </a:spcBef>
              <a:buFont typeface="Wingdings" pitchFamily="2" charset="2"/>
              <a:buAutoNum type="arabicParenBoth"/>
              <a:defRPr/>
            </a:pPr>
            <a:r>
              <a:rPr lang="fi-FI" sz="2400" i="1" dirty="0">
                <a:latin typeface="Book Antiqua" panose="02040602050305030304" pitchFamily="18" charset="0"/>
              </a:rPr>
              <a:t>Colon Classification (CC), 1933, Ranganathan, India</a:t>
            </a:r>
          </a:p>
          <a:p>
            <a:pPr marL="72000" indent="-533400" eaLnBrk="1" hangingPunct="1">
              <a:lnSpc>
                <a:spcPct val="110000"/>
              </a:lnSpc>
              <a:spcBef>
                <a:spcPts val="0"/>
              </a:spcBef>
              <a:buFont typeface="Wingdings" pitchFamily="2" charset="2"/>
              <a:buAutoNum type="arabicParenBoth"/>
              <a:defRPr/>
            </a:pPr>
            <a:r>
              <a:rPr lang="fi-FI" sz="2400" dirty="0">
                <a:latin typeface="Book Antiqua" panose="02040602050305030304" pitchFamily="18" charset="0"/>
              </a:rPr>
              <a:t>Bibliographic Classification (BC), 1935, HE Bills</a:t>
            </a:r>
          </a:p>
          <a:p>
            <a:pPr marL="72000" indent="-533400" eaLnBrk="1" hangingPunct="1">
              <a:lnSpc>
                <a:spcPct val="110000"/>
              </a:lnSpc>
              <a:spcBef>
                <a:spcPts val="0"/>
              </a:spcBef>
              <a:buFont typeface="Wingdings" pitchFamily="2" charset="2"/>
              <a:buAutoNum type="arabicParenBoth"/>
              <a:defRPr/>
            </a:pPr>
            <a:r>
              <a:rPr lang="fi-FI" sz="2400" dirty="0">
                <a:latin typeface="Book Antiqua" panose="02040602050305030304" pitchFamily="18" charset="0"/>
              </a:rPr>
              <a:t>Rider Intenational classification (RIC), 1961, F. Rider</a:t>
            </a:r>
          </a:p>
          <a:p>
            <a:pPr marL="72000" indent="-533400" eaLnBrk="1" hangingPunct="1">
              <a:lnSpc>
                <a:spcPct val="110000"/>
              </a:lnSpc>
              <a:spcBef>
                <a:spcPts val="0"/>
              </a:spcBef>
              <a:buFont typeface="Wingdings" pitchFamily="2" charset="2"/>
              <a:buAutoNum type="arabicParenBoth"/>
              <a:defRPr/>
            </a:pPr>
            <a:r>
              <a:rPr lang="fi-FI" sz="2400" dirty="0">
                <a:latin typeface="Book Antiqua" panose="02040602050305030304" pitchFamily="18" charset="0"/>
              </a:rPr>
              <a:t>Telescopic Classification (TC), 1970, Issaic USA</a:t>
            </a:r>
          </a:p>
          <a:p>
            <a:pPr marL="72000" indent="-533400" eaLnBrk="1" hangingPunct="1">
              <a:lnSpc>
                <a:spcPct val="110000"/>
              </a:lnSpc>
              <a:spcBef>
                <a:spcPts val="0"/>
              </a:spcBef>
              <a:buFont typeface="Wingdings" pitchFamily="2" charset="2"/>
              <a:buAutoNum type="arabicParenBoth"/>
              <a:defRPr/>
            </a:pPr>
            <a:r>
              <a:rPr lang="fi-FI" sz="2400" dirty="0">
                <a:latin typeface="Book Antiqua" panose="02040602050305030304" pitchFamily="18" charset="0"/>
              </a:rPr>
              <a:t>Broad System of Ordering (BSO), 1978 ISCU-UNESCO</a:t>
            </a:r>
          </a:p>
          <a:p>
            <a:pPr marL="72000" indent="-533400" eaLnBrk="1" hangingPunct="1">
              <a:lnSpc>
                <a:spcPct val="110000"/>
              </a:lnSpc>
              <a:spcBef>
                <a:spcPts val="0"/>
              </a:spcBef>
              <a:buFont typeface="Wingdings" pitchFamily="2" charset="2"/>
              <a:buNone/>
              <a:defRPr/>
            </a:pPr>
            <a:endParaRPr lang="fi-FI" sz="2400" dirty="0">
              <a:latin typeface="Book Antiqua" panose="02040602050305030304" pitchFamily="18" charset="0"/>
            </a:endParaRPr>
          </a:p>
          <a:p>
            <a:pPr marL="72000" indent="-533400" eaLnBrk="1" hangingPunct="1">
              <a:lnSpc>
                <a:spcPct val="110000"/>
              </a:lnSpc>
              <a:spcBef>
                <a:spcPts val="0"/>
              </a:spcBef>
              <a:buFont typeface="Wingdings" pitchFamily="2" charset="2"/>
              <a:buNone/>
              <a:defRPr/>
            </a:pPr>
            <a:r>
              <a:rPr lang="fi-FI" sz="2400" dirty="0">
                <a:latin typeface="Book Antiqua" panose="02040602050305030304" pitchFamily="18" charset="0"/>
              </a:rPr>
              <a:t>      Akan tetapi yang paling banyak digunakan di Perpustakaan terutama di Indonesia adalah </a:t>
            </a:r>
            <a:r>
              <a:rPr lang="fi-FI" sz="2400" i="1" dirty="0">
                <a:latin typeface="Book Antiqua" panose="02040602050305030304" pitchFamily="18" charset="0"/>
              </a:rPr>
              <a:t>Dewey Decimal Classification</a:t>
            </a:r>
            <a:r>
              <a:rPr lang="fi-FI" sz="2400" dirty="0">
                <a:latin typeface="Book Antiqua" panose="02040602050305030304" pitchFamily="18" charset="0"/>
              </a:rPr>
              <a:t> kemudian UDC. Di Malaisya Library of Congress Classification</a:t>
            </a:r>
            <a:endParaRPr lang="en-US" sz="2400" dirty="0">
              <a:latin typeface="Book Antiqua" panose="02040602050305030304" pitchFamily="18" charset="0"/>
            </a:endParaRPr>
          </a:p>
          <a:p>
            <a:pPr marL="533400" indent="-533400" eaLnBrk="1" hangingPunct="1">
              <a:lnSpc>
                <a:spcPct val="80000"/>
              </a:lnSpc>
              <a:buFont typeface="Wingdings" pitchFamily="2" charset="2"/>
              <a:buNone/>
              <a:defRPr/>
            </a:pP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WordArt 4"/>
          <p:cNvSpPr>
            <a:spLocks noChangeArrowheads="1" noChangeShapeType="1" noTextEdit="1"/>
          </p:cNvSpPr>
          <p:nvPr/>
        </p:nvSpPr>
        <p:spPr bwMode="auto">
          <a:xfrm>
            <a:off x="457200" y="1600200"/>
            <a:ext cx="8229600" cy="4530725"/>
          </a:xfrm>
          <a:prstGeom prst="rect">
            <a:avLst/>
          </a:prstGeom>
        </p:spPr>
        <p:txBody>
          <a:bodyPr wrap="none" fromWordArt="1">
            <a:prstTxWarp prst="textWave1">
              <a:avLst>
                <a:gd name="adj1" fmla="val 13005"/>
                <a:gd name="adj2" fmla="val 0"/>
              </a:avLst>
            </a:prstTxWarp>
          </a:bodyPr>
          <a:lstStyle/>
          <a:p>
            <a:pPr algn="ctr"/>
            <a:r>
              <a:rPr lang="en-US" sz="5400" kern="10">
                <a:ln w="9525">
                  <a:noFill/>
                  <a:round/>
                  <a:headEnd/>
                  <a:tailEnd/>
                </a:ln>
                <a:gradFill rotWithShape="1">
                  <a:gsLst>
                    <a:gs pos="0">
                      <a:srgbClr val="9999FF"/>
                    </a:gs>
                    <a:gs pos="100000">
                      <a:srgbClr val="009999"/>
                    </a:gs>
                  </a:gsLst>
                  <a:lin ang="5400000" scaled="1"/>
                </a:gradFill>
                <a:effectLst>
                  <a:outerShdw dist="53882" dir="2700000" algn="ctr" rotWithShape="0">
                    <a:srgbClr val="C0C0C0"/>
                  </a:outerShdw>
                </a:effectLst>
                <a:latin typeface="Times New Roman"/>
                <a:cs typeface="Times New Roman"/>
              </a:rPr>
              <a:t>Terima kasih</a:t>
            </a:r>
          </a:p>
        </p:txBody>
      </p:sp>
      <p:sp>
        <p:nvSpPr>
          <p:cNvPr id="393221" name="WordArt 5"/>
          <p:cNvSpPr>
            <a:spLocks noChangeArrowheads="1" noChangeShapeType="1" noTextEdit="1"/>
          </p:cNvSpPr>
          <p:nvPr/>
        </p:nvSpPr>
        <p:spPr bwMode="auto">
          <a:xfrm>
            <a:off x="457200" y="304800"/>
            <a:ext cx="5953125" cy="6858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2800" b="1" kern="10">
                <a:ln w="9525">
                  <a:round/>
                  <a:headEnd/>
                  <a:tailEnd/>
                </a:ln>
                <a:gradFill rotWithShape="1">
                  <a:gsLst>
                    <a:gs pos="0">
                      <a:srgbClr val="FFFFFF"/>
                    </a:gs>
                    <a:gs pos="100000">
                      <a:srgbClr val="767676"/>
                    </a:gs>
                  </a:gsLst>
                  <a:lin ang="5400000" scaled="1"/>
                </a:gradFill>
                <a:latin typeface="Times New Roman"/>
                <a:cs typeface="Times New Roman"/>
              </a:rPr>
              <a:t>Perpustakaan Memberdayakan Masyarakat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p:cTn id="7" dur="5000" fill="hold"/>
                                        <p:tgtEl>
                                          <p:spTgt spid="393220"/>
                                        </p:tgtEl>
                                        <p:attrNameLst>
                                          <p:attrName>ppt_w</p:attrName>
                                        </p:attrNameLst>
                                      </p:cBhvr>
                                      <p:tavLst>
                                        <p:tav tm="0" fmla="#ppt_w*sin(2.5*pi*$)">
                                          <p:val>
                                            <p:fltVal val="0"/>
                                          </p:val>
                                        </p:tav>
                                        <p:tav tm="100000">
                                          <p:val>
                                            <p:fltVal val="1"/>
                                          </p:val>
                                        </p:tav>
                                      </p:tavLst>
                                    </p:anim>
                                    <p:anim calcmode="lin" valueType="num">
                                      <p:cBhvr>
                                        <p:cTn id="8" dur="5000" fill="hold"/>
                                        <p:tgtEl>
                                          <p:spTgt spid="39322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p:stCondLst>
                              <p:cond delay="5000"/>
                            </p:stCondLst>
                            <p:childTnLst>
                              <p:par>
                                <p:cTn id="10" presetID="12" presetClass="entr" presetSubtype="2" fill="hold" grpId="0" nodeType="afterEffect">
                                  <p:stCondLst>
                                    <p:cond delay="0"/>
                                  </p:stCondLst>
                                  <p:childTnLst>
                                    <p:set>
                                      <p:cBhvr>
                                        <p:cTn id="11" dur="1" fill="hold">
                                          <p:stCondLst>
                                            <p:cond delay="0"/>
                                          </p:stCondLst>
                                        </p:cTn>
                                        <p:tgtEl>
                                          <p:spTgt spid="393221"/>
                                        </p:tgtEl>
                                        <p:attrNameLst>
                                          <p:attrName>style.visibility</p:attrName>
                                        </p:attrNameLst>
                                      </p:cBhvr>
                                      <p:to>
                                        <p:strVal val="visible"/>
                                      </p:to>
                                    </p:set>
                                    <p:animEffect transition="in" filter="slide(fromRight)">
                                      <p:cBhvr>
                                        <p:cTn id="12" dur="500"/>
                                        <p:tgtEl>
                                          <p:spTgt spid="393221"/>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450563" name="Rectangle 3"/>
          <p:cNvSpPr>
            <a:spLocks noGrp="1" noChangeArrowheads="1"/>
          </p:cNvSpPr>
          <p:nvPr>
            <p:ph idx="1"/>
          </p:nvPr>
        </p:nvSpPr>
        <p:spPr>
          <a:xfrm>
            <a:off x="304800" y="304800"/>
            <a:ext cx="8458200" cy="6248400"/>
          </a:xfrm>
          <a:solidFill>
            <a:schemeClr val="bg1"/>
          </a:solidFill>
        </p:spPr>
        <p:txBody>
          <a:bodyPr>
            <a:normAutofit/>
          </a:bodyPr>
          <a:lstStyle/>
          <a:p>
            <a:pPr marL="609600" indent="-609600" eaLnBrk="1" hangingPunct="1">
              <a:lnSpc>
                <a:spcPct val="80000"/>
              </a:lnSpc>
              <a:buFont typeface="Wingdings" pitchFamily="2" charset="2"/>
              <a:buNone/>
              <a:defRPr/>
            </a:pPr>
            <a:r>
              <a:rPr lang="fi-FI" dirty="0">
                <a:latin typeface="Georgia" pitchFamily="18" charset="0"/>
              </a:rPr>
              <a:t>Klasifikasi mempunyai dua tujuan yaitu: </a:t>
            </a:r>
          </a:p>
          <a:p>
            <a:pPr marL="609600" indent="-609600" eaLnBrk="1" hangingPunct="1">
              <a:lnSpc>
                <a:spcPct val="80000"/>
              </a:lnSpc>
              <a:buFont typeface="Wingdings" pitchFamily="2" charset="2"/>
              <a:buAutoNum type="arabicParenBoth"/>
              <a:defRPr/>
            </a:pPr>
            <a:r>
              <a:rPr lang="fi-FI" dirty="0">
                <a:latin typeface="Georgia" pitchFamily="18" charset="0"/>
              </a:rPr>
              <a:t>membantu pemakai mengidentikkan dan mengetahui lokasi sebuah bahan perpustakaan berdasarkan nomor panggil,  </a:t>
            </a:r>
          </a:p>
          <a:p>
            <a:pPr marL="609600" indent="-609600" eaLnBrk="1" hangingPunct="1">
              <a:lnSpc>
                <a:spcPct val="80000"/>
              </a:lnSpc>
              <a:buFont typeface="Wingdings" pitchFamily="2" charset="2"/>
              <a:buAutoNum type="arabicParenBoth"/>
              <a:defRPr/>
            </a:pPr>
            <a:r>
              <a:rPr lang="fi-FI" dirty="0">
                <a:latin typeface="Georgia" pitchFamily="18" charset="0"/>
              </a:rPr>
              <a:t>mengelompokkan semua bahan perpustakaan </a:t>
            </a:r>
            <a:r>
              <a:rPr lang="id-ID" dirty="0">
                <a:latin typeface="Georgia" pitchFamily="18" charset="0"/>
              </a:rPr>
              <a:t>yang </a:t>
            </a:r>
            <a:r>
              <a:rPr lang="fi-FI" dirty="0">
                <a:latin typeface="Georgia" pitchFamily="18" charset="0"/>
              </a:rPr>
              <a:t>sejenis</a:t>
            </a:r>
            <a:r>
              <a:rPr lang="id-ID" dirty="0">
                <a:latin typeface="Georgia" pitchFamily="18" charset="0"/>
              </a:rPr>
              <a:t> (subyek)</a:t>
            </a:r>
            <a:r>
              <a:rPr lang="fi-FI" dirty="0">
                <a:latin typeface="Georgia" pitchFamily="18" charset="0"/>
              </a:rPr>
              <a:t> menjadi satu </a:t>
            </a:r>
          </a:p>
          <a:p>
            <a:pPr marL="609600" indent="-609600" eaLnBrk="1" hangingPunct="1">
              <a:lnSpc>
                <a:spcPct val="80000"/>
              </a:lnSpc>
              <a:buFont typeface="Wingdings" pitchFamily="2" charset="2"/>
              <a:buNone/>
              <a:defRPr/>
            </a:pPr>
            <a:r>
              <a:rPr lang="fi-FI" dirty="0">
                <a:latin typeface="Georgia" pitchFamily="18" charset="0"/>
              </a:rPr>
              <a:t>    </a:t>
            </a:r>
          </a:p>
          <a:p>
            <a:pPr marL="609600" indent="-609600" eaLnBrk="1" hangingPunct="1">
              <a:lnSpc>
                <a:spcPct val="80000"/>
              </a:lnSpc>
              <a:buFont typeface="Wingdings" pitchFamily="2" charset="2"/>
              <a:buNone/>
              <a:defRPr/>
            </a:pPr>
            <a:r>
              <a:rPr lang="fi-FI" dirty="0">
                <a:latin typeface="Georgia" pitchFamily="18" charset="0"/>
              </a:rPr>
              <a:t>     </a:t>
            </a:r>
            <a:r>
              <a:rPr lang="fi-FI" dirty="0">
                <a:solidFill>
                  <a:srgbClr val="C00000"/>
                </a:solidFill>
                <a:latin typeface="Georgia" pitchFamily="18" charset="0"/>
              </a:rPr>
              <a:t>Tujuan utama klasifikasi di </a:t>
            </a:r>
            <a:r>
              <a:rPr lang="fi-FI" dirty="0">
                <a:latin typeface="Georgia" pitchFamily="18" charset="0"/>
              </a:rPr>
              <a:t>perperpustakaan adalah mempermudah dalam temu kembali informasi (bahan perpustakaan) yang dimiliki perperpustakaan </a:t>
            </a:r>
            <a:endParaRPr lang="en-US" dirty="0">
              <a:latin typeface="Georg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144B-11E6-4967-9F93-2306680C54A9}"/>
              </a:ext>
            </a:extLst>
          </p:cNvPr>
          <p:cNvSpPr>
            <a:spLocks noGrp="1"/>
          </p:cNvSpPr>
          <p:nvPr>
            <p:ph type="title"/>
          </p:nvPr>
        </p:nvSpPr>
        <p:spPr>
          <a:xfrm>
            <a:off x="152400" y="152400"/>
            <a:ext cx="8763000" cy="715962"/>
          </a:xfrm>
          <a:solidFill>
            <a:schemeClr val="bg1"/>
          </a:solidFill>
        </p:spPr>
        <p:txBody>
          <a:bodyPr>
            <a:normAutofit fontScale="90000"/>
          </a:bodyPr>
          <a:lstStyle/>
          <a:p>
            <a:r>
              <a:rPr lang="en-US" sz="2300" dirty="0" err="1">
                <a:latin typeface="Book Antiqua" panose="02040602050305030304" pitchFamily="18" charset="0"/>
              </a:rPr>
              <a:t>Sistem</a:t>
            </a:r>
            <a:r>
              <a:rPr lang="en-US" sz="2300" dirty="0">
                <a:latin typeface="Book Antiqua" panose="02040602050305030304" pitchFamily="18" charset="0"/>
              </a:rPr>
              <a:t> </a:t>
            </a:r>
            <a:r>
              <a:rPr lang="en-US" sz="2300" dirty="0" err="1">
                <a:latin typeface="Book Antiqua" panose="02040602050305030304" pitchFamily="18" charset="0"/>
              </a:rPr>
              <a:t>Klasifikasi</a:t>
            </a:r>
            <a:r>
              <a:rPr lang="en-US" sz="2300" dirty="0">
                <a:latin typeface="Book Antiqua" panose="02040602050305030304" pitchFamily="18" charset="0"/>
              </a:rPr>
              <a:t> </a:t>
            </a:r>
            <a:r>
              <a:rPr lang="en-US" sz="2300" dirty="0" err="1">
                <a:latin typeface="Book Antiqua" panose="02040602050305030304" pitchFamily="18" charset="0"/>
              </a:rPr>
              <a:t>Bahan</a:t>
            </a:r>
            <a:r>
              <a:rPr lang="en-US" sz="2300" dirty="0">
                <a:latin typeface="Book Antiqua" panose="02040602050305030304" pitchFamily="18" charset="0"/>
              </a:rPr>
              <a:t> </a:t>
            </a:r>
            <a:r>
              <a:rPr lang="en-US" sz="2300" dirty="0" err="1">
                <a:latin typeface="Book Antiqua" panose="02040602050305030304" pitchFamily="18" charset="0"/>
              </a:rPr>
              <a:t>Perpustkaan</a:t>
            </a:r>
            <a:r>
              <a:rPr lang="en-US" sz="2300" dirty="0">
                <a:latin typeface="Book Antiqua" panose="02040602050305030304" pitchFamily="18" charset="0"/>
              </a:rPr>
              <a:t> (</a:t>
            </a:r>
            <a:r>
              <a:rPr lang="en-US" sz="2300" dirty="0" err="1">
                <a:latin typeface="Book Antiqua" panose="02040602050305030304" pitchFamily="18" charset="0"/>
              </a:rPr>
              <a:t>Buku</a:t>
            </a:r>
            <a:r>
              <a:rPr lang="en-US" sz="2300" dirty="0">
                <a:latin typeface="Book Antiqua" panose="02040602050305030304" pitchFamily="18" charset="0"/>
              </a:rPr>
              <a:t>) </a:t>
            </a:r>
            <a:r>
              <a:rPr lang="en-US" sz="2300" dirty="0" err="1">
                <a:latin typeface="Book Antiqua" panose="02040602050305030304" pitchFamily="18" charset="0"/>
              </a:rPr>
              <a:t>mengikuti</a:t>
            </a:r>
            <a:r>
              <a:rPr lang="en-US" sz="2300" dirty="0">
                <a:latin typeface="Book Antiqua" panose="02040602050305030304" pitchFamily="18" charset="0"/>
              </a:rPr>
              <a:t> </a:t>
            </a:r>
            <a:r>
              <a:rPr lang="en-US" sz="2300" dirty="0" err="1">
                <a:latin typeface="Book Antiqua" panose="02040602050305030304" pitchFamily="18" charset="0"/>
              </a:rPr>
              <a:t>prisip</a:t>
            </a:r>
            <a:r>
              <a:rPr lang="en-US" sz="2300" dirty="0">
                <a:latin typeface="Book Antiqua" panose="02040602050305030304" pitchFamily="18" charset="0"/>
              </a:rPr>
              <a:t> </a:t>
            </a:r>
            <a:r>
              <a:rPr lang="en-US" sz="2300" dirty="0" err="1">
                <a:latin typeface="Book Antiqua" panose="02040602050305030304" pitchFamily="18" charset="0"/>
              </a:rPr>
              <a:t>klasifikasi</a:t>
            </a:r>
            <a:r>
              <a:rPr lang="en-US" sz="2300" dirty="0">
                <a:latin typeface="Book Antiqua" panose="02040602050305030304" pitchFamily="18" charset="0"/>
              </a:rPr>
              <a:t> </a:t>
            </a:r>
            <a:r>
              <a:rPr lang="en-US" sz="2300" dirty="0" err="1">
                <a:latin typeface="Book Antiqua" panose="02040602050305030304" pitchFamily="18" charset="0"/>
              </a:rPr>
              <a:t>Alami</a:t>
            </a:r>
            <a:endParaRPr lang="en-ID" sz="2300" dirty="0">
              <a:latin typeface="Book Antiqua" panose="02040602050305030304" pitchFamily="18" charset="0"/>
            </a:endParaRPr>
          </a:p>
        </p:txBody>
      </p:sp>
      <p:pic>
        <p:nvPicPr>
          <p:cNvPr id="1026" name="Picture 2" descr="ilustrasi klasifikasi hewan">
            <a:extLst>
              <a:ext uri="{FF2B5EF4-FFF2-40B4-BE49-F238E27FC236}">
                <a16:creationId xmlns:a16="http://schemas.microsoft.com/office/drawing/2014/main" id="{0EC41EC4-A664-4AEE-8AE2-D092A0AD3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64851"/>
            <a:ext cx="87630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52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050" name="Picture 2" descr="Proses klasifikasi pada makhluk hidup">
            <a:extLst>
              <a:ext uri="{FF2B5EF4-FFF2-40B4-BE49-F238E27FC236}">
                <a16:creationId xmlns:a16="http://schemas.microsoft.com/office/drawing/2014/main" id="{DF331115-A7ED-451C-87B1-08554475A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458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46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C8CE-B8B7-4DF2-9159-CED47B5A1A09}"/>
              </a:ext>
            </a:extLst>
          </p:cNvPr>
          <p:cNvSpPr>
            <a:spLocks noGrp="1"/>
          </p:cNvSpPr>
          <p:nvPr>
            <p:ph type="title"/>
          </p:nvPr>
        </p:nvSpPr>
        <p:spPr>
          <a:xfrm>
            <a:off x="457200" y="274638"/>
            <a:ext cx="8229600" cy="715962"/>
          </a:xfrm>
          <a:solidFill>
            <a:schemeClr val="accent5">
              <a:lumMod val="40000"/>
              <a:lumOff val="60000"/>
            </a:schemeClr>
          </a:solidFill>
        </p:spPr>
        <p:txBody>
          <a:bodyPr>
            <a:normAutofit fontScale="90000"/>
          </a:bodyPr>
          <a:lstStyle/>
          <a:p>
            <a:r>
              <a:rPr lang="en-US" dirty="0" err="1"/>
              <a:t>Contoh</a:t>
            </a:r>
            <a:r>
              <a:rPr lang="en-US" dirty="0"/>
              <a:t> </a:t>
            </a:r>
            <a:r>
              <a:rPr lang="en-US" dirty="0" err="1"/>
              <a:t>Klasifikasi</a:t>
            </a:r>
            <a:r>
              <a:rPr lang="en-US" dirty="0"/>
              <a:t> </a:t>
            </a:r>
            <a:r>
              <a:rPr lang="en-US" dirty="0" err="1"/>
              <a:t>Buku</a:t>
            </a:r>
            <a:r>
              <a:rPr lang="en-US" dirty="0"/>
              <a:t> Hukum</a:t>
            </a:r>
            <a:endParaRPr lang="en-ID" dirty="0"/>
          </a:p>
        </p:txBody>
      </p:sp>
      <p:sp>
        <p:nvSpPr>
          <p:cNvPr id="7" name="TextBox 6">
            <a:extLst>
              <a:ext uri="{FF2B5EF4-FFF2-40B4-BE49-F238E27FC236}">
                <a16:creationId xmlns:a16="http://schemas.microsoft.com/office/drawing/2014/main" id="{87D1BCFB-2864-4D55-A2B9-0B0F2E6FC94C}"/>
              </a:ext>
            </a:extLst>
          </p:cNvPr>
          <p:cNvSpPr txBox="1"/>
          <p:nvPr/>
        </p:nvSpPr>
        <p:spPr>
          <a:xfrm>
            <a:off x="457200" y="1557005"/>
            <a:ext cx="3438211" cy="369332"/>
          </a:xfrm>
          <a:prstGeom prst="rect">
            <a:avLst/>
          </a:prstGeom>
          <a:solidFill>
            <a:schemeClr val="bg1"/>
          </a:solidFill>
        </p:spPr>
        <p:txBody>
          <a:bodyPr wrap="square" rtlCol="0">
            <a:spAutoFit/>
          </a:bodyPr>
          <a:lstStyle/>
          <a:p>
            <a:pPr algn="just"/>
            <a:r>
              <a:rPr lang="en-US" dirty="0"/>
              <a:t>HUKUM (DDC 340)</a:t>
            </a:r>
            <a:endParaRPr lang="en-ID" dirty="0"/>
          </a:p>
        </p:txBody>
      </p:sp>
      <p:sp>
        <p:nvSpPr>
          <p:cNvPr id="10" name="TextBox 9">
            <a:extLst>
              <a:ext uri="{FF2B5EF4-FFF2-40B4-BE49-F238E27FC236}">
                <a16:creationId xmlns:a16="http://schemas.microsoft.com/office/drawing/2014/main" id="{8D4BC8A2-8907-460A-8752-501D9C36E520}"/>
              </a:ext>
            </a:extLst>
          </p:cNvPr>
          <p:cNvSpPr txBox="1"/>
          <p:nvPr/>
        </p:nvSpPr>
        <p:spPr>
          <a:xfrm>
            <a:off x="433753" y="5465473"/>
            <a:ext cx="3505200" cy="369332"/>
          </a:xfrm>
          <a:prstGeom prst="rect">
            <a:avLst/>
          </a:prstGeom>
          <a:solidFill>
            <a:schemeClr val="bg1"/>
          </a:solidFill>
        </p:spPr>
        <p:txBody>
          <a:bodyPr wrap="square" rtlCol="0">
            <a:spAutoFit/>
          </a:bodyPr>
          <a:lstStyle/>
          <a:p>
            <a:pPr algn="just"/>
            <a:r>
              <a:rPr lang="en-US" dirty="0"/>
              <a:t>HUKUM PIDANA  (DDC 345)</a:t>
            </a:r>
            <a:endParaRPr lang="en-ID" dirty="0"/>
          </a:p>
        </p:txBody>
      </p:sp>
      <p:sp>
        <p:nvSpPr>
          <p:cNvPr id="11" name="TextBox 10">
            <a:extLst>
              <a:ext uri="{FF2B5EF4-FFF2-40B4-BE49-F238E27FC236}">
                <a16:creationId xmlns:a16="http://schemas.microsoft.com/office/drawing/2014/main" id="{E11E7325-D6DF-4456-AC44-4445B930D5BC}"/>
              </a:ext>
            </a:extLst>
          </p:cNvPr>
          <p:cNvSpPr txBox="1"/>
          <p:nvPr/>
        </p:nvSpPr>
        <p:spPr>
          <a:xfrm>
            <a:off x="433753" y="5968593"/>
            <a:ext cx="4351774" cy="369332"/>
          </a:xfrm>
          <a:prstGeom prst="rect">
            <a:avLst/>
          </a:prstGeom>
          <a:solidFill>
            <a:schemeClr val="bg1"/>
          </a:solidFill>
        </p:spPr>
        <p:txBody>
          <a:bodyPr wrap="square" rtlCol="0">
            <a:spAutoFit/>
          </a:bodyPr>
          <a:lstStyle/>
          <a:p>
            <a:pPr algn="just"/>
            <a:r>
              <a:rPr lang="en-US" dirty="0"/>
              <a:t>HUKUM PERDATA (DDC 346)</a:t>
            </a:r>
            <a:endParaRPr lang="en-ID" dirty="0"/>
          </a:p>
        </p:txBody>
      </p:sp>
      <p:sp>
        <p:nvSpPr>
          <p:cNvPr id="12" name="TextBox 11">
            <a:extLst>
              <a:ext uri="{FF2B5EF4-FFF2-40B4-BE49-F238E27FC236}">
                <a16:creationId xmlns:a16="http://schemas.microsoft.com/office/drawing/2014/main" id="{23B43CD0-7EC9-4721-83E5-8147F9318361}"/>
              </a:ext>
            </a:extLst>
          </p:cNvPr>
          <p:cNvSpPr txBox="1"/>
          <p:nvPr/>
        </p:nvSpPr>
        <p:spPr>
          <a:xfrm>
            <a:off x="457200" y="2085783"/>
            <a:ext cx="3657600" cy="646331"/>
          </a:xfrm>
          <a:prstGeom prst="rect">
            <a:avLst/>
          </a:prstGeom>
          <a:solidFill>
            <a:schemeClr val="bg1"/>
          </a:solidFill>
        </p:spPr>
        <p:txBody>
          <a:bodyPr wrap="square" rtlCol="0">
            <a:spAutoFit/>
          </a:bodyPr>
          <a:lstStyle/>
          <a:p>
            <a:pPr algn="just"/>
            <a:r>
              <a:rPr lang="en-US" dirty="0"/>
              <a:t>HUKUM NTERNASIONAL</a:t>
            </a:r>
          </a:p>
          <a:p>
            <a:pPr algn="just"/>
            <a:r>
              <a:rPr lang="en-US" dirty="0"/>
              <a:t>(DDC 341)</a:t>
            </a:r>
            <a:endParaRPr lang="en-ID" dirty="0"/>
          </a:p>
        </p:txBody>
      </p:sp>
      <p:sp>
        <p:nvSpPr>
          <p:cNvPr id="14" name="TextBox 13">
            <a:extLst>
              <a:ext uri="{FF2B5EF4-FFF2-40B4-BE49-F238E27FC236}">
                <a16:creationId xmlns:a16="http://schemas.microsoft.com/office/drawing/2014/main" id="{88F5484E-4E25-4D4E-A4EE-620D55AFD5B6}"/>
              </a:ext>
            </a:extLst>
          </p:cNvPr>
          <p:cNvSpPr txBox="1"/>
          <p:nvPr/>
        </p:nvSpPr>
        <p:spPr>
          <a:xfrm>
            <a:off x="433753" y="2819006"/>
            <a:ext cx="3613220" cy="646331"/>
          </a:xfrm>
          <a:prstGeom prst="rect">
            <a:avLst/>
          </a:prstGeom>
          <a:solidFill>
            <a:schemeClr val="bg1"/>
          </a:solidFill>
        </p:spPr>
        <p:txBody>
          <a:bodyPr wrap="square" rtlCol="0">
            <a:spAutoFit/>
          </a:bodyPr>
          <a:lstStyle/>
          <a:p>
            <a:pPr algn="just"/>
            <a:r>
              <a:rPr lang="en-US"/>
              <a:t>HUKUM TATANEGARA</a:t>
            </a:r>
            <a:endParaRPr lang="en-US" dirty="0"/>
          </a:p>
          <a:p>
            <a:pPr algn="just"/>
            <a:r>
              <a:rPr lang="en-US" dirty="0"/>
              <a:t>(DDC 342)</a:t>
            </a:r>
            <a:endParaRPr lang="en-ID" dirty="0"/>
          </a:p>
        </p:txBody>
      </p:sp>
      <p:sp>
        <p:nvSpPr>
          <p:cNvPr id="15" name="TextBox 14">
            <a:extLst>
              <a:ext uri="{FF2B5EF4-FFF2-40B4-BE49-F238E27FC236}">
                <a16:creationId xmlns:a16="http://schemas.microsoft.com/office/drawing/2014/main" id="{79AF9717-A754-40CF-9290-B03F1BF89228}"/>
              </a:ext>
            </a:extLst>
          </p:cNvPr>
          <p:cNvSpPr txBox="1"/>
          <p:nvPr/>
        </p:nvSpPr>
        <p:spPr>
          <a:xfrm>
            <a:off x="457199" y="3618491"/>
            <a:ext cx="4375220" cy="923330"/>
          </a:xfrm>
          <a:prstGeom prst="rect">
            <a:avLst/>
          </a:prstGeom>
          <a:solidFill>
            <a:schemeClr val="bg1"/>
          </a:solidFill>
        </p:spPr>
        <p:txBody>
          <a:bodyPr wrap="square" rtlCol="0">
            <a:spAutoFit/>
          </a:bodyPr>
          <a:lstStyle/>
          <a:p>
            <a:pPr algn="just"/>
            <a:r>
              <a:rPr lang="en-ID" i="0" dirty="0">
                <a:solidFill>
                  <a:srgbClr val="666666"/>
                </a:solidFill>
                <a:effectLst/>
                <a:latin typeface="Arial" panose="020B0604020202020204" pitchFamily="34" charset="0"/>
              </a:rPr>
              <a:t>MILITARY, DEFENCE, VETERANS' LAW/HUKUM MILITER, PERTAHANAN DAN VETERAN (DDC 343</a:t>
            </a:r>
            <a:endParaRPr lang="en-ID" dirty="0"/>
          </a:p>
        </p:txBody>
      </p:sp>
      <p:sp>
        <p:nvSpPr>
          <p:cNvPr id="16" name="TextBox 15">
            <a:extLst>
              <a:ext uri="{FF2B5EF4-FFF2-40B4-BE49-F238E27FC236}">
                <a16:creationId xmlns:a16="http://schemas.microsoft.com/office/drawing/2014/main" id="{BDDBD4E1-4005-4C84-90C7-B707D0A057B8}"/>
              </a:ext>
            </a:extLst>
          </p:cNvPr>
          <p:cNvSpPr txBox="1"/>
          <p:nvPr/>
        </p:nvSpPr>
        <p:spPr>
          <a:xfrm>
            <a:off x="457199" y="1123217"/>
            <a:ext cx="3438211" cy="369332"/>
          </a:xfrm>
          <a:prstGeom prst="rect">
            <a:avLst/>
          </a:prstGeom>
          <a:solidFill>
            <a:schemeClr val="bg1"/>
          </a:solidFill>
        </p:spPr>
        <p:txBody>
          <a:bodyPr wrap="square" rtlCol="0">
            <a:spAutoFit/>
          </a:bodyPr>
          <a:lstStyle/>
          <a:p>
            <a:pPr algn="just"/>
            <a:r>
              <a:rPr lang="en-US" dirty="0"/>
              <a:t>ILMU-ILMU SOSIAL (300)</a:t>
            </a:r>
            <a:endParaRPr lang="en-ID" dirty="0"/>
          </a:p>
        </p:txBody>
      </p:sp>
      <p:sp>
        <p:nvSpPr>
          <p:cNvPr id="18" name="TextBox 17">
            <a:extLst>
              <a:ext uri="{FF2B5EF4-FFF2-40B4-BE49-F238E27FC236}">
                <a16:creationId xmlns:a16="http://schemas.microsoft.com/office/drawing/2014/main" id="{28782DEC-A287-4135-80A2-D96D240B716A}"/>
              </a:ext>
            </a:extLst>
          </p:cNvPr>
          <p:cNvSpPr txBox="1"/>
          <p:nvPr/>
        </p:nvSpPr>
        <p:spPr>
          <a:xfrm>
            <a:off x="433753" y="4713674"/>
            <a:ext cx="4855029" cy="646331"/>
          </a:xfrm>
          <a:prstGeom prst="rect">
            <a:avLst/>
          </a:prstGeom>
          <a:solidFill>
            <a:schemeClr val="bg1"/>
          </a:solidFill>
        </p:spPr>
        <p:txBody>
          <a:bodyPr wrap="square">
            <a:spAutoFit/>
          </a:bodyPr>
          <a:lstStyle/>
          <a:p>
            <a:r>
              <a:rPr lang="en-ID" i="0" dirty="0">
                <a:solidFill>
                  <a:srgbClr val="666666"/>
                </a:solidFill>
                <a:effectLst/>
                <a:latin typeface="Book Antiqua" panose="02040602050305030304" pitchFamily="18" charset="0"/>
              </a:rPr>
              <a:t>LABOR LAW/HUKUM BURUH, HUKUM PERBURUHAN (DDC 344)</a:t>
            </a:r>
            <a:endParaRPr lang="en-ID" dirty="0">
              <a:latin typeface="Book Antiqua" panose="02040602050305030304" pitchFamily="18" charset="0"/>
            </a:endParaRPr>
          </a:p>
        </p:txBody>
      </p:sp>
      <p:sp>
        <p:nvSpPr>
          <p:cNvPr id="20" name="TextBox 19">
            <a:extLst>
              <a:ext uri="{FF2B5EF4-FFF2-40B4-BE49-F238E27FC236}">
                <a16:creationId xmlns:a16="http://schemas.microsoft.com/office/drawing/2014/main" id="{88957D0E-9949-4A9B-B734-3A3A1AA5DB94}"/>
              </a:ext>
            </a:extLst>
          </p:cNvPr>
          <p:cNvSpPr txBox="1"/>
          <p:nvPr/>
        </p:nvSpPr>
        <p:spPr>
          <a:xfrm>
            <a:off x="5486400" y="1784388"/>
            <a:ext cx="3200400" cy="646331"/>
          </a:xfrm>
          <a:prstGeom prst="rect">
            <a:avLst/>
          </a:prstGeom>
          <a:solidFill>
            <a:schemeClr val="bg1"/>
          </a:solidFill>
        </p:spPr>
        <p:txBody>
          <a:bodyPr wrap="square">
            <a:spAutoFit/>
          </a:bodyPr>
          <a:lstStyle/>
          <a:p>
            <a:r>
              <a:rPr lang="en-ID" sz="1800" i="0" dirty="0">
                <a:solidFill>
                  <a:srgbClr val="666666"/>
                </a:solidFill>
                <a:effectLst/>
                <a:latin typeface="Arial" panose="020B0604020202020204" pitchFamily="34" charset="0"/>
              </a:rPr>
              <a:t>COURTS/PENGADILAN (DDC 347)</a:t>
            </a:r>
            <a:endParaRPr lang="en-ID" dirty="0"/>
          </a:p>
        </p:txBody>
      </p:sp>
      <p:sp>
        <p:nvSpPr>
          <p:cNvPr id="22" name="TextBox 21">
            <a:extLst>
              <a:ext uri="{FF2B5EF4-FFF2-40B4-BE49-F238E27FC236}">
                <a16:creationId xmlns:a16="http://schemas.microsoft.com/office/drawing/2014/main" id="{DA7B6CED-7ACB-4805-93D4-B663AC73C610}"/>
              </a:ext>
            </a:extLst>
          </p:cNvPr>
          <p:cNvSpPr txBox="1"/>
          <p:nvPr/>
        </p:nvSpPr>
        <p:spPr>
          <a:xfrm>
            <a:off x="5486400" y="2590800"/>
            <a:ext cx="3124200" cy="923330"/>
          </a:xfrm>
          <a:prstGeom prst="rect">
            <a:avLst/>
          </a:prstGeom>
          <a:solidFill>
            <a:schemeClr val="bg1"/>
          </a:solidFill>
        </p:spPr>
        <p:txBody>
          <a:bodyPr wrap="square">
            <a:spAutoFit/>
          </a:bodyPr>
          <a:lstStyle/>
          <a:p>
            <a:r>
              <a:rPr lang="en-US" sz="1800" i="0" dirty="0">
                <a:solidFill>
                  <a:srgbClr val="666666"/>
                </a:solidFill>
                <a:effectLst/>
                <a:latin typeface="Arial" panose="020B0604020202020204" pitchFamily="34" charset="0"/>
              </a:rPr>
              <a:t>CODIFICATION OF LAW/ KODIFIKASI HUKUM (DDC 348)</a:t>
            </a:r>
            <a:endParaRPr lang="en-ID" dirty="0"/>
          </a:p>
        </p:txBody>
      </p:sp>
    </p:spTree>
    <p:extLst>
      <p:ext uri="{BB962C8B-B14F-4D97-AF65-F5344CB8AC3E}">
        <p14:creationId xmlns:p14="http://schemas.microsoft.com/office/powerpoint/2010/main" val="188791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15000" cy="868362"/>
          </a:xfrm>
          <a:solidFill>
            <a:schemeClr val="accent5">
              <a:lumMod val="40000"/>
              <a:lumOff val="60000"/>
            </a:schemeClr>
          </a:solidFill>
        </p:spPr>
        <p:txBody>
          <a:bodyPr/>
          <a:lstStyle/>
          <a:p>
            <a:r>
              <a:rPr lang="id-ID" dirty="0"/>
              <a:t>Kegiatan PI/KLasisifikasi </a:t>
            </a:r>
          </a:p>
        </p:txBody>
      </p:sp>
      <p:sp>
        <p:nvSpPr>
          <p:cNvPr id="3" name="Content Placeholder 2"/>
          <p:cNvSpPr>
            <a:spLocks noGrp="1"/>
          </p:cNvSpPr>
          <p:nvPr>
            <p:ph idx="1"/>
          </p:nvPr>
        </p:nvSpPr>
        <p:spPr>
          <a:xfrm>
            <a:off x="457200" y="1600200"/>
            <a:ext cx="8458200" cy="4800600"/>
          </a:xfrm>
          <a:solidFill>
            <a:srgbClr val="00B0F0"/>
          </a:solidFill>
        </p:spPr>
        <p:txBody>
          <a:bodyPr/>
          <a:lstStyle/>
          <a:p>
            <a:pPr marL="0" indent="0">
              <a:buNone/>
            </a:pPr>
            <a:r>
              <a:rPr lang="en-US" sz="4400" dirty="0" err="1">
                <a:latin typeface="Book Antiqua" panose="02040602050305030304" pitchFamily="18" charset="0"/>
              </a:rPr>
              <a:t>Kegiatan</a:t>
            </a:r>
            <a:r>
              <a:rPr lang="en-US" sz="4400" dirty="0">
                <a:latin typeface="Book Antiqua" panose="02040602050305030304" pitchFamily="18" charset="0"/>
              </a:rPr>
              <a:t> </a:t>
            </a:r>
            <a:r>
              <a:rPr lang="en-US" sz="4400" dirty="0" err="1">
                <a:latin typeface="Book Antiqua" panose="02040602050305030304" pitchFamily="18" charset="0"/>
              </a:rPr>
              <a:t>itu</a:t>
            </a:r>
            <a:r>
              <a:rPr lang="en-US" sz="4400" dirty="0">
                <a:latin typeface="Book Antiqua" panose="02040602050305030304" pitchFamily="18" charset="0"/>
              </a:rPr>
              <a:t> </a:t>
            </a:r>
            <a:r>
              <a:rPr lang="en-US" sz="4400" dirty="0" err="1">
                <a:latin typeface="Book Antiqua" panose="02040602050305030304" pitchFamily="18" charset="0"/>
              </a:rPr>
              <a:t>mencakup</a:t>
            </a:r>
            <a:r>
              <a:rPr lang="en-US" sz="4400" dirty="0">
                <a:latin typeface="Book Antiqua" panose="02040602050305030304" pitchFamily="18" charset="0"/>
              </a:rPr>
              <a:t>: </a:t>
            </a:r>
            <a:r>
              <a:rPr lang="id-ID" sz="4400" dirty="0">
                <a:latin typeface="Book Antiqua" panose="02040602050305030304" pitchFamily="18" charset="0"/>
              </a:rPr>
              <a:t> </a:t>
            </a:r>
          </a:p>
          <a:p>
            <a:pPr lvl="0">
              <a:buFont typeface="Wingdings" panose="05000000000000000000" pitchFamily="2" charset="2"/>
              <a:buChar char="q"/>
            </a:pPr>
            <a:r>
              <a:rPr lang="id-ID" sz="4400" dirty="0">
                <a:latin typeface="Book Antiqua" panose="02040602050305030304" pitchFamily="18" charset="0"/>
              </a:rPr>
              <a:t>P</a:t>
            </a:r>
            <a:r>
              <a:rPr lang="en-US" sz="4400" dirty="0" err="1">
                <a:latin typeface="Book Antiqua" panose="02040602050305030304" pitchFamily="18" charset="0"/>
              </a:rPr>
              <a:t>rocess</a:t>
            </a:r>
            <a:r>
              <a:rPr lang="en-US" sz="4400" dirty="0">
                <a:latin typeface="Book Antiqua" panose="02040602050305030304" pitchFamily="18" charset="0"/>
              </a:rPr>
              <a:t> of grouping</a:t>
            </a:r>
            <a:endParaRPr lang="id-ID" sz="4400" dirty="0">
              <a:latin typeface="Book Antiqua" panose="02040602050305030304" pitchFamily="18" charset="0"/>
            </a:endParaRPr>
          </a:p>
          <a:p>
            <a:pPr lvl="0">
              <a:buFont typeface="Wingdings" panose="05000000000000000000" pitchFamily="2" charset="2"/>
              <a:buChar char="q"/>
            </a:pPr>
            <a:r>
              <a:rPr lang="id-ID" sz="4400" dirty="0">
                <a:latin typeface="Book Antiqua" panose="02040602050305030304" pitchFamily="18" charset="0"/>
              </a:rPr>
              <a:t>A</a:t>
            </a:r>
            <a:r>
              <a:rPr lang="en-US" sz="4400" dirty="0" err="1">
                <a:latin typeface="Book Antiqua" panose="02040602050305030304" pitchFamily="18" charset="0"/>
              </a:rPr>
              <a:t>rranging</a:t>
            </a:r>
            <a:r>
              <a:rPr lang="en-US" sz="4400" dirty="0">
                <a:latin typeface="Book Antiqua" panose="02040602050305030304" pitchFamily="18" charset="0"/>
              </a:rPr>
              <a:t> of things according to </a:t>
            </a:r>
            <a:r>
              <a:rPr lang="en-US" sz="4400" i="1" dirty="0">
                <a:latin typeface="Book Antiqua" panose="02040602050305030304" pitchFamily="18" charset="0"/>
              </a:rPr>
              <a:t>likeness</a:t>
            </a:r>
            <a:r>
              <a:rPr lang="en-US" sz="4400" dirty="0">
                <a:latin typeface="Book Antiqua" panose="02040602050305030304" pitchFamily="18" charset="0"/>
              </a:rPr>
              <a:t> and </a:t>
            </a:r>
            <a:r>
              <a:rPr lang="en-US" sz="4400" i="1" dirty="0">
                <a:latin typeface="Book Antiqua" panose="02040602050305030304" pitchFamily="18" charset="0"/>
              </a:rPr>
              <a:t>unlikeness</a:t>
            </a:r>
            <a:r>
              <a:rPr lang="en-US" sz="4400" dirty="0">
                <a:latin typeface="Book Antiqua" panose="02040602050305030304" pitchFamily="18" charset="0"/>
              </a:rPr>
              <a:t> </a:t>
            </a:r>
            <a:r>
              <a:rPr lang="en-US" sz="4400" i="1" dirty="0">
                <a:latin typeface="Book Antiqua" panose="02040602050305030304" pitchFamily="18" charset="0"/>
              </a:rPr>
              <a:t>(per/</a:t>
            </a:r>
            <a:r>
              <a:rPr lang="en-US" sz="4400" i="1" dirty="0" err="1">
                <a:latin typeface="Book Antiqua" panose="02040602050305030304" pitchFamily="18" charset="0"/>
              </a:rPr>
              <a:t>kesamaan</a:t>
            </a:r>
            <a:r>
              <a:rPr lang="en-US" sz="4400" i="1" dirty="0">
                <a:latin typeface="Book Antiqua" panose="02040602050305030304" pitchFamily="18" charset="0"/>
              </a:rPr>
              <a:t>)</a:t>
            </a:r>
            <a:endParaRPr lang="id-ID" sz="4400" dirty="0">
              <a:latin typeface="Book Antiqua" panose="02040602050305030304" pitchFamily="18" charset="0"/>
            </a:endParaRPr>
          </a:p>
          <a:p>
            <a:pPr marL="0" indent="0">
              <a:buNone/>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a:solidFill>
            <a:schemeClr val="bg1"/>
          </a:solidFill>
        </p:spPr>
        <p:txBody>
          <a:bodyPr>
            <a:normAutofit/>
          </a:bodyPr>
          <a:lstStyle/>
          <a:p>
            <a:r>
              <a:rPr lang="en-US" sz="2800" b="1" dirty="0" err="1"/>
              <a:t>Struktur</a:t>
            </a:r>
            <a:r>
              <a:rPr lang="en-US" sz="2800" b="1" dirty="0"/>
              <a:t> </a:t>
            </a:r>
            <a:r>
              <a:rPr lang="en-US" sz="2800" b="1" dirty="0" err="1"/>
              <a:t>dan</a:t>
            </a:r>
            <a:r>
              <a:rPr lang="en-US" sz="2800" b="1" dirty="0"/>
              <a:t> </a:t>
            </a:r>
            <a:r>
              <a:rPr lang="en-US" sz="2800" b="1" dirty="0" err="1"/>
              <a:t>Perkembangan</a:t>
            </a:r>
            <a:r>
              <a:rPr lang="en-US" sz="2800" b="1" dirty="0"/>
              <a:t> </a:t>
            </a:r>
            <a:r>
              <a:rPr lang="en-US" sz="2800" b="1" dirty="0" err="1"/>
              <a:t>Ilmu</a:t>
            </a:r>
            <a:r>
              <a:rPr lang="en-US" sz="2800" b="1" dirty="0"/>
              <a:t> </a:t>
            </a:r>
            <a:r>
              <a:rPr lang="en-US" sz="2800" b="1" dirty="0" err="1"/>
              <a:t>Pengetahuan</a:t>
            </a:r>
            <a:r>
              <a:rPr lang="en-US" sz="2800" b="1" dirty="0"/>
              <a:t> </a:t>
            </a:r>
            <a:br>
              <a:rPr lang="id-ID" sz="2800" b="1" dirty="0"/>
            </a:br>
            <a:r>
              <a:rPr lang="en-US" sz="2800" dirty="0"/>
              <a:t>    (Structure and Development of Knowledge</a:t>
            </a:r>
            <a:r>
              <a:rPr lang="id-ID" sz="2800" dirty="0"/>
              <a:t>)</a:t>
            </a:r>
          </a:p>
        </p:txBody>
      </p:sp>
      <p:sp>
        <p:nvSpPr>
          <p:cNvPr id="3" name="Content Placeholder 2"/>
          <p:cNvSpPr>
            <a:spLocks noGrp="1"/>
          </p:cNvSpPr>
          <p:nvPr>
            <p:ph idx="1"/>
          </p:nvPr>
        </p:nvSpPr>
        <p:spPr>
          <a:xfrm>
            <a:off x="228600" y="1371600"/>
            <a:ext cx="8686800" cy="5257800"/>
          </a:xfrm>
          <a:solidFill>
            <a:schemeClr val="bg1"/>
          </a:solidFill>
        </p:spPr>
        <p:txBody>
          <a:bodyPr>
            <a:normAutofit/>
          </a:bodyPr>
          <a:lstStyle/>
          <a:p>
            <a:pPr>
              <a:spcBef>
                <a:spcPts val="0"/>
              </a:spcBef>
              <a:buFont typeface="Wingdings" panose="05000000000000000000" pitchFamily="2" charset="2"/>
              <a:buChar char="q"/>
            </a:pPr>
            <a:r>
              <a:rPr lang="en-US" sz="2200" dirty="0">
                <a:latin typeface="Book Antiqua" panose="02040602050305030304" pitchFamily="18" charset="0"/>
              </a:rPr>
              <a:t>What is knowledge ?</a:t>
            </a:r>
            <a:endParaRPr lang="id-ID" sz="2200" dirty="0">
              <a:latin typeface="Book Antiqua" panose="02040602050305030304" pitchFamily="18" charset="0"/>
            </a:endParaRPr>
          </a:p>
          <a:p>
            <a:pPr lvl="0">
              <a:spcBef>
                <a:spcPts val="0"/>
              </a:spcBef>
              <a:buFont typeface="Wingdings" panose="05000000000000000000" pitchFamily="2" charset="2"/>
              <a:buChar char="q"/>
            </a:pPr>
            <a:r>
              <a:rPr lang="en-US" sz="2200" dirty="0">
                <a:latin typeface="Book Antiqua" panose="02040602050305030304" pitchFamily="18" charset="0"/>
              </a:rPr>
              <a:t>The totality of the ideas conserve by humans (in this sense, knowledge =  Universe of ideas) (</a:t>
            </a:r>
            <a:r>
              <a:rPr lang="en-US" sz="2200" dirty="0" err="1">
                <a:latin typeface="Book Antiqua" panose="02040602050305030304" pitchFamily="18" charset="0"/>
              </a:rPr>
              <a:t>keseluruhan</a:t>
            </a:r>
            <a:r>
              <a:rPr lang="en-US" sz="2200" dirty="0">
                <a:latin typeface="Book Antiqua" panose="02040602050305030304" pitchFamily="18" charset="0"/>
              </a:rPr>
              <a:t> </a:t>
            </a:r>
            <a:r>
              <a:rPr lang="en-US" sz="2200" dirty="0" err="1">
                <a:latin typeface="Book Antiqua" panose="02040602050305030304" pitchFamily="18" charset="0"/>
              </a:rPr>
              <a:t>ide</a:t>
            </a:r>
            <a:r>
              <a:rPr lang="en-US" sz="2200" dirty="0">
                <a:latin typeface="Book Antiqua" panose="02040602050305030304" pitchFamily="18" charset="0"/>
              </a:rPr>
              <a:t> :</a:t>
            </a:r>
            <a:r>
              <a:rPr lang="en-US" sz="2200" i="1" dirty="0" err="1">
                <a:latin typeface="Book Antiqua" panose="02040602050305030304" pitchFamily="18" charset="0"/>
              </a:rPr>
              <a:t>gagasan</a:t>
            </a:r>
            <a:r>
              <a:rPr lang="en-US" sz="2200" i="1" dirty="0">
                <a:latin typeface="Book Antiqua" panose="02040602050305030304" pitchFamily="18" charset="0"/>
              </a:rPr>
              <a:t>, </a:t>
            </a:r>
            <a:r>
              <a:rPr lang="en-US" sz="2200" i="1" dirty="0" err="1">
                <a:latin typeface="Book Antiqua" panose="02040602050305030304" pitchFamily="18" charset="0"/>
              </a:rPr>
              <a:t>pemikiran,saran,angan</a:t>
            </a:r>
            <a:r>
              <a:rPr lang="en-US" sz="2200" i="1" dirty="0">
                <a:latin typeface="Book Antiqua" panose="02040602050305030304" pitchFamily="18" charset="0"/>
              </a:rPr>
              <a:t>- </a:t>
            </a:r>
            <a:r>
              <a:rPr lang="en-US" sz="2200" i="1" dirty="0" err="1">
                <a:latin typeface="Book Antiqua" panose="02040602050305030304" pitchFamily="18" charset="0"/>
              </a:rPr>
              <a:t>angan,dsb</a:t>
            </a:r>
            <a:r>
              <a:rPr lang="en-US" sz="2200" i="1" dirty="0">
                <a:latin typeface="Book Antiqua" panose="02040602050305030304" pitchFamily="18" charset="0"/>
              </a:rPr>
              <a:t>.</a:t>
            </a:r>
            <a:r>
              <a:rPr lang="en-US" sz="2200" dirty="0">
                <a:latin typeface="Book Antiqua" panose="02040602050305030304" pitchFamily="18" charset="0"/>
              </a:rPr>
              <a:t> yang </a:t>
            </a:r>
            <a:r>
              <a:rPr lang="en-US" sz="2200" dirty="0" err="1">
                <a:latin typeface="Book Antiqua" panose="02040602050305030304" pitchFamily="18" charset="0"/>
              </a:rPr>
              <a:t>dilestarikan</a:t>
            </a:r>
            <a:r>
              <a:rPr lang="en-US" sz="2200" dirty="0">
                <a:latin typeface="Book Antiqua" panose="02040602050305030304" pitchFamily="18" charset="0"/>
              </a:rPr>
              <a:t> </a:t>
            </a:r>
            <a:r>
              <a:rPr lang="en-US" sz="2200" dirty="0" err="1">
                <a:latin typeface="Book Antiqua" panose="02040602050305030304" pitchFamily="18" charset="0"/>
              </a:rPr>
              <a:t>oleh</a:t>
            </a:r>
            <a:r>
              <a:rPr lang="en-US" sz="2200" dirty="0">
                <a:latin typeface="Book Antiqua" panose="02040602050305030304" pitchFamily="18" charset="0"/>
              </a:rPr>
              <a:t> </a:t>
            </a:r>
            <a:r>
              <a:rPr lang="en-US" sz="2200" dirty="0" err="1">
                <a:latin typeface="Book Antiqua" panose="02040602050305030304" pitchFamily="18" charset="0"/>
              </a:rPr>
              <a:t>manusia</a:t>
            </a:r>
            <a:r>
              <a:rPr lang="en-US" sz="2200" dirty="0">
                <a:latin typeface="Book Antiqua" panose="02040602050305030304" pitchFamily="18" charset="0"/>
              </a:rPr>
              <a:t>)</a:t>
            </a:r>
            <a:endParaRPr lang="id-ID" sz="2200" dirty="0">
              <a:latin typeface="Book Antiqua" panose="02040602050305030304" pitchFamily="18" charset="0"/>
            </a:endParaRPr>
          </a:p>
          <a:p>
            <a:pPr lvl="0">
              <a:spcBef>
                <a:spcPts val="0"/>
              </a:spcBef>
              <a:buFont typeface="Wingdings" panose="05000000000000000000" pitchFamily="2" charset="2"/>
              <a:buChar char="q"/>
            </a:pPr>
            <a:r>
              <a:rPr lang="en-US" sz="2200"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merupakan</a:t>
            </a:r>
            <a:r>
              <a:rPr lang="en-US" sz="2200" dirty="0">
                <a:latin typeface="Book Antiqua" panose="02040602050305030304" pitchFamily="18" charset="0"/>
              </a:rPr>
              <a:t> </a:t>
            </a:r>
            <a:r>
              <a:rPr lang="en-US" sz="2200" i="1" dirty="0">
                <a:latin typeface="Book Antiqua" panose="02040602050305030304" pitchFamily="18" charset="0"/>
              </a:rPr>
              <a:t>justified true </a:t>
            </a:r>
            <a:r>
              <a:rPr lang="en-US" sz="2200" i="1" dirty="0" err="1">
                <a:latin typeface="Book Antiqua" panose="02040602050305030304" pitchFamily="18" charset="0"/>
              </a:rPr>
              <a:t>belive</a:t>
            </a:r>
            <a:r>
              <a:rPr lang="en-US" sz="2200" dirty="0">
                <a:latin typeface="Book Antiqua" panose="02040602050305030304" pitchFamily="18" charset="0"/>
              </a:rPr>
              <a:t> (</a:t>
            </a:r>
            <a:r>
              <a:rPr lang="en-US" sz="2200" i="1" dirty="0" err="1">
                <a:latin typeface="Book Antiqua" panose="02040602050305030304" pitchFamily="18" charset="0"/>
              </a:rPr>
              <a:t>membenarkan</a:t>
            </a:r>
            <a:r>
              <a:rPr lang="en-US" sz="2200" i="1" dirty="0">
                <a:latin typeface="Book Antiqua" panose="02040602050305030304" pitchFamily="18" charset="0"/>
              </a:rPr>
              <a:t> </a:t>
            </a:r>
            <a:r>
              <a:rPr lang="en-US" sz="2200" i="1" dirty="0" err="1">
                <a:latin typeface="Book Antiqua" panose="02040602050305030304" pitchFamily="18" charset="0"/>
              </a:rPr>
              <a:t>kebenaran</a:t>
            </a:r>
            <a:r>
              <a:rPr lang="en-US" sz="2200" i="1" dirty="0">
                <a:latin typeface="Book Antiqua" panose="02040602050305030304" pitchFamily="18" charset="0"/>
              </a:rPr>
              <a:t> </a:t>
            </a:r>
            <a:r>
              <a:rPr lang="en-US" sz="2200" i="1" dirty="0" err="1">
                <a:latin typeface="Book Antiqua" panose="02040602050305030304" pitchFamily="18" charset="0"/>
              </a:rPr>
              <a:t>atas</a:t>
            </a:r>
            <a:r>
              <a:rPr lang="en-US" sz="2200" i="1" dirty="0">
                <a:latin typeface="Book Antiqua" panose="02040602050305030304" pitchFamily="18" charset="0"/>
              </a:rPr>
              <a:t> </a:t>
            </a:r>
            <a:r>
              <a:rPr lang="en-US" sz="2200" i="1" dirty="0" err="1">
                <a:latin typeface="Book Antiqua" panose="02040602050305030304" pitchFamily="18" charset="0"/>
              </a:rPr>
              <a:t>kepercayaannya</a:t>
            </a:r>
            <a:r>
              <a:rPr lang="en-US" sz="2200" i="1" dirty="0">
                <a:latin typeface="Book Antiqua" panose="02040602050305030304" pitchFamily="18" charset="0"/>
              </a:rPr>
              <a:t>)</a:t>
            </a:r>
            <a:endParaRPr lang="id-ID" sz="2200" dirty="0">
              <a:latin typeface="Book Antiqua" panose="02040602050305030304" pitchFamily="18" charset="0"/>
            </a:endParaRPr>
          </a:p>
          <a:p>
            <a:pPr lvl="0">
              <a:spcBef>
                <a:spcPts val="0"/>
              </a:spcBef>
              <a:buFont typeface="Wingdings" panose="05000000000000000000" pitchFamily="2" charset="2"/>
              <a:buChar char="q"/>
            </a:pPr>
            <a:r>
              <a:rPr lang="en-US" sz="2200"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merupakan</a:t>
            </a:r>
            <a:r>
              <a:rPr lang="en-US" sz="2200" dirty="0">
                <a:latin typeface="Book Antiqua" panose="02040602050305030304" pitchFamily="18" charset="0"/>
              </a:rPr>
              <a:t> </a:t>
            </a:r>
            <a:r>
              <a:rPr lang="en-US" sz="2200" dirty="0" err="1">
                <a:latin typeface="Book Antiqua" panose="02040602050305030304" pitchFamily="18" charset="0"/>
              </a:rPr>
              <a:t>sesuatu</a:t>
            </a:r>
            <a:r>
              <a:rPr lang="en-US" sz="2200" dirty="0">
                <a:latin typeface="Book Antiqua" panose="02040602050305030304" pitchFamily="18" charset="0"/>
              </a:rPr>
              <a:t> yang </a:t>
            </a:r>
            <a:r>
              <a:rPr lang="en-US" sz="2200" dirty="0" err="1">
                <a:latin typeface="Book Antiqua" panose="02040602050305030304" pitchFamily="18" charset="0"/>
              </a:rPr>
              <a:t>eksplisit</a:t>
            </a:r>
            <a:r>
              <a:rPr lang="en-US" sz="2200" dirty="0">
                <a:latin typeface="Book Antiqua" panose="02040602050305030304" pitchFamily="18" charset="0"/>
              </a:rPr>
              <a:t> (</a:t>
            </a:r>
            <a:r>
              <a:rPr lang="en-US" sz="2200" dirty="0" err="1">
                <a:latin typeface="Book Antiqua" panose="02040602050305030304" pitchFamily="18" charset="0"/>
              </a:rPr>
              <a:t>terang</a:t>
            </a:r>
            <a:r>
              <a:rPr lang="en-US" sz="2200" dirty="0">
                <a:latin typeface="Book Antiqua" panose="02040602050305030304" pitchFamily="18" charset="0"/>
              </a:rPr>
              <a:t>, </a:t>
            </a:r>
            <a:r>
              <a:rPr lang="en-US" sz="2200" dirty="0" err="1">
                <a:latin typeface="Book Antiqua" panose="02040602050305030304" pitchFamily="18" charset="0"/>
              </a:rPr>
              <a:t>nyata</a:t>
            </a:r>
            <a:r>
              <a:rPr lang="en-US" sz="2200" dirty="0">
                <a:latin typeface="Book Antiqua" panose="02040602050305030304" pitchFamily="18" charset="0"/>
              </a:rPr>
              <a:t>, </a:t>
            </a:r>
            <a:r>
              <a:rPr lang="en-US" sz="2200" dirty="0" err="1">
                <a:latin typeface="Book Antiqua" panose="02040602050305030304" pitchFamily="18" charset="0"/>
              </a:rPr>
              <a:t>tegas</a:t>
            </a:r>
            <a:r>
              <a:rPr lang="en-US" sz="2200" dirty="0">
                <a:latin typeface="Book Antiqua" panose="02040602050305030304" pitchFamily="18" charset="0"/>
              </a:rPr>
              <a:t>) </a:t>
            </a:r>
            <a:r>
              <a:rPr lang="en-US" sz="2200" dirty="0" err="1">
                <a:latin typeface="Book Antiqua" panose="02040602050305030304" pitchFamily="18" charset="0"/>
              </a:rPr>
              <a:t>sekaligus</a:t>
            </a:r>
            <a:r>
              <a:rPr lang="en-US" sz="2200" dirty="0">
                <a:latin typeface="Book Antiqua" panose="02040602050305030304" pitchFamily="18" charset="0"/>
              </a:rPr>
              <a:t> </a:t>
            </a:r>
            <a:r>
              <a:rPr lang="en-US" sz="2200" dirty="0" err="1">
                <a:latin typeface="Book Antiqua" panose="02040602050305030304" pitchFamily="18" charset="0"/>
              </a:rPr>
              <a:t>terbatinkan</a:t>
            </a:r>
            <a:r>
              <a:rPr lang="en-US" sz="2200" dirty="0">
                <a:latin typeface="Book Antiqua" panose="02040602050305030304" pitchFamily="18" charset="0"/>
              </a:rPr>
              <a:t> (</a:t>
            </a:r>
            <a:r>
              <a:rPr lang="en-US" sz="2200" i="1" dirty="0">
                <a:latin typeface="Book Antiqua" panose="02040602050305030304" pitchFamily="18" charset="0"/>
              </a:rPr>
              <a:t>tacit)</a:t>
            </a:r>
            <a:endParaRPr lang="id-ID" sz="2200" dirty="0">
              <a:latin typeface="Book Antiqua" panose="02040602050305030304" pitchFamily="18" charset="0"/>
            </a:endParaRPr>
          </a:p>
          <a:p>
            <a:pPr lvl="0">
              <a:spcBef>
                <a:spcPts val="0"/>
              </a:spcBef>
              <a:buFont typeface="Wingdings" panose="05000000000000000000" pitchFamily="2" charset="2"/>
              <a:buChar char="q"/>
            </a:pPr>
            <a:r>
              <a:rPr lang="en-US" sz="2200" dirty="0" err="1">
                <a:latin typeface="Book Antiqua" panose="02040602050305030304" pitchFamily="18" charset="0"/>
              </a:rPr>
              <a:t>Penciptaan</a:t>
            </a:r>
            <a:r>
              <a:rPr lang="en-US" sz="2200" dirty="0">
                <a:latin typeface="Book Antiqua" panose="02040602050305030304" pitchFamily="18" charset="0"/>
              </a:rPr>
              <a:t> </a:t>
            </a:r>
            <a:r>
              <a:rPr lang="en-US" sz="2200"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secara</a:t>
            </a:r>
            <a:r>
              <a:rPr lang="en-US" sz="2200" dirty="0">
                <a:latin typeface="Book Antiqua" panose="02040602050305030304" pitchFamily="18" charset="0"/>
              </a:rPr>
              <a:t> </a:t>
            </a:r>
            <a:r>
              <a:rPr lang="en-US" sz="2200" dirty="0" err="1">
                <a:latin typeface="Book Antiqua" panose="02040602050305030304" pitchFamily="18" charset="0"/>
              </a:rPr>
              <a:t>efektif</a:t>
            </a:r>
            <a:r>
              <a:rPr lang="en-US" sz="2200" dirty="0">
                <a:latin typeface="Book Antiqua" panose="02040602050305030304" pitchFamily="18" charset="0"/>
              </a:rPr>
              <a:t> </a:t>
            </a:r>
            <a:r>
              <a:rPr lang="en-US" sz="2200" dirty="0" err="1">
                <a:latin typeface="Book Antiqua" panose="02040602050305030304" pitchFamily="18" charset="0"/>
              </a:rPr>
              <a:t>bergantung</a:t>
            </a:r>
            <a:r>
              <a:rPr lang="en-US" sz="2200" dirty="0">
                <a:latin typeface="Book Antiqua" panose="02040602050305030304" pitchFamily="18" charset="0"/>
              </a:rPr>
              <a:t> </a:t>
            </a:r>
            <a:r>
              <a:rPr lang="en-US" sz="2200" dirty="0" err="1">
                <a:latin typeface="Book Antiqua" panose="02040602050305030304" pitchFamily="18" charset="0"/>
              </a:rPr>
              <a:t>pada</a:t>
            </a:r>
            <a:r>
              <a:rPr lang="en-US" sz="2200" dirty="0">
                <a:latin typeface="Book Antiqua" panose="02040602050305030304" pitchFamily="18" charset="0"/>
              </a:rPr>
              <a:t> </a:t>
            </a:r>
            <a:r>
              <a:rPr lang="en-US" sz="2200" dirty="0" err="1">
                <a:latin typeface="Book Antiqua" panose="02040602050305030304" pitchFamily="18" charset="0"/>
              </a:rPr>
              <a:t>konteks</a:t>
            </a:r>
            <a:r>
              <a:rPr lang="en-US" sz="2200" dirty="0">
                <a:latin typeface="Book Antiqua" panose="02040602050305030304" pitchFamily="18" charset="0"/>
              </a:rPr>
              <a:t> yang </a:t>
            </a:r>
            <a:r>
              <a:rPr lang="en-US" sz="2200" dirty="0" err="1">
                <a:latin typeface="Book Antiqua" panose="02040602050305030304" pitchFamily="18" charset="0"/>
              </a:rPr>
              <a:t>memungkinkan</a:t>
            </a:r>
            <a:r>
              <a:rPr lang="en-US" sz="2200" dirty="0">
                <a:latin typeface="Book Antiqua" panose="02040602050305030304" pitchFamily="18" charset="0"/>
              </a:rPr>
              <a:t> </a:t>
            </a:r>
            <a:r>
              <a:rPr lang="en-US" sz="2200" dirty="0" err="1">
                <a:latin typeface="Book Antiqua" panose="02040602050305030304" pitchFamily="18" charset="0"/>
              </a:rPr>
              <a:t>terjadinya</a:t>
            </a:r>
            <a:r>
              <a:rPr lang="en-US" sz="2200" dirty="0">
                <a:latin typeface="Book Antiqua" panose="02040602050305030304" pitchFamily="18" charset="0"/>
              </a:rPr>
              <a:t> </a:t>
            </a:r>
            <a:r>
              <a:rPr lang="en-US" sz="2200" dirty="0" err="1">
                <a:latin typeface="Book Antiqua" panose="02040602050305030304" pitchFamily="18" charset="0"/>
              </a:rPr>
              <a:t>penciptaan</a:t>
            </a:r>
            <a:r>
              <a:rPr lang="en-US" sz="2200" dirty="0">
                <a:latin typeface="Book Antiqua" panose="02040602050305030304" pitchFamily="18" charset="0"/>
              </a:rPr>
              <a:t> </a:t>
            </a:r>
            <a:r>
              <a:rPr lang="en-US" sz="2200" dirty="0" err="1">
                <a:latin typeface="Book Antiqua" panose="02040602050305030304" pitchFamily="18" charset="0"/>
              </a:rPr>
              <a:t>tersebut</a:t>
            </a:r>
            <a:endParaRPr lang="id-ID" sz="2200" dirty="0">
              <a:latin typeface="Book Antiqua" panose="02040602050305030304" pitchFamily="18" charset="0"/>
            </a:endParaRPr>
          </a:p>
          <a:p>
            <a:pPr>
              <a:spcBef>
                <a:spcPts val="0"/>
              </a:spcBef>
              <a:buFont typeface="Wingdings" panose="05000000000000000000" pitchFamily="2" charset="2"/>
              <a:buChar char="q"/>
            </a:pPr>
            <a:r>
              <a:rPr lang="en-US" sz="2200" dirty="0" err="1">
                <a:latin typeface="Book Antiqua" panose="02040602050305030304" pitchFamily="18" charset="0"/>
              </a:rPr>
              <a:t>Penciptaan</a:t>
            </a:r>
            <a:r>
              <a:rPr lang="en-US" sz="2200" dirty="0">
                <a:latin typeface="Book Antiqua" panose="02040602050305030304" pitchFamily="18" charset="0"/>
              </a:rPr>
              <a:t> </a:t>
            </a:r>
            <a:r>
              <a:rPr lang="en-US" sz="2200"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melibatkan</a:t>
            </a:r>
            <a:r>
              <a:rPr lang="en-US" sz="2200" dirty="0">
                <a:latin typeface="Book Antiqua" panose="02040602050305030304" pitchFamily="18" charset="0"/>
              </a:rPr>
              <a:t> lima </a:t>
            </a:r>
            <a:r>
              <a:rPr lang="en-US" sz="2200" dirty="0" err="1">
                <a:latin typeface="Book Antiqua" panose="02040602050305030304" pitchFamily="18" charset="0"/>
              </a:rPr>
              <a:t>langkah</a:t>
            </a:r>
            <a:r>
              <a:rPr lang="en-US" sz="2200" dirty="0">
                <a:latin typeface="Book Antiqua" panose="02040602050305030304" pitchFamily="18" charset="0"/>
              </a:rPr>
              <a:t> </a:t>
            </a:r>
            <a:r>
              <a:rPr lang="en-US" sz="2200" dirty="0" err="1">
                <a:latin typeface="Book Antiqua" panose="02040602050305030304" pitchFamily="18" charset="0"/>
              </a:rPr>
              <a:t>utama</a:t>
            </a:r>
            <a:r>
              <a:rPr lang="en-US" sz="2200" dirty="0">
                <a:latin typeface="Book Antiqua" panose="02040602050305030304" pitchFamily="18" charset="0"/>
              </a:rPr>
              <a:t>: </a:t>
            </a:r>
            <a:r>
              <a:rPr lang="en-US" sz="2200" dirty="0" err="1">
                <a:latin typeface="Book Antiqua" panose="02040602050305030304" pitchFamily="18" charset="0"/>
              </a:rPr>
              <a:t>berbagi</a:t>
            </a:r>
            <a:r>
              <a:rPr lang="en-US" sz="2200" dirty="0">
                <a:latin typeface="Book Antiqua" panose="02040602050305030304" pitchFamily="18" charset="0"/>
              </a:rPr>
              <a:t> </a:t>
            </a:r>
            <a:r>
              <a:rPr lang="en-US" sz="2200"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terbatinkan</a:t>
            </a:r>
            <a:r>
              <a:rPr lang="en-US" sz="2200" dirty="0">
                <a:latin typeface="Book Antiqua" panose="02040602050305030304" pitchFamily="18" charset="0"/>
              </a:rPr>
              <a:t>, </a:t>
            </a:r>
            <a:r>
              <a:rPr lang="en-US" sz="2200" dirty="0" err="1">
                <a:latin typeface="Book Antiqua" panose="02040602050305030304" pitchFamily="18" charset="0"/>
              </a:rPr>
              <a:t>menciptakan</a:t>
            </a:r>
            <a:r>
              <a:rPr lang="en-US" sz="2200" dirty="0">
                <a:latin typeface="Book Antiqua" panose="02040602050305030304" pitchFamily="18" charset="0"/>
              </a:rPr>
              <a:t> </a:t>
            </a:r>
            <a:r>
              <a:rPr lang="en-US" sz="2200" dirty="0" err="1">
                <a:latin typeface="Book Antiqua" panose="02040602050305030304" pitchFamily="18" charset="0"/>
              </a:rPr>
              <a:t>konsep</a:t>
            </a:r>
            <a:r>
              <a:rPr lang="en-US" sz="2200" dirty="0">
                <a:latin typeface="Book Antiqua" panose="02040602050305030304" pitchFamily="18" charset="0"/>
              </a:rPr>
              <a:t>, </a:t>
            </a:r>
            <a:r>
              <a:rPr lang="en-US" sz="2200" dirty="0" err="1">
                <a:latin typeface="Book Antiqua" panose="02040602050305030304" pitchFamily="18" charset="0"/>
              </a:rPr>
              <a:t>membenarkan</a:t>
            </a:r>
            <a:r>
              <a:rPr lang="en-US" sz="2200" dirty="0">
                <a:latin typeface="Book Antiqua" panose="02040602050305030304" pitchFamily="18" charset="0"/>
              </a:rPr>
              <a:t> </a:t>
            </a:r>
            <a:r>
              <a:rPr lang="en-US" sz="2200" dirty="0" err="1">
                <a:latin typeface="Book Antiqua" panose="02040602050305030304" pitchFamily="18" charset="0"/>
              </a:rPr>
              <a:t>konsep</a:t>
            </a:r>
            <a:r>
              <a:rPr lang="en-US" sz="2200" dirty="0">
                <a:latin typeface="Book Antiqua" panose="02040602050305030304" pitchFamily="18" charset="0"/>
              </a:rPr>
              <a:t>, </a:t>
            </a:r>
            <a:r>
              <a:rPr lang="en-US" sz="2200" dirty="0" err="1">
                <a:latin typeface="Book Antiqua" panose="02040602050305030304" pitchFamily="18" charset="0"/>
              </a:rPr>
              <a:t>membangun</a:t>
            </a:r>
            <a:r>
              <a:rPr lang="en-US" sz="2200" dirty="0">
                <a:latin typeface="Book Antiqua" panose="02040602050305030304" pitchFamily="18" charset="0"/>
              </a:rPr>
              <a:t> prototype, </a:t>
            </a:r>
            <a:r>
              <a:rPr lang="en-US" sz="2200" dirty="0" err="1">
                <a:latin typeface="Book Antiqua" panose="02040602050305030304" pitchFamily="18" charset="0"/>
              </a:rPr>
              <a:t>dan</a:t>
            </a:r>
            <a:r>
              <a:rPr lang="en-US" sz="2200" dirty="0">
                <a:latin typeface="Book Antiqua" panose="02040602050305030304" pitchFamily="18" charset="0"/>
              </a:rPr>
              <a:t> </a:t>
            </a:r>
            <a:r>
              <a:rPr lang="en-US" sz="2200" b="1" i="1" dirty="0" err="1">
                <a:latin typeface="Book Antiqua" panose="02040602050305030304" pitchFamily="18" charset="0"/>
              </a:rPr>
              <a:t>melakukan</a:t>
            </a:r>
            <a:r>
              <a:rPr lang="en-US" sz="2200" b="1" i="1" dirty="0">
                <a:latin typeface="Book Antiqua" panose="02040602050305030304" pitchFamily="18" charset="0"/>
              </a:rPr>
              <a:t> </a:t>
            </a:r>
            <a:r>
              <a:rPr lang="en-US" sz="2200" b="1" i="1" dirty="0" err="1">
                <a:latin typeface="Book Antiqua" panose="02040602050305030304" pitchFamily="18" charset="0"/>
              </a:rPr>
              <a:t>penyebaran</a:t>
            </a:r>
            <a:r>
              <a:rPr lang="en-US" sz="2200" b="1" i="1" dirty="0">
                <a:latin typeface="Book Antiqua" panose="02040602050305030304" pitchFamily="18" charset="0"/>
              </a:rPr>
              <a:t> </a:t>
            </a:r>
            <a:r>
              <a:rPr lang="en-US" sz="2200" b="1" i="1" dirty="0" err="1">
                <a:latin typeface="Book Antiqua" panose="02040602050305030304" pitchFamily="18" charset="0"/>
              </a:rPr>
              <a:t>pengetahuan</a:t>
            </a:r>
            <a:r>
              <a:rPr lang="en-US" sz="2200" dirty="0">
                <a:latin typeface="Book Antiqua" panose="02040602050305030304" pitchFamily="18" charset="0"/>
              </a:rPr>
              <a:t> </a:t>
            </a:r>
            <a:r>
              <a:rPr lang="en-US" sz="2200" dirty="0" err="1">
                <a:latin typeface="Book Antiqua" panose="02040602050305030304" pitchFamily="18" charset="0"/>
              </a:rPr>
              <a:t>di</a:t>
            </a:r>
            <a:r>
              <a:rPr lang="en-US" sz="2200" dirty="0">
                <a:latin typeface="Book Antiqua" panose="02040602050305030304" pitchFamily="18" charset="0"/>
              </a:rPr>
              <a:t> </a:t>
            </a:r>
            <a:r>
              <a:rPr lang="en-US" sz="2200" dirty="0" err="1">
                <a:latin typeface="Book Antiqua" panose="02040602050305030304" pitchFamily="18" charset="0"/>
              </a:rPr>
              <a:t>berbagai</a:t>
            </a:r>
            <a:r>
              <a:rPr lang="en-US" sz="2200" dirty="0">
                <a:latin typeface="Book Antiqua" panose="02040602050305030304" pitchFamily="18" charset="0"/>
              </a:rPr>
              <a:t> </a:t>
            </a:r>
            <a:r>
              <a:rPr lang="en-US" sz="2200" dirty="0" err="1">
                <a:latin typeface="Book Antiqua" panose="02040602050305030304" pitchFamily="18" charset="0"/>
              </a:rPr>
              <a:t>fungsi</a:t>
            </a:r>
            <a:r>
              <a:rPr lang="en-US" sz="2200" dirty="0">
                <a:latin typeface="Book Antiqua" panose="02040602050305030304" pitchFamily="18" charset="0"/>
              </a:rPr>
              <a:t> </a:t>
            </a:r>
            <a:r>
              <a:rPr lang="en-US" sz="2200" dirty="0" err="1">
                <a:latin typeface="Book Antiqua" panose="02040602050305030304" pitchFamily="18" charset="0"/>
              </a:rPr>
              <a:t>dan</a:t>
            </a:r>
            <a:r>
              <a:rPr lang="en-US" sz="2200" dirty="0">
                <a:latin typeface="Book Antiqua" panose="02040602050305030304" pitchFamily="18" charset="0"/>
              </a:rPr>
              <a:t> </a:t>
            </a:r>
            <a:r>
              <a:rPr lang="en-US" sz="2200" dirty="0" err="1">
                <a:latin typeface="Book Antiqua" panose="02040602050305030304" pitchFamily="18" charset="0"/>
              </a:rPr>
              <a:t>tingkat</a:t>
            </a:r>
            <a:r>
              <a:rPr lang="en-US" sz="2200" dirty="0">
                <a:latin typeface="Book Antiqua" panose="02040602050305030304" pitchFamily="18" charset="0"/>
              </a:rPr>
              <a:t> </a:t>
            </a:r>
            <a:r>
              <a:rPr lang="en-US" sz="2200" dirty="0" err="1">
                <a:latin typeface="Book Antiqua" panose="02040602050305030304" pitchFamily="18" charset="0"/>
              </a:rPr>
              <a:t>organisasi</a:t>
            </a:r>
            <a:endParaRPr lang="id-ID" sz="2200" dirty="0">
              <a:latin typeface="Book Antiqua" panose="0204060205030503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chemeClr val="accent3">
              <a:lumMod val="60000"/>
              <a:lumOff val="40000"/>
            </a:schemeClr>
          </a:solidFill>
        </p:spPr>
        <p:txBody>
          <a:bodyPr>
            <a:normAutofit/>
          </a:bodyPr>
          <a:lstStyle/>
          <a:p>
            <a:r>
              <a:rPr lang="en-US" sz="2800" dirty="0">
                <a:latin typeface="Book Antiqua" panose="02040602050305030304" pitchFamily="18" charset="0"/>
              </a:rPr>
              <a:t>Structures of Knowledge in Library Science</a:t>
            </a:r>
            <a:endParaRPr lang="id-ID" sz="2800" dirty="0">
              <a:latin typeface="Book Antiqua" panose="02040602050305030304" pitchFamily="18" charset="0"/>
            </a:endParaRPr>
          </a:p>
        </p:txBody>
      </p:sp>
      <p:sp>
        <p:nvSpPr>
          <p:cNvPr id="3" name="Content Placeholder 2"/>
          <p:cNvSpPr>
            <a:spLocks noGrp="1"/>
          </p:cNvSpPr>
          <p:nvPr>
            <p:ph idx="1"/>
          </p:nvPr>
        </p:nvSpPr>
        <p:spPr>
          <a:xfrm>
            <a:off x="457200" y="990600"/>
            <a:ext cx="8229600" cy="5410200"/>
          </a:xfrm>
          <a:solidFill>
            <a:schemeClr val="accent4">
              <a:lumMod val="20000"/>
              <a:lumOff val="80000"/>
            </a:schemeClr>
          </a:solidFill>
        </p:spPr>
        <p:txBody>
          <a:bodyPr>
            <a:normAutofit fontScale="92500" lnSpcReduction="10000"/>
          </a:bodyPr>
          <a:lstStyle/>
          <a:p>
            <a:pPr>
              <a:buFont typeface="Wingdings" panose="05000000000000000000" pitchFamily="2" charset="2"/>
              <a:buChar char="q"/>
            </a:pPr>
            <a:r>
              <a:rPr lang="en-US" dirty="0" err="1">
                <a:latin typeface="Book Antiqua" panose="02040602050305030304" pitchFamily="18" charset="0"/>
              </a:rPr>
              <a:t>Struktur</a:t>
            </a:r>
            <a:r>
              <a:rPr lang="en-US" dirty="0">
                <a:latin typeface="Book Antiqua" panose="02040602050305030304" pitchFamily="18" charset="0"/>
              </a:rPr>
              <a:t> </a:t>
            </a:r>
            <a:r>
              <a:rPr lang="en-US" dirty="0" err="1">
                <a:latin typeface="Book Antiqua" panose="02040602050305030304" pitchFamily="18" charset="0"/>
              </a:rPr>
              <a:t>bidang</a:t>
            </a:r>
            <a:r>
              <a:rPr lang="en-US" dirty="0">
                <a:latin typeface="Book Antiqua" panose="02040602050305030304" pitchFamily="18" charset="0"/>
              </a:rPr>
              <a:t> </a:t>
            </a:r>
            <a:r>
              <a:rPr lang="en-US" dirty="0" err="1">
                <a:latin typeface="Book Antiqua" panose="02040602050305030304" pitchFamily="18" charset="0"/>
              </a:rPr>
              <a:t>pengetahuan</a:t>
            </a:r>
            <a:r>
              <a:rPr lang="en-US" dirty="0">
                <a:latin typeface="Book Antiqua" panose="02040602050305030304" pitchFamily="18" charset="0"/>
              </a:rPr>
              <a:t> </a:t>
            </a:r>
            <a:r>
              <a:rPr lang="en-US" dirty="0" err="1">
                <a:latin typeface="Book Antiqua" panose="02040602050305030304" pitchFamily="18" charset="0"/>
              </a:rPr>
              <a:t>sebagai</a:t>
            </a:r>
            <a:r>
              <a:rPr lang="en-US" dirty="0">
                <a:latin typeface="Book Antiqua" panose="02040602050305030304" pitchFamily="18" charset="0"/>
              </a:rPr>
              <a:t> </a:t>
            </a:r>
            <a:r>
              <a:rPr lang="en-US" dirty="0" err="1">
                <a:latin typeface="Book Antiqua" panose="02040602050305030304" pitchFamily="18" charset="0"/>
              </a:rPr>
              <a:t>pendahuluan</a:t>
            </a:r>
            <a:r>
              <a:rPr lang="en-US" dirty="0">
                <a:latin typeface="Book Antiqua" panose="02040602050305030304" pitchFamily="18" charset="0"/>
              </a:rPr>
              <a:t>/</a:t>
            </a:r>
            <a:r>
              <a:rPr lang="en-US" dirty="0" err="1">
                <a:latin typeface="Book Antiqua" panose="02040602050305030304" pitchFamily="18" charset="0"/>
              </a:rPr>
              <a:t>pengantar</a:t>
            </a:r>
            <a:r>
              <a:rPr lang="en-US" dirty="0">
                <a:latin typeface="Book Antiqua" panose="02040602050305030304" pitchFamily="18" charset="0"/>
              </a:rPr>
              <a:t> </a:t>
            </a:r>
            <a:r>
              <a:rPr lang="en-US" dirty="0" err="1">
                <a:latin typeface="Book Antiqua" panose="02040602050305030304" pitchFamily="18" charset="0"/>
              </a:rPr>
              <a:t>kepada</a:t>
            </a:r>
            <a:r>
              <a:rPr lang="en-US" dirty="0">
                <a:latin typeface="Book Antiqua" panose="02040602050305030304" pitchFamily="18" charset="0"/>
              </a:rPr>
              <a:t> </a:t>
            </a:r>
            <a:r>
              <a:rPr lang="en-US" dirty="0" err="1">
                <a:latin typeface="Book Antiqua" panose="02040602050305030304" pitchFamily="18" charset="0"/>
              </a:rPr>
              <a:t>klasifikasi</a:t>
            </a:r>
            <a:r>
              <a:rPr lang="en-US" dirty="0">
                <a:latin typeface="Book Antiqua" panose="02040602050305030304" pitchFamily="18" charset="0"/>
              </a:rPr>
              <a:t> </a:t>
            </a:r>
            <a:r>
              <a:rPr lang="en-US" dirty="0" err="1">
                <a:latin typeface="Book Antiqua" panose="02040602050305030304" pitchFamily="18" charset="0"/>
              </a:rPr>
              <a:t>Perpustakaan</a:t>
            </a:r>
            <a:r>
              <a:rPr lang="en-US" dirty="0">
                <a:latin typeface="Book Antiqua" panose="02040602050305030304" pitchFamily="18" charset="0"/>
              </a:rPr>
              <a:t> (prolegomena to library classification) </a:t>
            </a:r>
            <a:r>
              <a:rPr lang="en-US" dirty="0" err="1">
                <a:latin typeface="Book Antiqua" panose="02040602050305030304" pitchFamily="18" charset="0"/>
              </a:rPr>
              <a:t>dapat</a:t>
            </a:r>
            <a:r>
              <a:rPr lang="en-US" dirty="0">
                <a:latin typeface="Book Antiqua" panose="02040602050305030304" pitchFamily="18" charset="0"/>
              </a:rPr>
              <a:t> </a:t>
            </a:r>
            <a:r>
              <a:rPr lang="en-US" dirty="0" err="1">
                <a:latin typeface="Book Antiqua" panose="02040602050305030304" pitchFamily="18" charset="0"/>
              </a:rPr>
              <a:t>dibagi</a:t>
            </a:r>
            <a:r>
              <a:rPr lang="en-US" dirty="0">
                <a:latin typeface="Book Antiqua" panose="02040602050305030304" pitchFamily="18" charset="0"/>
              </a:rPr>
              <a:t> </a:t>
            </a:r>
            <a:r>
              <a:rPr lang="en-US" dirty="0" err="1">
                <a:latin typeface="Book Antiqua" panose="02040602050305030304" pitchFamily="18" charset="0"/>
              </a:rPr>
              <a:t>atas</a:t>
            </a:r>
            <a:r>
              <a:rPr lang="en-US" dirty="0">
                <a:latin typeface="Book Antiqua" panose="02040602050305030304" pitchFamily="18" charset="0"/>
              </a:rPr>
              <a:t>:</a:t>
            </a:r>
            <a:endParaRPr lang="id-ID" dirty="0">
              <a:latin typeface="Book Antiqua" panose="02040602050305030304" pitchFamily="18" charset="0"/>
            </a:endParaRPr>
          </a:p>
          <a:p>
            <a:pPr lvl="0">
              <a:buFont typeface="Wingdings" panose="05000000000000000000" pitchFamily="2" charset="2"/>
              <a:buChar char="q"/>
            </a:pPr>
            <a:r>
              <a:rPr lang="en-US" dirty="0">
                <a:latin typeface="Book Antiqua" panose="02040602050305030304" pitchFamily="18" charset="0"/>
              </a:rPr>
              <a:t>Dichotomy (binary classification)</a:t>
            </a:r>
            <a:endParaRPr lang="id-ID" dirty="0">
              <a:latin typeface="Book Antiqua" panose="02040602050305030304" pitchFamily="18" charset="0"/>
            </a:endParaRPr>
          </a:p>
          <a:p>
            <a:pPr lvl="0">
              <a:buFont typeface="Wingdings" panose="05000000000000000000" pitchFamily="2" charset="2"/>
              <a:buChar char="q"/>
            </a:pPr>
            <a:r>
              <a:rPr lang="en-US" dirty="0" err="1">
                <a:latin typeface="Book Antiqua" panose="02040602050305030304" pitchFamily="18" charset="0"/>
              </a:rPr>
              <a:t>Decachotomy</a:t>
            </a:r>
            <a:r>
              <a:rPr lang="en-US" dirty="0">
                <a:latin typeface="Book Antiqua" panose="02040602050305030304" pitchFamily="18" charset="0"/>
              </a:rPr>
              <a:t> (Decimal classification)</a:t>
            </a:r>
            <a:endParaRPr lang="id-ID" dirty="0">
              <a:latin typeface="Book Antiqua" panose="02040602050305030304" pitchFamily="18" charset="0"/>
            </a:endParaRPr>
          </a:p>
          <a:p>
            <a:pPr lvl="0">
              <a:buFont typeface="Wingdings" panose="05000000000000000000" pitchFamily="2" charset="2"/>
              <a:buChar char="q"/>
            </a:pPr>
            <a:r>
              <a:rPr lang="en-US" dirty="0" err="1">
                <a:latin typeface="Book Antiqua" panose="02040602050305030304" pitchFamily="18" charset="0"/>
              </a:rPr>
              <a:t>Polychotomy</a:t>
            </a:r>
            <a:r>
              <a:rPr lang="en-US" dirty="0">
                <a:latin typeface="Book Antiqua" panose="02040602050305030304" pitchFamily="18" charset="0"/>
              </a:rPr>
              <a:t> (Expansive classification yang </a:t>
            </a:r>
            <a:r>
              <a:rPr lang="en-US" dirty="0" err="1">
                <a:latin typeface="Book Antiqua" panose="02040602050305030304" pitchFamily="18" charset="0"/>
              </a:rPr>
              <a:t>dibuat</a:t>
            </a:r>
            <a:r>
              <a:rPr lang="en-US" dirty="0">
                <a:latin typeface="Book Antiqua" panose="02040602050305030304" pitchFamily="18" charset="0"/>
              </a:rPr>
              <a:t> </a:t>
            </a:r>
            <a:r>
              <a:rPr lang="en-US" dirty="0" err="1">
                <a:latin typeface="Book Antiqua" panose="02040602050305030304" pitchFamily="18" charset="0"/>
              </a:rPr>
              <a:t>oleh</a:t>
            </a:r>
            <a:r>
              <a:rPr lang="en-US" dirty="0">
                <a:latin typeface="Book Antiqua" panose="02040602050305030304" pitchFamily="18" charset="0"/>
              </a:rPr>
              <a:t> Charles A. Cutter)</a:t>
            </a:r>
            <a:endParaRPr lang="id-ID" dirty="0">
              <a:latin typeface="Book Antiqua" panose="02040602050305030304" pitchFamily="18" charset="0"/>
            </a:endParaRPr>
          </a:p>
          <a:p>
            <a:pPr lvl="0">
              <a:buFont typeface="Wingdings" panose="05000000000000000000" pitchFamily="2" charset="2"/>
              <a:buChar char="q"/>
            </a:pPr>
            <a:r>
              <a:rPr lang="en-US" dirty="0">
                <a:latin typeface="Book Antiqua" panose="02040602050305030304" pitchFamily="18" charset="0"/>
              </a:rPr>
              <a:t>Proliferation (</a:t>
            </a:r>
            <a:r>
              <a:rPr lang="en-US" dirty="0" err="1">
                <a:latin typeface="Book Antiqua" panose="02040602050305030304" pitchFamily="18" charset="0"/>
              </a:rPr>
              <a:t>perkembangbiakan</a:t>
            </a:r>
            <a:r>
              <a:rPr lang="en-US" dirty="0">
                <a:latin typeface="Book Antiqua" panose="02040602050305030304" pitchFamily="18" charset="0"/>
              </a:rPr>
              <a:t> = </a:t>
            </a:r>
            <a:r>
              <a:rPr lang="en-US" dirty="0" err="1">
                <a:latin typeface="Book Antiqua" panose="02040602050305030304" pitchFamily="18" charset="0"/>
              </a:rPr>
              <a:t>kompleks</a:t>
            </a:r>
            <a:r>
              <a:rPr lang="en-US" dirty="0">
                <a:latin typeface="Book Antiqua" panose="02040602050305030304" pitchFamily="18" charset="0"/>
              </a:rPr>
              <a:t> </a:t>
            </a:r>
            <a:r>
              <a:rPr lang="en-US" dirty="0" err="1">
                <a:latin typeface="Book Antiqua" panose="02040602050305030304" pitchFamily="18" charset="0"/>
              </a:rPr>
              <a:t>subyeks</a:t>
            </a:r>
            <a:r>
              <a:rPr lang="en-US" dirty="0">
                <a:latin typeface="Book Antiqua" panose="02040602050305030304" pitchFamily="18" charset="0"/>
              </a:rPr>
              <a:t>)</a:t>
            </a:r>
            <a:endParaRPr lang="id-ID" dirty="0">
              <a:latin typeface="Book Antiqua" panose="02040602050305030304" pitchFamily="18" charset="0"/>
            </a:endParaRPr>
          </a:p>
          <a:p>
            <a:pPr lvl="0">
              <a:buFont typeface="Wingdings" panose="05000000000000000000" pitchFamily="2" charset="2"/>
              <a:buChar char="q"/>
            </a:pPr>
            <a:r>
              <a:rPr lang="en-US" dirty="0">
                <a:latin typeface="Book Antiqua" panose="02040602050305030304" pitchFamily="18" charset="0"/>
              </a:rPr>
              <a:t>Unlimited Proliferation</a:t>
            </a:r>
            <a:endParaRPr lang="id-ID" dirty="0">
              <a:latin typeface="Book Antiqua" panose="02040602050305030304" pitchFamily="18" charset="0"/>
            </a:endParaRPr>
          </a:p>
          <a:p>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3028</TotalTime>
  <Words>1605</Words>
  <Application>Microsoft Office PowerPoint</Application>
  <PresentationFormat>On-screen Show (4:3)</PresentationFormat>
  <Paragraphs>123</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Georgia</vt:lpstr>
      <vt:lpstr>Times New Roman</vt:lpstr>
      <vt:lpstr>Wingdings</vt:lpstr>
      <vt:lpstr>Office Theme</vt:lpstr>
      <vt:lpstr> Pengorganisasian Informasi: Klasifikasi    </vt:lpstr>
      <vt:lpstr>Pengorganisasian Informasi (PI):</vt:lpstr>
      <vt:lpstr>PowerPoint Presentation</vt:lpstr>
      <vt:lpstr>Sistem Klasifikasi Bahan Perpustkaan (Buku) mengikuti prisip klasifikasi Alami</vt:lpstr>
      <vt:lpstr>PowerPoint Presentation</vt:lpstr>
      <vt:lpstr>Contoh Klasifikasi Buku Hukum</vt:lpstr>
      <vt:lpstr>Kegiatan PI/KLasisifikasi </vt:lpstr>
      <vt:lpstr>Struktur dan Perkembangan Ilmu Pengetahuan      (Structure and Development of Knowledge)</vt:lpstr>
      <vt:lpstr>Structures of Knowledge in Library Science</vt:lpstr>
      <vt:lpstr>PowerPoint Presentation</vt:lpstr>
      <vt:lpstr>Jenis-Jenis Pengorganisasian Informasi/ dokumen</vt:lpstr>
      <vt:lpstr>Lanjutan</vt:lpstr>
      <vt:lpstr>Lanjutan</vt:lpstr>
      <vt:lpstr>Tujuan dan dasar Pengorganisasian</vt:lpstr>
      <vt:lpstr>PowerPoint Presentation</vt:lpstr>
      <vt:lpstr>PowerPoint Presentation</vt:lpstr>
      <vt:lpstr>Ada dua kegiatan utama dalam pengorganisasian informasi di Perperpustakaan yaitu katalalogisasi dan klasifikasi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Sony Customer</dc:creator>
  <cp:lastModifiedBy>Reviwer</cp:lastModifiedBy>
  <cp:revision>149</cp:revision>
  <dcterms:created xsi:type="dcterms:W3CDTF">2004-06-13T01:54:24Z</dcterms:created>
  <dcterms:modified xsi:type="dcterms:W3CDTF">2022-02-14T06:26:17Z</dcterms:modified>
</cp:coreProperties>
</file>