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4537" r:id="rId2"/>
    <p:sldMasterId id="2147484549" r:id="rId3"/>
    <p:sldMasterId id="2147484561" r:id="rId4"/>
    <p:sldMasterId id="2147484753" r:id="rId5"/>
  </p:sldMasterIdLst>
  <p:notesMasterIdLst>
    <p:notesMasterId r:id="rId16"/>
  </p:notesMasterIdLst>
  <p:handoutMasterIdLst>
    <p:handoutMasterId r:id="rId17"/>
  </p:handoutMasterIdLst>
  <p:sldIdLst>
    <p:sldId id="279" r:id="rId6"/>
    <p:sldId id="280" r:id="rId7"/>
    <p:sldId id="404" r:id="rId8"/>
    <p:sldId id="403" r:id="rId9"/>
    <p:sldId id="429" r:id="rId10"/>
    <p:sldId id="384" r:id="rId11"/>
    <p:sldId id="432" r:id="rId12"/>
    <p:sldId id="396" r:id="rId13"/>
    <p:sldId id="430" r:id="rId14"/>
    <p:sldId id="288" r:id="rId15"/>
  </p:sldIdLst>
  <p:sldSz cx="9144000" cy="6858000" type="screen4x3"/>
  <p:notesSz cx="9144000" cy="6858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0033CC"/>
    <a:srgbClr val="993300"/>
    <a:srgbClr val="00CCFF"/>
    <a:srgbClr val="FFCC66"/>
    <a:srgbClr val="66FF33"/>
    <a:srgbClr val="00CC00"/>
    <a:srgbClr val="FF66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8" autoAdjust="0"/>
    <p:restoredTop sz="95221" autoAdjust="0"/>
  </p:normalViewPr>
  <p:slideViewPr>
    <p:cSldViewPr>
      <p:cViewPr>
        <p:scale>
          <a:sx n="80" d="100"/>
          <a:sy n="80" d="100"/>
        </p:scale>
        <p:origin x="-72" y="144"/>
      </p:cViewPr>
      <p:guideLst>
        <p:guide orient="horz" pos="2160"/>
        <p:guide pos="26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id-ID"/>
          </a:p>
        </p:txBody>
      </p:sp>
      <p:sp>
        <p:nvSpPr>
          <p:cNvPr id="27651" name="Rectangle 3"/>
          <p:cNvSpPr>
            <a:spLocks noGrp="1" noChangeArrowheads="1"/>
          </p:cNvSpPr>
          <p:nvPr>
            <p:ph type="dt" sz="quarter"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id-ID"/>
          </a:p>
        </p:txBody>
      </p:sp>
      <p:sp>
        <p:nvSpPr>
          <p:cNvPr id="27652" name="Rectangle 4"/>
          <p:cNvSpPr>
            <a:spLocks noGrp="1" noChangeArrowheads="1"/>
          </p:cNvSpPr>
          <p:nvPr>
            <p:ph type="ftr" sz="quarter" idx="2"/>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id-ID"/>
          </a:p>
        </p:txBody>
      </p:sp>
      <p:sp>
        <p:nvSpPr>
          <p:cNvPr id="27653" name="Rectangle 5"/>
          <p:cNvSpPr>
            <a:spLocks noGrp="1" noChangeArrowheads="1"/>
          </p:cNvSpPr>
          <p:nvPr>
            <p:ph type="sldNum" sz="quarter" idx="3"/>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4542D295-A040-46AB-B33D-FD06179328F1}" type="slidenum">
              <a:rPr lang="id-ID"/>
              <a:pPr>
                <a:defRPr/>
              </a:pPr>
              <a:t>‹#›</a:t>
            </a:fld>
            <a:endParaRPr lang="id-ID"/>
          </a:p>
        </p:txBody>
      </p:sp>
    </p:spTree>
    <p:extLst>
      <p:ext uri="{BB962C8B-B14F-4D97-AF65-F5344CB8AC3E}">
        <p14:creationId xmlns:p14="http://schemas.microsoft.com/office/powerpoint/2010/main" val="3456830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id-ID"/>
          </a:p>
        </p:txBody>
      </p:sp>
      <p:sp>
        <p:nvSpPr>
          <p:cNvPr id="26627" name="Rectangle 3"/>
          <p:cNvSpPr>
            <a:spLocks noGrp="1" noChangeArrowheads="1"/>
          </p:cNvSpPr>
          <p:nvPr>
            <p:ph type="dt" idx="1"/>
          </p:nvPr>
        </p:nvSpPr>
        <p:spPr bwMode="auto">
          <a:xfrm>
            <a:off x="5180013"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id-ID"/>
          </a:p>
        </p:txBody>
      </p:sp>
      <p:sp>
        <p:nvSpPr>
          <p:cNvPr id="41988"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d-ID" noProof="0" smtClean="0"/>
              <a:t>Click to edit Master text styles</a:t>
            </a:r>
          </a:p>
          <a:p>
            <a:pPr lvl="1"/>
            <a:r>
              <a:rPr lang="id-ID" noProof="0" smtClean="0"/>
              <a:t>Second level</a:t>
            </a:r>
          </a:p>
          <a:p>
            <a:pPr lvl="2"/>
            <a:r>
              <a:rPr lang="id-ID" noProof="0" smtClean="0"/>
              <a:t>Third level</a:t>
            </a:r>
          </a:p>
          <a:p>
            <a:pPr lvl="3"/>
            <a:r>
              <a:rPr lang="id-ID" noProof="0" smtClean="0"/>
              <a:t>Fourth level</a:t>
            </a:r>
          </a:p>
          <a:p>
            <a:pPr lvl="4"/>
            <a:r>
              <a:rPr lang="id-ID" noProof="0" smtClean="0"/>
              <a:t>Fifth level</a:t>
            </a:r>
          </a:p>
        </p:txBody>
      </p:sp>
      <p:sp>
        <p:nvSpPr>
          <p:cNvPr id="26630" name="Rectangle 6"/>
          <p:cNvSpPr>
            <a:spLocks noGrp="1" noChangeArrowheads="1"/>
          </p:cNvSpPr>
          <p:nvPr>
            <p:ph type="ftr" sz="quarter" idx="4"/>
          </p:nvPr>
        </p:nvSpPr>
        <p:spPr bwMode="auto">
          <a:xfrm>
            <a:off x="0"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id-ID"/>
          </a:p>
        </p:txBody>
      </p:sp>
      <p:sp>
        <p:nvSpPr>
          <p:cNvPr id="26631" name="Rectangle 7"/>
          <p:cNvSpPr>
            <a:spLocks noGrp="1" noChangeArrowheads="1"/>
          </p:cNvSpPr>
          <p:nvPr>
            <p:ph type="sldNum" sz="quarter" idx="5"/>
          </p:nvPr>
        </p:nvSpPr>
        <p:spPr bwMode="auto">
          <a:xfrm>
            <a:off x="5180013" y="6513513"/>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C36379D2-C5F1-402C-AE63-6B6046B5B5EA}" type="slidenum">
              <a:rPr lang="id-ID"/>
              <a:pPr>
                <a:defRPr/>
              </a:pPr>
              <a:t>‹#›</a:t>
            </a:fld>
            <a:endParaRPr lang="id-ID"/>
          </a:p>
        </p:txBody>
      </p:sp>
    </p:spTree>
    <p:extLst>
      <p:ext uri="{BB962C8B-B14F-4D97-AF65-F5344CB8AC3E}">
        <p14:creationId xmlns:p14="http://schemas.microsoft.com/office/powerpoint/2010/main" val="30119051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defRPr/>
              </a:pPr>
              <a:endParaRPr lang="id-ID" altLang="id-ID" smtClean="0"/>
            </a:p>
          </p:txBody>
        </p:sp>
      </p:grpSp>
      <p:sp>
        <p:nvSpPr>
          <p:cNvPr id="5223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522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CD426B3-7955-44B5-BF12-908EF672AA3C}" type="slidenum">
              <a:rPr lang="en-US"/>
              <a:pPr>
                <a:defRPr/>
              </a:pPr>
              <a:t>‹#›</a:t>
            </a:fld>
            <a:endParaRPr lang="en-US"/>
          </a:p>
        </p:txBody>
      </p:sp>
    </p:spTree>
    <p:extLst>
      <p:ext uri="{BB962C8B-B14F-4D97-AF65-F5344CB8AC3E}">
        <p14:creationId xmlns:p14="http://schemas.microsoft.com/office/powerpoint/2010/main" val="3923673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E2D41704-623B-4DFB-8107-7540582B6E6F}" type="slidenum">
              <a:rPr lang="en-US"/>
              <a:pPr>
                <a:defRPr/>
              </a:pPr>
              <a:t>‹#›</a:t>
            </a:fld>
            <a:endParaRPr lang="en-US"/>
          </a:p>
        </p:txBody>
      </p:sp>
    </p:spTree>
    <p:extLst>
      <p:ext uri="{BB962C8B-B14F-4D97-AF65-F5344CB8AC3E}">
        <p14:creationId xmlns:p14="http://schemas.microsoft.com/office/powerpoint/2010/main" val="3865082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8FBD761-E563-4E46-8681-2B3FA9B9DF68}" type="slidenum">
              <a:rPr lang="en-US"/>
              <a:pPr>
                <a:defRPr/>
              </a:pPr>
              <a:t>‹#›</a:t>
            </a:fld>
            <a:endParaRPr lang="en-US"/>
          </a:p>
        </p:txBody>
      </p:sp>
    </p:spTree>
    <p:extLst>
      <p:ext uri="{BB962C8B-B14F-4D97-AF65-F5344CB8AC3E}">
        <p14:creationId xmlns:p14="http://schemas.microsoft.com/office/powerpoint/2010/main" val="408411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1182688" y="2017713"/>
            <a:ext cx="7772400" cy="4114800"/>
          </a:xfrm>
        </p:spPr>
        <p:txBody>
          <a:bodyPr/>
          <a:lstStyle/>
          <a:p>
            <a:pPr lvl="0"/>
            <a:endParaRPr lang="id-ID"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D7F3379-3DA4-491B-AAF8-E361E4D6515C}" type="slidenum">
              <a:rPr lang="en-US"/>
              <a:pPr>
                <a:defRPr/>
              </a:pPr>
              <a:t>‹#›</a:t>
            </a:fld>
            <a:endParaRPr lang="en-US"/>
          </a:p>
        </p:txBody>
      </p:sp>
    </p:spTree>
    <p:extLst>
      <p:ext uri="{BB962C8B-B14F-4D97-AF65-F5344CB8AC3E}">
        <p14:creationId xmlns:p14="http://schemas.microsoft.com/office/powerpoint/2010/main" val="35070823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426B3-7955-44B5-BF12-908EF672AA3C}"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6B46CA-0B8C-4400-9D37-B9F99D1C9242}" type="slidenum">
              <a:rPr lang="en-US" smtClean="0"/>
              <a:pPr>
                <a:defRPr/>
              </a:pPr>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A7E45C-A122-4D35-8E31-D2786E46E316}" type="slidenum">
              <a:rPr lang="en-US" smtClean="0"/>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9F1B14-C7FC-4543-AE3F-EB32C827B549}" type="slidenum">
              <a:rPr lang="en-US" smtClean="0"/>
              <a:pPr>
                <a:defRPr/>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4035970-8476-4B2C-8AB7-C60A215B87F7}" type="slidenum">
              <a:rPr lang="en-US" smtClean="0"/>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D7981B9-67FA-4D10-BE9A-A84253F8B9DE}" type="slidenum">
              <a:rPr lang="en-US" smtClean="0"/>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F6C9F1C-99CE-4C8C-9901-F1F1FECE646E}"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5A6B46CA-0B8C-4400-9D37-B9F99D1C9242}" type="slidenum">
              <a:rPr lang="en-US"/>
              <a:pPr>
                <a:defRPr/>
              </a:pPr>
              <a:t>‹#›</a:t>
            </a:fld>
            <a:endParaRPr lang="en-US"/>
          </a:p>
        </p:txBody>
      </p:sp>
    </p:spTree>
    <p:extLst>
      <p:ext uri="{BB962C8B-B14F-4D97-AF65-F5344CB8AC3E}">
        <p14:creationId xmlns:p14="http://schemas.microsoft.com/office/powerpoint/2010/main" val="203652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3DE786-DF5F-4FC2-A2EB-985BD057E90B}" type="slidenum">
              <a:rPr lang="en-US" smtClean="0"/>
              <a:pPr>
                <a:defRPr/>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180086-3350-4F8D-A4A1-69FB5564CE45}" type="slidenum">
              <a:rPr lang="en-US" smtClean="0"/>
              <a:pPr>
                <a:defRPr/>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2D41704-623B-4DFB-8107-7540582B6E6F}" type="slidenum">
              <a:rPr lang="en-US" smtClean="0"/>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FBD761-E563-4E46-8681-2B3FA9B9DF68}" type="slidenum">
              <a:rPr lang="en-US" smtClean="0"/>
              <a:pPr>
                <a:defRPr/>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9A4846-ABF5-401A-8947-AF68738997C0}" type="slidenum">
              <a:rPr lang="en-US" smtClean="0"/>
              <a:pPr>
                <a:defRPr/>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F5B302-4CCF-463F-BE70-94C1A1350492}" type="slidenum">
              <a:rPr lang="en-US" smtClean="0"/>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AE9CE3-CE11-46E7-94AA-C60D5C4FED8B}" type="slidenum">
              <a:rPr lang="en-US" smtClean="0"/>
              <a:pPr>
                <a:defRPr/>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84309D7-7A48-4C8B-A428-B5293A8B47DC}" type="slidenum">
              <a:rPr lang="en-US" smtClean="0"/>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33A240E-9E7E-4D33-BE69-FD67D0A69D0A}" type="slidenum">
              <a:rPr lang="en-US" smtClean="0"/>
              <a:pPr>
                <a:defRPr/>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30836F-F8C4-404B-BA84-E14D432C2FF4}"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B8A7E45C-A122-4D35-8E31-D2786E46E316}" type="slidenum">
              <a:rPr lang="en-US"/>
              <a:pPr>
                <a:defRPr/>
              </a:pPr>
              <a:t>‹#›</a:t>
            </a:fld>
            <a:endParaRPr lang="en-US"/>
          </a:p>
        </p:txBody>
      </p:sp>
    </p:spTree>
    <p:extLst>
      <p:ext uri="{BB962C8B-B14F-4D97-AF65-F5344CB8AC3E}">
        <p14:creationId xmlns:p14="http://schemas.microsoft.com/office/powerpoint/2010/main" val="3616858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1D15C9A-24E3-4583-A07A-620FFDADAE42}"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E6C5E80-CBF8-425F-BF88-2AAC641DD781}" type="slidenum">
              <a:rPr lang="en-US" smtClean="0"/>
              <a:pPr>
                <a:defRPr/>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F209F4-BCD9-4A9C-8955-669F6AD12111}" type="slidenum">
              <a:rPr lang="en-US" smtClean="0"/>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C74C19-E438-4EEA-A488-E3A4AF363728}" type="slidenum">
              <a:rPr lang="en-US" smtClean="0"/>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E5EAE0-0637-4561-B242-93BDF6BF9658}" type="slidenum">
              <a:rPr lang="en-US" smtClean="0"/>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9A4846-ABF5-401A-8947-AF68738997C0}" type="slidenum">
              <a:rPr lang="en-US" smtClean="0"/>
              <a:pPr>
                <a:defRPr/>
              </a:pPr>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F5B302-4CCF-463F-BE70-94C1A1350492}" type="slidenum">
              <a:rPr lang="en-US" smtClean="0"/>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9AE9CE3-CE11-46E7-94AA-C60D5C4FED8B}" type="slidenum">
              <a:rPr lang="en-US" smtClean="0"/>
              <a:pPr>
                <a:defRPr/>
              </a:pPr>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84309D7-7A48-4C8B-A428-B5293A8B47DC}" type="slidenum">
              <a:rPr lang="en-US" smtClean="0"/>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33A240E-9E7E-4D33-BE69-FD67D0A69D0A}" type="slidenum">
              <a:rPr lang="en-US" smtClean="0"/>
              <a:pPr>
                <a:defRPr/>
              </a:pPr>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69F1B14-C7FC-4543-AE3F-EB32C827B549}" type="slidenum">
              <a:rPr lang="en-US"/>
              <a:pPr>
                <a:defRPr/>
              </a:pPr>
              <a:t>‹#›</a:t>
            </a:fld>
            <a:endParaRPr lang="en-US"/>
          </a:p>
        </p:txBody>
      </p:sp>
    </p:spTree>
    <p:extLst>
      <p:ext uri="{BB962C8B-B14F-4D97-AF65-F5344CB8AC3E}">
        <p14:creationId xmlns:p14="http://schemas.microsoft.com/office/powerpoint/2010/main" val="34656573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730836F-F8C4-404B-BA84-E14D432C2FF4}" type="slidenum">
              <a:rPr lang="en-US" smtClean="0"/>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1D15C9A-24E3-4583-A07A-620FFDADAE42}" type="slidenum">
              <a:rPr lang="en-US" smtClean="0"/>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E6C5E80-CBF8-425F-BF88-2AAC641DD781}" type="slidenum">
              <a:rPr lang="en-US" smtClean="0"/>
              <a:pPr>
                <a:defRPr/>
              </a:pPr>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A5F209F4-BCD9-4A9C-8955-669F6AD12111}" type="slidenum">
              <a:rPr lang="en-US" smtClean="0"/>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5C74C19-E438-4EEA-A488-E3A4AF363728}" type="slidenum">
              <a:rPr lang="en-US" smtClean="0"/>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EE5EAE0-0637-4561-B242-93BDF6BF9658}" type="slidenum">
              <a:rPr lang="en-US" smtClean="0"/>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CD426B3-7955-44B5-BF12-908EF672AA3C}" type="slidenum">
              <a:rPr lang="en-US" smtClean="0"/>
              <a:pPr>
                <a:defRPr/>
              </a:pPr>
              <a:t>‹#›</a:t>
            </a:fld>
            <a:endParaRPr lang="en-US"/>
          </a:p>
        </p:txBody>
      </p:sp>
    </p:spTree>
    <p:extLst>
      <p:ext uri="{BB962C8B-B14F-4D97-AF65-F5344CB8AC3E}">
        <p14:creationId xmlns:p14="http://schemas.microsoft.com/office/powerpoint/2010/main" val="14488943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6B46CA-0B8C-4400-9D37-B9F99D1C9242}" type="slidenum">
              <a:rPr lang="en-US" smtClean="0"/>
              <a:pPr>
                <a:defRPr/>
              </a:pPr>
              <a:t>‹#›</a:t>
            </a:fld>
            <a:endParaRPr lang="en-US"/>
          </a:p>
        </p:txBody>
      </p:sp>
    </p:spTree>
    <p:extLst>
      <p:ext uri="{BB962C8B-B14F-4D97-AF65-F5344CB8AC3E}">
        <p14:creationId xmlns:p14="http://schemas.microsoft.com/office/powerpoint/2010/main" val="392103025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A7E45C-A122-4D35-8E31-D2786E46E316}" type="slidenum">
              <a:rPr lang="en-US" smtClean="0"/>
              <a:pPr>
                <a:defRPr/>
              </a:pPr>
              <a:t>‹#›</a:t>
            </a:fld>
            <a:endParaRPr lang="en-US"/>
          </a:p>
        </p:txBody>
      </p:sp>
    </p:spTree>
    <p:extLst>
      <p:ext uri="{BB962C8B-B14F-4D97-AF65-F5344CB8AC3E}">
        <p14:creationId xmlns:p14="http://schemas.microsoft.com/office/powerpoint/2010/main" val="14651266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69F1B14-C7FC-4543-AE3F-EB32C827B549}" type="slidenum">
              <a:rPr lang="en-US" smtClean="0"/>
              <a:pPr>
                <a:defRPr/>
              </a:pPr>
              <a:t>‹#›</a:t>
            </a:fld>
            <a:endParaRPr lang="en-US"/>
          </a:p>
        </p:txBody>
      </p:sp>
    </p:spTree>
    <p:extLst>
      <p:ext uri="{BB962C8B-B14F-4D97-AF65-F5344CB8AC3E}">
        <p14:creationId xmlns:p14="http://schemas.microsoft.com/office/powerpoint/2010/main" val="2347666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A4035970-8476-4B2C-8AB7-C60A215B87F7}" type="slidenum">
              <a:rPr lang="en-US"/>
              <a:pPr>
                <a:defRPr/>
              </a:pPr>
              <a:t>‹#›</a:t>
            </a:fld>
            <a:endParaRPr lang="en-US"/>
          </a:p>
        </p:txBody>
      </p:sp>
    </p:spTree>
    <p:extLst>
      <p:ext uri="{BB962C8B-B14F-4D97-AF65-F5344CB8AC3E}">
        <p14:creationId xmlns:p14="http://schemas.microsoft.com/office/powerpoint/2010/main" val="18464438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4035970-8476-4B2C-8AB7-C60A215B87F7}" type="slidenum">
              <a:rPr lang="en-US" smtClean="0"/>
              <a:pPr>
                <a:defRPr/>
              </a:pPr>
              <a:t>‹#›</a:t>
            </a:fld>
            <a:endParaRPr lang="en-US"/>
          </a:p>
        </p:txBody>
      </p:sp>
    </p:spTree>
    <p:extLst>
      <p:ext uri="{BB962C8B-B14F-4D97-AF65-F5344CB8AC3E}">
        <p14:creationId xmlns:p14="http://schemas.microsoft.com/office/powerpoint/2010/main" val="134970788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D7981B9-67FA-4D10-BE9A-A84253F8B9DE}" type="slidenum">
              <a:rPr lang="en-US" smtClean="0"/>
              <a:pPr>
                <a:defRPr/>
              </a:pPr>
              <a:t>‹#›</a:t>
            </a:fld>
            <a:endParaRPr lang="en-US"/>
          </a:p>
        </p:txBody>
      </p:sp>
    </p:spTree>
    <p:extLst>
      <p:ext uri="{BB962C8B-B14F-4D97-AF65-F5344CB8AC3E}">
        <p14:creationId xmlns:p14="http://schemas.microsoft.com/office/powerpoint/2010/main" val="15689488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F6C9F1C-99CE-4C8C-9901-F1F1FECE646E}" type="slidenum">
              <a:rPr lang="en-US" smtClean="0"/>
              <a:pPr>
                <a:defRPr/>
              </a:pPr>
              <a:t>‹#›</a:t>
            </a:fld>
            <a:endParaRPr lang="en-US"/>
          </a:p>
        </p:txBody>
      </p:sp>
    </p:spTree>
    <p:extLst>
      <p:ext uri="{BB962C8B-B14F-4D97-AF65-F5344CB8AC3E}">
        <p14:creationId xmlns:p14="http://schemas.microsoft.com/office/powerpoint/2010/main" val="137125919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53DE786-DF5F-4FC2-A2EB-985BD057E90B}" type="slidenum">
              <a:rPr lang="en-US" smtClean="0"/>
              <a:pPr>
                <a:defRPr/>
              </a:pPr>
              <a:t>‹#›</a:t>
            </a:fld>
            <a:endParaRPr lang="en-US"/>
          </a:p>
        </p:txBody>
      </p:sp>
    </p:spTree>
    <p:extLst>
      <p:ext uri="{BB962C8B-B14F-4D97-AF65-F5344CB8AC3E}">
        <p14:creationId xmlns:p14="http://schemas.microsoft.com/office/powerpoint/2010/main" val="28384713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8180086-3350-4F8D-A4A1-69FB5564CE45}" type="slidenum">
              <a:rPr lang="en-US" smtClean="0"/>
              <a:pPr>
                <a:defRPr/>
              </a:pPr>
              <a:t>‹#›</a:t>
            </a:fld>
            <a:endParaRPr lang="en-US"/>
          </a:p>
        </p:txBody>
      </p:sp>
    </p:spTree>
    <p:extLst>
      <p:ext uri="{BB962C8B-B14F-4D97-AF65-F5344CB8AC3E}">
        <p14:creationId xmlns:p14="http://schemas.microsoft.com/office/powerpoint/2010/main" val="42908089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2D41704-623B-4DFB-8107-7540582B6E6F}" type="slidenum">
              <a:rPr lang="en-US" smtClean="0"/>
              <a:pPr>
                <a:defRPr/>
              </a:pPr>
              <a:t>‹#›</a:t>
            </a:fld>
            <a:endParaRPr lang="en-US"/>
          </a:p>
        </p:txBody>
      </p:sp>
    </p:spTree>
    <p:extLst>
      <p:ext uri="{BB962C8B-B14F-4D97-AF65-F5344CB8AC3E}">
        <p14:creationId xmlns:p14="http://schemas.microsoft.com/office/powerpoint/2010/main" val="22784967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8FBD761-E563-4E46-8681-2B3FA9B9DF68}" type="slidenum">
              <a:rPr lang="en-US" smtClean="0"/>
              <a:pPr>
                <a:defRPr/>
              </a:pPr>
              <a:t>‹#›</a:t>
            </a:fld>
            <a:endParaRPr lang="en-US"/>
          </a:p>
        </p:txBody>
      </p:sp>
    </p:spTree>
    <p:extLst>
      <p:ext uri="{BB962C8B-B14F-4D97-AF65-F5344CB8AC3E}">
        <p14:creationId xmlns:p14="http://schemas.microsoft.com/office/powerpoint/2010/main" val="1787268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D7981B9-67FA-4D10-BE9A-A84253F8B9DE}" type="slidenum">
              <a:rPr lang="en-US"/>
              <a:pPr>
                <a:defRPr/>
              </a:pPr>
              <a:t>‹#›</a:t>
            </a:fld>
            <a:endParaRPr lang="en-US"/>
          </a:p>
        </p:txBody>
      </p:sp>
    </p:spTree>
    <p:extLst>
      <p:ext uri="{BB962C8B-B14F-4D97-AF65-F5344CB8AC3E}">
        <p14:creationId xmlns:p14="http://schemas.microsoft.com/office/powerpoint/2010/main" val="1065948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6F6C9F1C-99CE-4C8C-9901-F1F1FECE646E}" type="slidenum">
              <a:rPr lang="en-US"/>
              <a:pPr>
                <a:defRPr/>
              </a:pPr>
              <a:t>‹#›</a:t>
            </a:fld>
            <a:endParaRPr lang="en-US"/>
          </a:p>
        </p:txBody>
      </p:sp>
    </p:spTree>
    <p:extLst>
      <p:ext uri="{BB962C8B-B14F-4D97-AF65-F5344CB8AC3E}">
        <p14:creationId xmlns:p14="http://schemas.microsoft.com/office/powerpoint/2010/main" val="89006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D53DE786-DF5F-4FC2-A2EB-985BD057E90B}" type="slidenum">
              <a:rPr lang="en-US"/>
              <a:pPr>
                <a:defRPr/>
              </a:pPr>
              <a:t>‹#›</a:t>
            </a:fld>
            <a:endParaRPr lang="en-US"/>
          </a:p>
        </p:txBody>
      </p:sp>
    </p:spTree>
    <p:extLst>
      <p:ext uri="{BB962C8B-B14F-4D97-AF65-F5344CB8AC3E}">
        <p14:creationId xmlns:p14="http://schemas.microsoft.com/office/powerpoint/2010/main" val="234129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08180086-3350-4F8D-A4A1-69FB5564CE45}" type="slidenum">
              <a:rPr lang="en-US"/>
              <a:pPr>
                <a:defRPr/>
              </a:pPr>
              <a:t>‹#›</a:t>
            </a:fld>
            <a:endParaRPr lang="en-US"/>
          </a:p>
        </p:txBody>
      </p:sp>
    </p:spTree>
    <p:extLst>
      <p:ext uri="{BB962C8B-B14F-4D97-AF65-F5344CB8AC3E}">
        <p14:creationId xmlns:p14="http://schemas.microsoft.com/office/powerpoint/2010/main" val="3045571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defRPr/>
            </a:pPr>
            <a:endParaRPr kumimoji="1" lang="id-ID" altLang="id-ID" smtClean="0"/>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id-ID"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id-ID" smtClean="0"/>
              <a:t>Click to edit Master text styles</a:t>
            </a:r>
          </a:p>
          <a:p>
            <a:pPr lvl="1"/>
            <a:r>
              <a:rPr lang="en-US" altLang="id-ID" smtClean="0"/>
              <a:t>Second level</a:t>
            </a:r>
          </a:p>
          <a:p>
            <a:pPr lvl="2"/>
            <a:r>
              <a:rPr lang="en-US" altLang="id-ID" smtClean="0"/>
              <a:t>Third level</a:t>
            </a:r>
          </a:p>
          <a:p>
            <a:pPr lvl="3"/>
            <a:r>
              <a:rPr lang="en-US" altLang="id-ID" smtClean="0"/>
              <a:t>Fourth level</a:t>
            </a:r>
          </a:p>
          <a:p>
            <a:pPr lvl="4"/>
            <a:r>
              <a:rPr lang="en-US" altLang="id-ID" smtClean="0"/>
              <a:t>Fifth level</a:t>
            </a:r>
          </a:p>
        </p:txBody>
      </p:sp>
      <p:sp>
        <p:nvSpPr>
          <p:cNvPr id="5121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51212" name="Rectangle 12"/>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5121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C9BC9B3-D1C4-498A-912F-950C457DC1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31" r:id="rId1"/>
    <p:sldLayoutId id="2147484480" r:id="rId2"/>
    <p:sldLayoutId id="2147484481" r:id="rId3"/>
    <p:sldLayoutId id="2147484482" r:id="rId4"/>
    <p:sldLayoutId id="2147484483" r:id="rId5"/>
    <p:sldLayoutId id="2147484484" r:id="rId6"/>
    <p:sldLayoutId id="2147484485" r:id="rId7"/>
    <p:sldLayoutId id="2147484486" r:id="rId8"/>
    <p:sldLayoutId id="2147484487" r:id="rId9"/>
    <p:sldLayoutId id="2147484488" r:id="rId10"/>
    <p:sldLayoutId id="2147484489" r:id="rId11"/>
    <p:sldLayoutId id="214748449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0C9BC9B3-D1C4-498A-912F-950C457DC17A}" type="slidenum">
              <a:rPr lang="en-US" smtClean="0"/>
              <a:pPr>
                <a:defRPr/>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538" r:id="rId1"/>
    <p:sldLayoutId id="2147484539" r:id="rId2"/>
    <p:sldLayoutId id="2147484540" r:id="rId3"/>
    <p:sldLayoutId id="2147484541" r:id="rId4"/>
    <p:sldLayoutId id="2147484542" r:id="rId5"/>
    <p:sldLayoutId id="2147484543" r:id="rId6"/>
    <p:sldLayoutId id="2147484544" r:id="rId7"/>
    <p:sldLayoutId id="2147484545" r:id="rId8"/>
    <p:sldLayoutId id="2147484546" r:id="rId9"/>
    <p:sldLayoutId id="2147484547" r:id="rId10"/>
    <p:sldLayoutId id="2147484548"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defRPr/>
            </a:pPr>
            <a:fld id="{0C9BC9B3-D1C4-498A-912F-950C457DC17A}" type="slidenum">
              <a:rPr lang="en-US" smtClean="0"/>
              <a:pPr>
                <a:defRPr/>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550" r:id="rId1"/>
    <p:sldLayoutId id="2147484551" r:id="rId2"/>
    <p:sldLayoutId id="2147484552" r:id="rId3"/>
    <p:sldLayoutId id="2147484553" r:id="rId4"/>
    <p:sldLayoutId id="2147484554" r:id="rId5"/>
    <p:sldLayoutId id="2147484555" r:id="rId6"/>
    <p:sldLayoutId id="2147484556" r:id="rId7"/>
    <p:sldLayoutId id="2147484557" r:id="rId8"/>
    <p:sldLayoutId id="2147484558" r:id="rId9"/>
    <p:sldLayoutId id="2147484559" r:id="rId10"/>
    <p:sldLayoutId id="2147484560"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pPr>
              <a:defRPr/>
            </a:pPr>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pPr>
              <a:defRPr/>
            </a:pPr>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pPr>
              <a:defRPr/>
            </a:pPr>
            <a:fld id="{0C9BC9B3-D1C4-498A-912F-950C457DC17A}" type="slidenum">
              <a:rPr lang="en-US" smtClean="0"/>
              <a:pPr>
                <a:defRPr/>
              </a:pPr>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562" r:id="rId1"/>
    <p:sldLayoutId id="2147484563" r:id="rId2"/>
    <p:sldLayoutId id="2147484564" r:id="rId3"/>
    <p:sldLayoutId id="2147484565" r:id="rId4"/>
    <p:sldLayoutId id="2147484566" r:id="rId5"/>
    <p:sldLayoutId id="2147484567" r:id="rId6"/>
    <p:sldLayoutId id="2147484568" r:id="rId7"/>
    <p:sldLayoutId id="2147484569" r:id="rId8"/>
    <p:sldLayoutId id="2147484570" r:id="rId9"/>
    <p:sldLayoutId id="2147484571" r:id="rId10"/>
    <p:sldLayoutId id="2147484572"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C9BC9B3-D1C4-498A-912F-950C457DC17A}" type="slidenum">
              <a:rPr lang="en-US" smtClean="0"/>
              <a:pPr>
                <a:defRPr/>
              </a:pPr>
              <a:t>‹#›</a:t>
            </a:fld>
            <a:endParaRPr lang="en-US"/>
          </a:p>
        </p:txBody>
      </p:sp>
    </p:spTree>
    <p:extLst>
      <p:ext uri="{BB962C8B-B14F-4D97-AF65-F5344CB8AC3E}">
        <p14:creationId xmlns:p14="http://schemas.microsoft.com/office/powerpoint/2010/main" val="1598194749"/>
      </p:ext>
    </p:extLst>
  </p:cSld>
  <p:clrMap bg1="lt1" tx1="dk1" bg2="lt2" tx2="dk2" accent1="accent1" accent2="accent2" accent3="accent3" accent4="accent4" accent5="accent5" accent6="accent6" hlink="hlink" folHlink="folHlink"/>
  <p:sldLayoutIdLst>
    <p:sldLayoutId id="2147484754" r:id="rId1"/>
    <p:sldLayoutId id="2147484755" r:id="rId2"/>
    <p:sldLayoutId id="2147484756" r:id="rId3"/>
    <p:sldLayoutId id="2147484757" r:id="rId4"/>
    <p:sldLayoutId id="2147484758" r:id="rId5"/>
    <p:sldLayoutId id="2147484759" r:id="rId6"/>
    <p:sldLayoutId id="2147484760" r:id="rId7"/>
    <p:sldLayoutId id="2147484761" r:id="rId8"/>
    <p:sldLayoutId id="2147484762" r:id="rId9"/>
    <p:sldLayoutId id="2147484763" r:id="rId10"/>
    <p:sldLayoutId id="214748476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685800" y="5221883"/>
            <a:ext cx="7772400" cy="727397"/>
          </a:xfrm>
        </p:spPr>
        <p:txBody>
          <a:bodyPr>
            <a:normAutofit fontScale="92500" lnSpcReduction="20000"/>
          </a:bodyPr>
          <a:lstStyle/>
          <a:p>
            <a:pPr algn="ctr" eaLnBrk="1" hangingPunct="1">
              <a:lnSpc>
                <a:spcPct val="90000"/>
              </a:lnSpc>
              <a:buFont typeface="Wingdings" pitchFamily="2" charset="2"/>
              <a:buNone/>
            </a:pPr>
            <a:r>
              <a:rPr lang="en-US" altLang="id-ID" sz="2800" b="1" dirty="0" err="1" smtClean="0">
                <a:latin typeface="Book Antiqua" pitchFamily="18" charset="0"/>
              </a:rPr>
              <a:t>Jonner</a:t>
            </a:r>
            <a:r>
              <a:rPr lang="en-US" altLang="id-ID" sz="2800" b="1" dirty="0" smtClean="0">
                <a:latin typeface="Book Antiqua" pitchFamily="18" charset="0"/>
              </a:rPr>
              <a:t> </a:t>
            </a:r>
            <a:r>
              <a:rPr lang="en-US" altLang="id-ID" sz="2800" b="1" dirty="0" err="1" smtClean="0">
                <a:latin typeface="Book Antiqua" pitchFamily="18" charset="0"/>
              </a:rPr>
              <a:t>Hasugian</a:t>
            </a:r>
            <a:endParaRPr lang="en-US" altLang="id-ID" sz="2800" b="1" dirty="0" smtClean="0">
              <a:latin typeface="Book Antiqua" pitchFamily="18" charset="0"/>
            </a:endParaRPr>
          </a:p>
          <a:p>
            <a:pPr algn="ctr" eaLnBrk="1" hangingPunct="1">
              <a:lnSpc>
                <a:spcPct val="90000"/>
              </a:lnSpc>
              <a:buFont typeface="Wingdings" pitchFamily="2" charset="2"/>
              <a:buNone/>
            </a:pPr>
            <a:r>
              <a:rPr lang="id-ID" altLang="id-ID" sz="2400" b="1" dirty="0" smtClean="0">
                <a:latin typeface="Book Antiqua" pitchFamily="18" charset="0"/>
              </a:rPr>
              <a:t> </a:t>
            </a:r>
          </a:p>
          <a:p>
            <a:pPr algn="ctr" eaLnBrk="1" hangingPunct="1">
              <a:lnSpc>
                <a:spcPct val="90000"/>
              </a:lnSpc>
              <a:buFont typeface="Wingdings" pitchFamily="2" charset="2"/>
              <a:buNone/>
            </a:pPr>
            <a:endParaRPr lang="en-US" altLang="id-ID" sz="2000" dirty="0" smtClean="0"/>
          </a:p>
        </p:txBody>
      </p:sp>
      <p:sp>
        <p:nvSpPr>
          <p:cNvPr id="12290" name="Rectangle 2"/>
          <p:cNvSpPr>
            <a:spLocks noGrp="1" noChangeArrowheads="1"/>
          </p:cNvSpPr>
          <p:nvPr>
            <p:ph type="title"/>
          </p:nvPr>
        </p:nvSpPr>
        <p:spPr>
          <a:xfrm>
            <a:off x="431800" y="2565251"/>
            <a:ext cx="8280400" cy="2447925"/>
          </a:xfrm>
        </p:spPr>
        <p:txBody>
          <a:bodyPr/>
          <a:lstStyle/>
          <a:p>
            <a:pPr algn="ctr"/>
            <a:r>
              <a:rPr lang="en-US" altLang="id-ID" sz="3200" b="1" dirty="0" smtClean="0">
                <a:solidFill>
                  <a:schemeClr val="accent2">
                    <a:lumMod val="50000"/>
                  </a:schemeClr>
                </a:solidFill>
                <a:latin typeface="Book Antiqua" pitchFamily="18" charset="0"/>
                <a:ea typeface="Calibri" pitchFamily="34" charset="0"/>
                <a:cs typeface="Times New Roman" pitchFamily="18" charset="0"/>
              </a:rPr>
              <a:t>P</a:t>
            </a:r>
            <a:r>
              <a:rPr lang="id-ID" altLang="id-ID" sz="3200" b="1" dirty="0" smtClean="0">
                <a:solidFill>
                  <a:schemeClr val="accent2">
                    <a:lumMod val="50000"/>
                  </a:schemeClr>
                </a:solidFill>
                <a:latin typeface="Book Antiqua" pitchFamily="18" charset="0"/>
                <a:ea typeface="Calibri" pitchFamily="34" charset="0"/>
                <a:cs typeface="Times New Roman" pitchFamily="18" charset="0"/>
              </a:rPr>
              <a:t>ENELUSURAN LITERATURE</a:t>
            </a:r>
            <a:br>
              <a:rPr lang="id-ID" altLang="id-ID" sz="3200" b="1" dirty="0" smtClean="0">
                <a:solidFill>
                  <a:schemeClr val="accent2">
                    <a:lumMod val="50000"/>
                  </a:schemeClr>
                </a:solidFill>
                <a:latin typeface="Book Antiqua" pitchFamily="18" charset="0"/>
                <a:ea typeface="Calibri" pitchFamily="34" charset="0"/>
                <a:cs typeface="Times New Roman" pitchFamily="18" charset="0"/>
              </a:rPr>
            </a:br>
            <a:r>
              <a:rPr lang="id-ID" altLang="id-ID" sz="3200" b="1" dirty="0" smtClean="0">
                <a:solidFill>
                  <a:schemeClr val="accent2">
                    <a:lumMod val="50000"/>
                  </a:schemeClr>
                </a:solidFill>
                <a:latin typeface="Book Antiqua" pitchFamily="18" charset="0"/>
                <a:ea typeface="Calibri" pitchFamily="34" charset="0"/>
                <a:cs typeface="Times New Roman" pitchFamily="18" charset="0"/>
              </a:rPr>
              <a:t>(LITERATUR SEARCH)</a:t>
            </a:r>
            <a:endParaRPr lang="id-ID" altLang="id-ID" sz="1600" dirty="0" smtClean="0">
              <a:solidFill>
                <a:schemeClr val="accent2">
                  <a:lumMod val="50000"/>
                </a:schemeClr>
              </a:solidFill>
              <a:latin typeface="Book Antiqua" pitchFamily="18" charset="0"/>
              <a:ea typeface="Calibri"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57200" y="2362200"/>
            <a:ext cx="7793038" cy="1143000"/>
          </a:xfrm>
        </p:spPr>
        <p:txBody>
          <a:bodyPr/>
          <a:lstStyle/>
          <a:p>
            <a:pPr algn="ctr" eaLnBrk="1" hangingPunct="1"/>
            <a:r>
              <a:rPr lang="en-US" altLang="id-ID" sz="8800" dirty="0" err="1" smtClean="0"/>
              <a:t>Terimakasih</a:t>
            </a:r>
            <a:endParaRPr lang="en-US" altLang="id-ID" sz="8800"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xEl>
                                              <p:pRg st="0" end="0"/>
                                            </p:txEl>
                                          </p:spTgt>
                                        </p:tgtEl>
                                        <p:attrNameLst>
                                          <p:attrName>style.visibility</p:attrName>
                                        </p:attrNameLst>
                                      </p:cBhvr>
                                      <p:to>
                                        <p:strVal val="visible"/>
                                      </p:to>
                                    </p:set>
                                    <p:anim calcmode="lin" valueType="num">
                                      <p:cBhvr additive="base">
                                        <p:cTn id="7" dur="500" fill="hold"/>
                                        <p:tgtEl>
                                          <p:spTgt spid="8294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2946">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544984"/>
            <a:ext cx="7793037" cy="939800"/>
          </a:xfrm>
        </p:spPr>
        <p:txBody>
          <a:bodyPr/>
          <a:lstStyle/>
          <a:p>
            <a:pPr eaLnBrk="1" hangingPunct="1"/>
            <a:r>
              <a:rPr lang="id-ID" altLang="id-ID" sz="3600" b="1" dirty="0" smtClean="0">
                <a:latin typeface="Book Antiqua" pitchFamily="18" charset="0"/>
              </a:rPr>
              <a:t>Pengertian</a:t>
            </a:r>
            <a:endParaRPr lang="en-US" altLang="id-ID" sz="3600" b="1" dirty="0" smtClean="0">
              <a:latin typeface="Book Antiqua" pitchFamily="18" charset="0"/>
            </a:endParaRPr>
          </a:p>
        </p:txBody>
      </p:sp>
      <p:sp>
        <p:nvSpPr>
          <p:cNvPr id="13315" name="Rectangle 3"/>
          <p:cNvSpPr>
            <a:spLocks noGrp="1" noChangeArrowheads="1"/>
          </p:cNvSpPr>
          <p:nvPr>
            <p:ph type="body" idx="1"/>
          </p:nvPr>
        </p:nvSpPr>
        <p:spPr>
          <a:xfrm>
            <a:off x="395536" y="1988840"/>
            <a:ext cx="8497639" cy="4680248"/>
          </a:xfrm>
        </p:spPr>
        <p:txBody>
          <a:bodyPr/>
          <a:lstStyle/>
          <a:p>
            <a:pPr algn="just" eaLnBrk="1" hangingPunct="1">
              <a:lnSpc>
                <a:spcPct val="90000"/>
              </a:lnSpc>
              <a:buFont typeface="Wingdings" pitchFamily="2" charset="2"/>
              <a:buChar char="q"/>
            </a:pPr>
            <a:r>
              <a:rPr lang="id-ID" altLang="id-ID" sz="2300" dirty="0" smtClean="0">
                <a:latin typeface="Book Antiqua" pitchFamily="18" charset="0"/>
              </a:rPr>
              <a:t> Secara etimologis (asal usul kata), istilah “Penelusuran Literatur” berasal dari dua kata yaitu:</a:t>
            </a:r>
          </a:p>
          <a:p>
            <a:pPr marL="0" indent="0" algn="just" eaLnBrk="1" hangingPunct="1">
              <a:lnSpc>
                <a:spcPct val="90000"/>
              </a:lnSpc>
              <a:buNone/>
            </a:pPr>
            <a:r>
              <a:rPr lang="id-ID" altLang="id-ID" sz="2300" dirty="0" smtClean="0">
                <a:latin typeface="Book Antiqua" pitchFamily="18" charset="0"/>
              </a:rPr>
              <a:t>(a) Penelusuran dari kata telusur:  menelaah, menjajaki, mencari, merambah  dsb.</a:t>
            </a:r>
          </a:p>
          <a:p>
            <a:pPr marL="0" indent="0" algn="just" eaLnBrk="1" hangingPunct="1">
              <a:lnSpc>
                <a:spcPct val="90000"/>
              </a:lnSpc>
              <a:buNone/>
            </a:pPr>
            <a:r>
              <a:rPr lang="id-ID" altLang="id-ID" sz="2400" dirty="0" smtClean="0">
                <a:latin typeface="Book Antiqua" pitchFamily="18" charset="0"/>
              </a:rPr>
              <a:t>		</a:t>
            </a:r>
            <a:endParaRPr lang="en-US" altLang="id-ID" sz="2400" dirty="0" smtClean="0">
              <a:latin typeface="Book Antiqua" pitchFamily="18" charset="0"/>
            </a:endParaRPr>
          </a:p>
          <a:p>
            <a:pPr eaLnBrk="1" hangingPunct="1">
              <a:lnSpc>
                <a:spcPct val="90000"/>
              </a:lnSpc>
            </a:pPr>
            <a:endParaRPr lang="en-US" altLang="id-ID" sz="4000" b="1" dirty="0" smtClean="0"/>
          </a:p>
          <a:p>
            <a:pPr algn="ctr" eaLnBrk="1" hangingPunct="1">
              <a:lnSpc>
                <a:spcPct val="90000"/>
              </a:lnSpc>
              <a:buFont typeface="Wingdings" pitchFamily="2" charset="2"/>
              <a:buNone/>
            </a:pPr>
            <a:r>
              <a:rPr lang="en-US" altLang="id-ID" sz="2000" dirty="0" smtClean="0"/>
              <a:t/>
            </a:r>
            <a:br>
              <a:rPr lang="en-US" altLang="id-ID" sz="2000" dirty="0" smtClean="0"/>
            </a:br>
            <a:endParaRPr lang="en-US" altLang="id-ID" sz="2000" dirty="0" smtClean="0"/>
          </a:p>
        </p:txBody>
      </p:sp>
      <p:pic>
        <p:nvPicPr>
          <p:cNvPr id="6146" name="Picture 2" descr="http://www.artikata.net/visual.php?word=penelusuran"/>
          <p:cNvPicPr>
            <a:picLocks noChangeAspect="1" noChangeArrowheads="1"/>
          </p:cNvPicPr>
          <p:nvPr/>
        </p:nvPicPr>
        <p:blipFill rotWithShape="1">
          <a:blip r:embed="rId2">
            <a:extLst>
              <a:ext uri="{28A0092B-C50C-407E-A947-70E740481C1C}">
                <a14:useLocalDpi xmlns:a14="http://schemas.microsoft.com/office/drawing/2010/main" val="0"/>
              </a:ext>
            </a:extLst>
          </a:blip>
          <a:srcRect l="17126" t="11319" r="40276" b="27591"/>
          <a:stretch/>
        </p:blipFill>
        <p:spPr bwMode="auto">
          <a:xfrm>
            <a:off x="2339752" y="3356992"/>
            <a:ext cx="5688632" cy="3220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620688"/>
            <a:ext cx="7793037" cy="851818"/>
          </a:xfrm>
        </p:spPr>
        <p:txBody>
          <a:bodyPr/>
          <a:lstStyle/>
          <a:p>
            <a:r>
              <a:rPr lang="en-US" sz="3200" b="1" dirty="0" err="1">
                <a:latin typeface="Book Antiqua" pitchFamily="18" charset="0"/>
              </a:rPr>
              <a:t>l</a:t>
            </a:r>
            <a:r>
              <a:rPr lang="en-US" sz="3200" b="1" dirty="0" err="1" smtClean="0">
                <a:latin typeface="Book Antiqua" pitchFamily="18" charset="0"/>
              </a:rPr>
              <a:t>anjutan</a:t>
            </a:r>
            <a:r>
              <a:rPr lang="en-US" sz="3200" dirty="0" smtClean="0">
                <a:latin typeface="Book Antiqua" pitchFamily="18" charset="0"/>
              </a:rPr>
              <a:t>…</a:t>
            </a:r>
            <a:endParaRPr lang="en-US" sz="3200" dirty="0">
              <a:latin typeface="Book Antiqua" pitchFamily="18" charset="0"/>
            </a:endParaRPr>
          </a:p>
        </p:txBody>
      </p:sp>
      <p:sp>
        <p:nvSpPr>
          <p:cNvPr id="3" name="Content Placeholder 2"/>
          <p:cNvSpPr>
            <a:spLocks noGrp="1"/>
          </p:cNvSpPr>
          <p:nvPr>
            <p:ph idx="1"/>
          </p:nvPr>
        </p:nvSpPr>
        <p:spPr>
          <a:xfrm>
            <a:off x="395536" y="1772816"/>
            <a:ext cx="8496944" cy="4968551"/>
          </a:xfrm>
        </p:spPr>
        <p:txBody>
          <a:bodyPr/>
          <a:lstStyle/>
          <a:p>
            <a:pPr marL="0" indent="0" algn="just">
              <a:spcBef>
                <a:spcPts val="0"/>
              </a:spcBef>
              <a:buNone/>
            </a:pPr>
            <a:r>
              <a:rPr lang="id-ID" sz="2300" dirty="0" smtClean="0">
                <a:latin typeface="Book Antiqua" pitchFamily="18" charset="0"/>
              </a:rPr>
              <a:t>(b) Literatur berasal dari kata litere: berhubungan dengan tulisan</a:t>
            </a:r>
          </a:p>
          <a:p>
            <a:pPr algn="just">
              <a:spcBef>
                <a:spcPts val="0"/>
              </a:spcBef>
              <a:buFont typeface="Wingdings" panose="05000000000000000000" pitchFamily="2" charset="2"/>
              <a:buChar char="q"/>
            </a:pPr>
            <a:r>
              <a:rPr lang="en-US" sz="2300" dirty="0" err="1" smtClean="0">
                <a:latin typeface="Book Antiqua" pitchFamily="18" charset="0"/>
              </a:rPr>
              <a:t>Literatur</a:t>
            </a:r>
            <a:r>
              <a:rPr lang="en-US" sz="2300" dirty="0" smtClean="0">
                <a:latin typeface="Book Antiqua" pitchFamily="18" charset="0"/>
              </a:rPr>
              <a:t> </a:t>
            </a:r>
            <a:r>
              <a:rPr lang="en-US" sz="2300" dirty="0" err="1">
                <a:latin typeface="Book Antiqua" pitchFamily="18" charset="0"/>
              </a:rPr>
              <a:t>adalah</a:t>
            </a:r>
            <a:r>
              <a:rPr lang="en-US" sz="2300" dirty="0">
                <a:latin typeface="Book Antiqua" pitchFamily="18" charset="0"/>
              </a:rPr>
              <a:t> </a:t>
            </a:r>
            <a:r>
              <a:rPr lang="en-US" sz="2300" dirty="0" err="1">
                <a:latin typeface="Book Antiqua" pitchFamily="18" charset="0"/>
              </a:rPr>
              <a:t>bahan</a:t>
            </a:r>
            <a:r>
              <a:rPr lang="en-US" sz="2300" dirty="0">
                <a:latin typeface="Book Antiqua" pitchFamily="18" charset="0"/>
              </a:rPr>
              <a:t> </a:t>
            </a:r>
            <a:r>
              <a:rPr lang="en-US" sz="2300" dirty="0" err="1">
                <a:latin typeface="Book Antiqua" pitchFamily="18" charset="0"/>
              </a:rPr>
              <a:t>atau</a:t>
            </a:r>
            <a:r>
              <a:rPr lang="en-US" sz="2300" dirty="0">
                <a:latin typeface="Book Antiqua" pitchFamily="18" charset="0"/>
              </a:rPr>
              <a:t> </a:t>
            </a:r>
            <a:r>
              <a:rPr lang="en-US" sz="2300" dirty="0" err="1">
                <a:latin typeface="Book Antiqua" pitchFamily="18" charset="0"/>
              </a:rPr>
              <a:t>sumber</a:t>
            </a:r>
            <a:r>
              <a:rPr lang="en-US" sz="2300" dirty="0">
                <a:latin typeface="Book Antiqua" pitchFamily="18" charset="0"/>
              </a:rPr>
              <a:t> </a:t>
            </a:r>
            <a:r>
              <a:rPr lang="en-US" sz="2300" dirty="0" err="1">
                <a:latin typeface="Book Antiqua" pitchFamily="18" charset="0"/>
              </a:rPr>
              <a:t>ilmiah</a:t>
            </a:r>
            <a:r>
              <a:rPr lang="en-US" sz="2300" dirty="0">
                <a:latin typeface="Book Antiqua" pitchFamily="18" charset="0"/>
              </a:rPr>
              <a:t> yang </a:t>
            </a:r>
            <a:r>
              <a:rPr lang="en-US" sz="2300" dirty="0" err="1">
                <a:latin typeface="Book Antiqua" pitchFamily="18" charset="0"/>
              </a:rPr>
              <a:t>biasa</a:t>
            </a:r>
            <a:r>
              <a:rPr lang="en-US" sz="2300" dirty="0">
                <a:latin typeface="Book Antiqua" pitchFamily="18" charset="0"/>
              </a:rPr>
              <a:t> </a:t>
            </a:r>
            <a:r>
              <a:rPr lang="en-US" sz="2300" dirty="0" err="1">
                <a:latin typeface="Book Antiqua" pitchFamily="18" charset="0"/>
              </a:rPr>
              <a:t>digunakan</a:t>
            </a:r>
            <a:r>
              <a:rPr lang="en-US" sz="2300" dirty="0">
                <a:latin typeface="Book Antiqua" pitchFamily="18" charset="0"/>
              </a:rPr>
              <a:t> </a:t>
            </a:r>
            <a:r>
              <a:rPr lang="en-US" sz="2300" dirty="0" err="1">
                <a:latin typeface="Book Antiqua" pitchFamily="18" charset="0"/>
              </a:rPr>
              <a:t>untuk</a:t>
            </a:r>
            <a:r>
              <a:rPr lang="en-US" sz="2300" dirty="0">
                <a:latin typeface="Book Antiqua" pitchFamily="18" charset="0"/>
              </a:rPr>
              <a:t> </a:t>
            </a:r>
            <a:r>
              <a:rPr lang="en-US" sz="2300" dirty="0" err="1">
                <a:latin typeface="Book Antiqua" pitchFamily="18" charset="0"/>
              </a:rPr>
              <a:t>membuat</a:t>
            </a:r>
            <a:r>
              <a:rPr lang="en-US" sz="2300" dirty="0">
                <a:latin typeface="Book Antiqua" pitchFamily="18" charset="0"/>
              </a:rPr>
              <a:t> </a:t>
            </a:r>
            <a:r>
              <a:rPr lang="en-US" sz="2300" dirty="0" err="1">
                <a:latin typeface="Book Antiqua" pitchFamily="18" charset="0"/>
              </a:rPr>
              <a:t>suatu</a:t>
            </a:r>
            <a:r>
              <a:rPr lang="en-US" sz="2300" dirty="0">
                <a:latin typeface="Book Antiqua" pitchFamily="18" charset="0"/>
              </a:rPr>
              <a:t> </a:t>
            </a:r>
            <a:r>
              <a:rPr lang="en-US" sz="2300" dirty="0" err="1">
                <a:latin typeface="Book Antiqua" pitchFamily="18" charset="0"/>
              </a:rPr>
              <a:t>karya</a:t>
            </a:r>
            <a:r>
              <a:rPr lang="en-US" sz="2300" dirty="0">
                <a:latin typeface="Book Antiqua" pitchFamily="18" charset="0"/>
              </a:rPr>
              <a:t> </a:t>
            </a:r>
            <a:r>
              <a:rPr lang="en-US" sz="2300" dirty="0" err="1">
                <a:latin typeface="Book Antiqua" pitchFamily="18" charset="0"/>
              </a:rPr>
              <a:t>tulis</a:t>
            </a:r>
            <a:r>
              <a:rPr lang="en-US" sz="2300" dirty="0">
                <a:latin typeface="Book Antiqua" pitchFamily="18" charset="0"/>
              </a:rPr>
              <a:t> </a:t>
            </a:r>
            <a:r>
              <a:rPr lang="en-US" sz="2300" dirty="0" err="1">
                <a:latin typeface="Book Antiqua" pitchFamily="18" charset="0"/>
              </a:rPr>
              <a:t>atau</a:t>
            </a:r>
            <a:r>
              <a:rPr lang="en-US" sz="2300" dirty="0">
                <a:latin typeface="Book Antiqua" pitchFamily="18" charset="0"/>
              </a:rPr>
              <a:t> pun </a:t>
            </a:r>
            <a:r>
              <a:rPr lang="en-US" sz="2300" dirty="0" err="1">
                <a:latin typeface="Book Antiqua" pitchFamily="18" charset="0"/>
              </a:rPr>
              <a:t>kegiatan</a:t>
            </a:r>
            <a:r>
              <a:rPr lang="en-US" sz="2300" dirty="0">
                <a:latin typeface="Book Antiqua" pitchFamily="18" charset="0"/>
              </a:rPr>
              <a:t> </a:t>
            </a:r>
            <a:r>
              <a:rPr lang="en-US" sz="2300" dirty="0" err="1">
                <a:latin typeface="Book Antiqua" pitchFamily="18" charset="0"/>
              </a:rPr>
              <a:t>ilmiah</a:t>
            </a:r>
            <a:r>
              <a:rPr lang="en-US" sz="2300" dirty="0">
                <a:latin typeface="Book Antiqua" pitchFamily="18" charset="0"/>
              </a:rPr>
              <a:t> </a:t>
            </a:r>
            <a:r>
              <a:rPr lang="en-US" sz="2300" dirty="0" err="1">
                <a:latin typeface="Book Antiqua" pitchFamily="18" charset="0"/>
              </a:rPr>
              <a:t>lainnya</a:t>
            </a:r>
            <a:r>
              <a:rPr lang="en-US" sz="2300" dirty="0">
                <a:latin typeface="Book Antiqua" pitchFamily="18" charset="0"/>
              </a:rPr>
              <a:t>. </a:t>
            </a:r>
            <a:endParaRPr lang="id-ID" sz="2300" dirty="0" smtClean="0">
              <a:latin typeface="Book Antiqua" pitchFamily="18" charset="0"/>
            </a:endParaRPr>
          </a:p>
          <a:p>
            <a:pPr algn="just">
              <a:spcBef>
                <a:spcPts val="0"/>
              </a:spcBef>
              <a:buFont typeface="Wingdings" panose="05000000000000000000" pitchFamily="2" charset="2"/>
              <a:buChar char="q"/>
            </a:pPr>
            <a:r>
              <a:rPr lang="id-ID" sz="2300" smtClean="0">
                <a:latin typeface="Book Antiqua" pitchFamily="18" charset="0"/>
              </a:rPr>
              <a:t>Literatur </a:t>
            </a:r>
            <a:r>
              <a:rPr lang="id-ID" sz="2300" dirty="0">
                <a:latin typeface="Book Antiqua" pitchFamily="18" charset="0"/>
              </a:rPr>
              <a:t>adalah bahan bacaan yang dapat </a:t>
            </a:r>
            <a:r>
              <a:rPr lang="id-ID" sz="2300" dirty="0" smtClean="0">
                <a:latin typeface="Book Antiqua" pitchFamily="18" charset="0"/>
              </a:rPr>
              <a:t>dipakai </a:t>
            </a:r>
            <a:r>
              <a:rPr lang="id-ID" sz="2300" dirty="0">
                <a:latin typeface="Book Antiqua" pitchFamily="18" charset="0"/>
              </a:rPr>
              <a:t>sebagai dasar rujukan pada saat </a:t>
            </a:r>
            <a:r>
              <a:rPr lang="id-ID" sz="2300" dirty="0" smtClean="0">
                <a:latin typeface="Book Antiqua" pitchFamily="18" charset="0"/>
              </a:rPr>
              <a:t>membuat </a:t>
            </a:r>
            <a:r>
              <a:rPr lang="id-ID" sz="2300" dirty="0">
                <a:latin typeface="Book Antiqua" pitchFamily="18" charset="0"/>
              </a:rPr>
              <a:t>karya ilmiah atau penelitian.</a:t>
            </a:r>
          </a:p>
          <a:p>
            <a:pPr algn="just">
              <a:spcBef>
                <a:spcPts val="0"/>
              </a:spcBef>
              <a:buFont typeface="Wingdings" panose="05000000000000000000" pitchFamily="2" charset="2"/>
              <a:buChar char="q"/>
            </a:pPr>
            <a:r>
              <a:rPr lang="en-US" sz="2300" dirty="0" err="1" smtClean="0">
                <a:latin typeface="Book Antiqua" pitchFamily="18" charset="0"/>
              </a:rPr>
              <a:t>Literatur</a:t>
            </a:r>
            <a:r>
              <a:rPr lang="en-US" sz="2300" dirty="0" smtClean="0">
                <a:latin typeface="Book Antiqua" pitchFamily="18" charset="0"/>
              </a:rPr>
              <a:t> </a:t>
            </a:r>
            <a:r>
              <a:rPr lang="en-US" sz="2300" dirty="0" err="1" smtClean="0">
                <a:latin typeface="Book Antiqua" pitchFamily="18" charset="0"/>
              </a:rPr>
              <a:t>daftar</a:t>
            </a:r>
            <a:r>
              <a:rPr lang="en-US" sz="2300" dirty="0" smtClean="0">
                <a:latin typeface="Book Antiqua" pitchFamily="18" charset="0"/>
              </a:rPr>
              <a:t> </a:t>
            </a:r>
            <a:r>
              <a:rPr lang="en-US" sz="2300" dirty="0" err="1">
                <a:latin typeface="Book Antiqua" pitchFamily="18" charset="0"/>
              </a:rPr>
              <a:t>pustaka</a:t>
            </a:r>
            <a:r>
              <a:rPr lang="en-US" sz="2300" dirty="0">
                <a:latin typeface="Book Antiqua" pitchFamily="18" charset="0"/>
              </a:rPr>
              <a:t> </a:t>
            </a:r>
            <a:r>
              <a:rPr lang="en-US" sz="2300" dirty="0" err="1">
                <a:latin typeface="Book Antiqua" pitchFamily="18" charset="0"/>
              </a:rPr>
              <a:t>atau</a:t>
            </a:r>
            <a:r>
              <a:rPr lang="en-US" sz="2300" dirty="0">
                <a:latin typeface="Book Antiqua" pitchFamily="18" charset="0"/>
              </a:rPr>
              <a:t> </a:t>
            </a:r>
            <a:r>
              <a:rPr lang="en-US" sz="2300" dirty="0" err="1">
                <a:latin typeface="Book Antiqua" pitchFamily="18" charset="0"/>
              </a:rPr>
              <a:t>referensi</a:t>
            </a:r>
            <a:r>
              <a:rPr lang="en-US" sz="2300" dirty="0">
                <a:latin typeface="Book Antiqua" pitchFamily="18" charset="0"/>
              </a:rPr>
              <a:t>. </a:t>
            </a:r>
            <a:endParaRPr lang="id-ID" sz="2300" dirty="0" smtClean="0">
              <a:latin typeface="Book Antiqua" pitchFamily="18" charset="0"/>
            </a:endParaRPr>
          </a:p>
          <a:p>
            <a:pPr algn="just">
              <a:spcBef>
                <a:spcPts val="0"/>
              </a:spcBef>
              <a:buFont typeface="Wingdings" panose="05000000000000000000" pitchFamily="2" charset="2"/>
              <a:buChar char="q"/>
            </a:pPr>
            <a:r>
              <a:rPr lang="en-US" sz="2300" dirty="0" err="1" smtClean="0">
                <a:latin typeface="Book Antiqua" pitchFamily="18" charset="0"/>
              </a:rPr>
              <a:t>Jika</a:t>
            </a:r>
            <a:r>
              <a:rPr lang="en-US" sz="2300" dirty="0" smtClean="0">
                <a:latin typeface="Book Antiqua" pitchFamily="18" charset="0"/>
              </a:rPr>
              <a:t> </a:t>
            </a:r>
            <a:r>
              <a:rPr lang="id-ID" sz="2300" dirty="0" smtClean="0">
                <a:latin typeface="Book Antiqua" pitchFamily="18" charset="0"/>
              </a:rPr>
              <a:t>seseorang</a:t>
            </a:r>
            <a:r>
              <a:rPr lang="en-US" sz="2300" dirty="0" smtClean="0">
                <a:latin typeface="Book Antiqua" pitchFamily="18" charset="0"/>
              </a:rPr>
              <a:t> </a:t>
            </a:r>
            <a:r>
              <a:rPr lang="en-US" sz="2300" dirty="0" err="1">
                <a:latin typeface="Book Antiqua" pitchFamily="18" charset="0"/>
              </a:rPr>
              <a:t>kebingungan</a:t>
            </a:r>
            <a:r>
              <a:rPr lang="en-US" sz="2300" dirty="0">
                <a:latin typeface="Book Antiqua" pitchFamily="18" charset="0"/>
              </a:rPr>
              <a:t> </a:t>
            </a:r>
            <a:r>
              <a:rPr lang="en-US" sz="2300" dirty="0" err="1">
                <a:latin typeface="Book Antiqua" pitchFamily="18" charset="0"/>
              </a:rPr>
              <a:t>untuk</a:t>
            </a:r>
            <a:r>
              <a:rPr lang="en-US" sz="2300" dirty="0">
                <a:latin typeface="Book Antiqua" pitchFamily="18" charset="0"/>
              </a:rPr>
              <a:t> </a:t>
            </a:r>
            <a:r>
              <a:rPr lang="en-US" sz="2300" dirty="0" err="1">
                <a:latin typeface="Book Antiqua" pitchFamily="18" charset="0"/>
              </a:rPr>
              <a:t>mencari</a:t>
            </a:r>
            <a:r>
              <a:rPr lang="en-US" sz="2300" dirty="0">
                <a:latin typeface="Book Antiqua" pitchFamily="18" charset="0"/>
              </a:rPr>
              <a:t> </a:t>
            </a:r>
            <a:r>
              <a:rPr lang="en-US" sz="2300" dirty="0" err="1">
                <a:latin typeface="Book Antiqua" pitchFamily="18" charset="0"/>
              </a:rPr>
              <a:t>materi</a:t>
            </a:r>
            <a:r>
              <a:rPr lang="en-US" sz="2300" dirty="0">
                <a:latin typeface="Book Antiqua" pitchFamily="18" charset="0"/>
              </a:rPr>
              <a:t> </a:t>
            </a:r>
            <a:r>
              <a:rPr lang="en-US" sz="2300" dirty="0" err="1">
                <a:latin typeface="Book Antiqua" pitchFamily="18" charset="0"/>
              </a:rPr>
              <a:t>dari</a:t>
            </a:r>
            <a:r>
              <a:rPr lang="en-US" sz="2300" dirty="0">
                <a:latin typeface="Book Antiqua" pitchFamily="18" charset="0"/>
              </a:rPr>
              <a:t> </a:t>
            </a:r>
            <a:r>
              <a:rPr lang="en-US" sz="2300" dirty="0" err="1">
                <a:latin typeface="Book Antiqua" pitchFamily="18" charset="0"/>
              </a:rPr>
              <a:t>suatu</a:t>
            </a:r>
            <a:r>
              <a:rPr lang="en-US" sz="2300" dirty="0">
                <a:latin typeface="Book Antiqua" pitchFamily="18" charset="0"/>
              </a:rPr>
              <a:t> </a:t>
            </a:r>
            <a:r>
              <a:rPr lang="en-US" sz="2300" dirty="0" err="1">
                <a:latin typeface="Book Antiqua" pitchFamily="18" charset="0"/>
              </a:rPr>
              <a:t>ilmu</a:t>
            </a:r>
            <a:r>
              <a:rPr lang="en-US" sz="2300" dirty="0">
                <a:latin typeface="Book Antiqua" pitchFamily="18" charset="0"/>
              </a:rPr>
              <a:t> </a:t>
            </a:r>
            <a:r>
              <a:rPr lang="en-US" sz="2300" dirty="0" err="1">
                <a:latin typeface="Book Antiqua" pitchFamily="18" charset="0"/>
              </a:rPr>
              <a:t>pengetahuan</a:t>
            </a:r>
            <a:r>
              <a:rPr lang="en-US" sz="2300" dirty="0">
                <a:latin typeface="Book Antiqua" pitchFamily="18" charset="0"/>
              </a:rPr>
              <a:t>, </a:t>
            </a:r>
            <a:r>
              <a:rPr lang="en-US" sz="2300" dirty="0" err="1">
                <a:latin typeface="Book Antiqua" pitchFamily="18" charset="0"/>
              </a:rPr>
              <a:t>maka</a:t>
            </a:r>
            <a:r>
              <a:rPr lang="en-US" sz="2300" dirty="0">
                <a:latin typeface="Book Antiqua" pitchFamily="18" charset="0"/>
              </a:rPr>
              <a:t> </a:t>
            </a:r>
            <a:r>
              <a:rPr lang="id-ID" sz="2300" dirty="0" smtClean="0">
                <a:latin typeface="Book Antiqua" pitchFamily="18" charset="0"/>
              </a:rPr>
              <a:t>dia</a:t>
            </a:r>
            <a:r>
              <a:rPr lang="en-US" sz="2300" dirty="0" smtClean="0">
                <a:latin typeface="Book Antiqua" pitchFamily="18" charset="0"/>
              </a:rPr>
              <a:t> </a:t>
            </a:r>
            <a:r>
              <a:rPr lang="en-US" sz="2300" dirty="0" err="1">
                <a:latin typeface="Book Antiqua" pitchFamily="18" charset="0"/>
              </a:rPr>
              <a:t>akan</a:t>
            </a:r>
            <a:r>
              <a:rPr lang="en-US" sz="2300" dirty="0">
                <a:latin typeface="Book Antiqua" pitchFamily="18" charset="0"/>
              </a:rPr>
              <a:t> </a:t>
            </a:r>
            <a:r>
              <a:rPr lang="en-US" sz="2300" dirty="0" err="1">
                <a:latin typeface="Book Antiqua" pitchFamily="18" charset="0"/>
              </a:rPr>
              <a:t>mencari</a:t>
            </a:r>
            <a:r>
              <a:rPr lang="en-US" sz="2300" dirty="0">
                <a:latin typeface="Book Antiqua" pitchFamily="18" charset="0"/>
              </a:rPr>
              <a:t> </a:t>
            </a:r>
            <a:r>
              <a:rPr lang="en-US" sz="2300" dirty="0" err="1">
                <a:latin typeface="Book Antiqua" pitchFamily="18" charset="0"/>
              </a:rPr>
              <a:t>referensi</a:t>
            </a:r>
            <a:r>
              <a:rPr lang="en-US" sz="2300" dirty="0">
                <a:latin typeface="Book Antiqua" pitchFamily="18" charset="0"/>
              </a:rPr>
              <a:t> </a:t>
            </a:r>
            <a:r>
              <a:rPr lang="en-US" sz="2300" dirty="0" err="1">
                <a:latin typeface="Book Antiqua" pitchFamily="18" charset="0"/>
              </a:rPr>
              <a:t>ke</a:t>
            </a:r>
            <a:r>
              <a:rPr lang="en-US" sz="2300" dirty="0">
                <a:latin typeface="Book Antiqua" pitchFamily="18" charset="0"/>
              </a:rPr>
              <a:t> </a:t>
            </a:r>
            <a:r>
              <a:rPr lang="en-US" sz="2300" dirty="0" err="1">
                <a:latin typeface="Book Antiqua" pitchFamily="18" charset="0"/>
              </a:rPr>
              <a:t>sumber</a:t>
            </a:r>
            <a:r>
              <a:rPr lang="en-US" sz="2300" dirty="0">
                <a:latin typeface="Book Antiqua" pitchFamily="18" charset="0"/>
              </a:rPr>
              <a:t> lain. </a:t>
            </a:r>
            <a:endParaRPr lang="id-ID" sz="2300" dirty="0" smtClean="0">
              <a:latin typeface="Book Antiqua" pitchFamily="18" charset="0"/>
            </a:endParaRPr>
          </a:p>
          <a:p>
            <a:pPr algn="just">
              <a:spcBef>
                <a:spcPts val="0"/>
              </a:spcBef>
              <a:buFont typeface="Wingdings" panose="05000000000000000000" pitchFamily="2" charset="2"/>
              <a:buChar char="q"/>
            </a:pPr>
            <a:r>
              <a:rPr lang="en-US" sz="2300" dirty="0" err="1" smtClean="0">
                <a:latin typeface="Book Antiqua" pitchFamily="18" charset="0"/>
              </a:rPr>
              <a:t>Referensi</a:t>
            </a:r>
            <a:r>
              <a:rPr lang="en-US" sz="2300" dirty="0" smtClean="0">
                <a:latin typeface="Book Antiqua" pitchFamily="18" charset="0"/>
              </a:rPr>
              <a:t> </a:t>
            </a:r>
            <a:r>
              <a:rPr lang="en-US" sz="2300" dirty="0" err="1">
                <a:latin typeface="Book Antiqua" pitchFamily="18" charset="0"/>
              </a:rPr>
              <a:t>ke</a:t>
            </a:r>
            <a:r>
              <a:rPr lang="en-US" sz="2300" dirty="0">
                <a:latin typeface="Book Antiqua" pitchFamily="18" charset="0"/>
              </a:rPr>
              <a:t> </a:t>
            </a:r>
            <a:r>
              <a:rPr lang="en-US" sz="2300" dirty="0" err="1">
                <a:latin typeface="Book Antiqua" pitchFamily="18" charset="0"/>
              </a:rPr>
              <a:t>sumber</a:t>
            </a:r>
            <a:r>
              <a:rPr lang="en-US" sz="2300" dirty="0">
                <a:latin typeface="Book Antiqua" pitchFamily="18" charset="0"/>
              </a:rPr>
              <a:t> lain </a:t>
            </a:r>
            <a:r>
              <a:rPr lang="en-US" sz="2300" dirty="0" err="1">
                <a:latin typeface="Book Antiqua" pitchFamily="18" charset="0"/>
              </a:rPr>
              <a:t>itulah</a:t>
            </a:r>
            <a:r>
              <a:rPr lang="en-US" sz="2300" dirty="0">
                <a:latin typeface="Book Antiqua" pitchFamily="18" charset="0"/>
              </a:rPr>
              <a:t> yang </a:t>
            </a:r>
            <a:r>
              <a:rPr lang="en-US" sz="2300" dirty="0" err="1">
                <a:latin typeface="Book Antiqua" pitchFamily="18" charset="0"/>
              </a:rPr>
              <a:t>dinamakan</a:t>
            </a:r>
            <a:r>
              <a:rPr lang="en-US" sz="2300" dirty="0">
                <a:latin typeface="Book Antiqua" pitchFamily="18" charset="0"/>
              </a:rPr>
              <a:t> </a:t>
            </a:r>
            <a:r>
              <a:rPr lang="en-US" sz="2300" dirty="0" err="1">
                <a:latin typeface="Book Antiqua" pitchFamily="18" charset="0"/>
              </a:rPr>
              <a:t>literatur</a:t>
            </a:r>
            <a:r>
              <a:rPr lang="en-US" sz="2300" dirty="0">
                <a:latin typeface="Book Antiqua" pitchFamily="18" charset="0"/>
              </a:rPr>
              <a:t>. </a:t>
            </a:r>
            <a:endParaRPr lang="id-ID" sz="2300" dirty="0" smtClean="0">
              <a:latin typeface="Book Antiqua" pitchFamily="18" charset="0"/>
            </a:endParaRPr>
          </a:p>
          <a:p>
            <a:pPr algn="just">
              <a:spcBef>
                <a:spcPts val="0"/>
              </a:spcBef>
              <a:buFont typeface="Wingdings" panose="05000000000000000000" pitchFamily="2" charset="2"/>
              <a:buChar char="q"/>
            </a:pPr>
            <a:r>
              <a:rPr lang="en-US" sz="2300" dirty="0" err="1" smtClean="0">
                <a:latin typeface="Book Antiqua" pitchFamily="18" charset="0"/>
              </a:rPr>
              <a:t>Bentuk</a:t>
            </a:r>
            <a:r>
              <a:rPr lang="en-US" sz="2300" dirty="0" smtClean="0">
                <a:latin typeface="Book Antiqua" pitchFamily="18" charset="0"/>
              </a:rPr>
              <a:t> </a:t>
            </a:r>
            <a:r>
              <a:rPr lang="en-US" sz="2300" dirty="0" err="1">
                <a:latin typeface="Book Antiqua" pitchFamily="18" charset="0"/>
              </a:rPr>
              <a:t>dari</a:t>
            </a:r>
            <a:r>
              <a:rPr lang="en-US" sz="2300" dirty="0">
                <a:latin typeface="Book Antiqua" pitchFamily="18" charset="0"/>
              </a:rPr>
              <a:t> </a:t>
            </a:r>
            <a:r>
              <a:rPr lang="en-US" sz="2300" dirty="0" err="1">
                <a:latin typeface="Book Antiqua" pitchFamily="18" charset="0"/>
              </a:rPr>
              <a:t>literatur</a:t>
            </a:r>
            <a:r>
              <a:rPr lang="en-US" sz="2300" dirty="0">
                <a:latin typeface="Book Antiqua" pitchFamily="18" charset="0"/>
              </a:rPr>
              <a:t> </a:t>
            </a:r>
            <a:r>
              <a:rPr lang="en-US" sz="2300" dirty="0" err="1">
                <a:latin typeface="Book Antiqua" pitchFamily="18" charset="0"/>
              </a:rPr>
              <a:t>bisa</a:t>
            </a:r>
            <a:r>
              <a:rPr lang="en-US" sz="2300" dirty="0">
                <a:latin typeface="Book Antiqua" pitchFamily="18" charset="0"/>
              </a:rPr>
              <a:t> </a:t>
            </a:r>
            <a:r>
              <a:rPr lang="en-US" sz="2300" dirty="0" err="1">
                <a:latin typeface="Book Antiqua" pitchFamily="18" charset="0"/>
              </a:rPr>
              <a:t>berupa</a:t>
            </a:r>
            <a:r>
              <a:rPr lang="en-US" sz="2300" dirty="0">
                <a:latin typeface="Book Antiqua" pitchFamily="18" charset="0"/>
              </a:rPr>
              <a:t> softcopy </a:t>
            </a:r>
            <a:r>
              <a:rPr lang="en-US" sz="2300" dirty="0" err="1">
                <a:latin typeface="Book Antiqua" pitchFamily="18" charset="0"/>
              </a:rPr>
              <a:t>atau</a:t>
            </a:r>
            <a:r>
              <a:rPr lang="en-US" sz="2300" dirty="0">
                <a:latin typeface="Book Antiqua" pitchFamily="18" charset="0"/>
              </a:rPr>
              <a:t> </a:t>
            </a:r>
            <a:r>
              <a:rPr lang="en-US" sz="2300" dirty="0" smtClean="0">
                <a:latin typeface="Book Antiqua" pitchFamily="18" charset="0"/>
              </a:rPr>
              <a:t>hardcopy</a:t>
            </a:r>
            <a:endParaRPr lang="id-ID" altLang="id-ID" sz="2300" dirty="0" smtClean="0">
              <a:latin typeface="Book Antiqua" pitchFamily="18" charset="0"/>
            </a:endParaRPr>
          </a:p>
          <a:p>
            <a:pPr>
              <a:spcBef>
                <a:spcPts val="0"/>
              </a:spcBef>
            </a:pPr>
            <a:endParaRPr lang="en-US" sz="2300" dirty="0" smtClean="0">
              <a:latin typeface="Book Antiqua" pitchFamily="18" charset="0"/>
            </a:endParaRPr>
          </a:p>
          <a:p>
            <a:endParaRPr lang="en-US" sz="2300" dirty="0">
              <a:latin typeface="Book Antiqua" pitchFamily="18" charset="0"/>
            </a:endParaRPr>
          </a:p>
        </p:txBody>
      </p:sp>
    </p:spTree>
    <p:extLst>
      <p:ext uri="{BB962C8B-B14F-4D97-AF65-F5344CB8AC3E}">
        <p14:creationId xmlns:p14="http://schemas.microsoft.com/office/powerpoint/2010/main" val="2210001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150938" y="332656"/>
            <a:ext cx="7793037" cy="432048"/>
          </a:xfrm>
        </p:spPr>
        <p:txBody>
          <a:bodyPr>
            <a:normAutofit fontScale="90000"/>
          </a:bodyPr>
          <a:lstStyle/>
          <a:p>
            <a:pPr eaLnBrk="1" hangingPunct="1"/>
            <a:r>
              <a:rPr lang="en-US" altLang="id-ID" sz="2400" b="1" dirty="0" err="1">
                <a:latin typeface="Book Antiqua" pitchFamily="18" charset="0"/>
              </a:rPr>
              <a:t>l</a:t>
            </a:r>
            <a:r>
              <a:rPr lang="en-US" altLang="id-ID" sz="2400" b="1" dirty="0" err="1" smtClean="0">
                <a:latin typeface="Book Antiqua" pitchFamily="18" charset="0"/>
              </a:rPr>
              <a:t>anjutan</a:t>
            </a:r>
            <a:r>
              <a:rPr lang="en-US" altLang="id-ID" sz="2400" b="1" dirty="0" smtClean="0">
                <a:latin typeface="Book Antiqua" pitchFamily="18" charset="0"/>
              </a:rPr>
              <a:t>...</a:t>
            </a:r>
          </a:p>
        </p:txBody>
      </p:sp>
      <p:sp>
        <p:nvSpPr>
          <p:cNvPr id="5" name="Content Placeholder 2"/>
          <p:cNvSpPr>
            <a:spLocks noGrp="1"/>
          </p:cNvSpPr>
          <p:nvPr>
            <p:ph idx="1"/>
          </p:nvPr>
        </p:nvSpPr>
        <p:spPr>
          <a:xfrm>
            <a:off x="179512" y="836712"/>
            <a:ext cx="8496944" cy="5760640"/>
          </a:xfrm>
        </p:spPr>
        <p:txBody>
          <a:bodyPr>
            <a:normAutofit fontScale="40000" lnSpcReduction="20000"/>
          </a:bodyPr>
          <a:lstStyle/>
          <a:p>
            <a:pPr algn="just">
              <a:buFont typeface="Wingdings" pitchFamily="2" charset="2"/>
              <a:buChar char="q"/>
              <a:defRPr/>
            </a:pPr>
            <a:r>
              <a:rPr lang="id-ID" altLang="id-ID" sz="5000" dirty="0" smtClean="0">
                <a:latin typeface="Book Antiqua" pitchFamily="18" charset="0"/>
              </a:rPr>
              <a:t>Istilah penelusuran literatur diterjemahkan dari istilah ”Literature Search”, juga berasal dari dua kata Literature dan Search.</a:t>
            </a:r>
          </a:p>
          <a:p>
            <a:pPr marL="0" indent="0" algn="just">
              <a:buNone/>
              <a:defRPr/>
            </a:pPr>
            <a:endParaRPr lang="id-ID" altLang="id-ID" sz="5000" dirty="0" smtClean="0">
              <a:latin typeface="Book Antiqua" pitchFamily="18" charset="0"/>
            </a:endParaRPr>
          </a:p>
          <a:p>
            <a:pPr marL="0" indent="0" algn="just">
              <a:buNone/>
              <a:defRPr/>
            </a:pPr>
            <a:r>
              <a:rPr lang="id-ID" altLang="id-ID" sz="5000" dirty="0" smtClean="0">
                <a:latin typeface="Book Antiqua" pitchFamily="18" charset="0"/>
              </a:rPr>
              <a:t>Joan M Reitz (2004:425) dalam Dictionary for Library and Informastion Science menjelaskan:</a:t>
            </a:r>
          </a:p>
          <a:p>
            <a:pPr algn="just">
              <a:buFont typeface="Wingdings" panose="05000000000000000000" pitchFamily="2" charset="2"/>
              <a:buChar char="q"/>
              <a:defRPr/>
            </a:pPr>
            <a:r>
              <a:rPr lang="id-ID" altLang="id-ID" sz="5000" dirty="0" smtClean="0">
                <a:latin typeface="Book Antiqua" pitchFamily="18" charset="0"/>
              </a:rPr>
              <a:t>L</a:t>
            </a:r>
            <a:r>
              <a:rPr lang="en-US" altLang="id-ID" sz="5000" dirty="0" err="1" smtClean="0">
                <a:latin typeface="Book Antiqua" pitchFamily="18" charset="0"/>
              </a:rPr>
              <a:t>iterature</a:t>
            </a:r>
            <a:r>
              <a:rPr lang="id-ID" altLang="id-ID" sz="5000" dirty="0" smtClean="0">
                <a:latin typeface="Book Antiqua" pitchFamily="18" charset="0"/>
              </a:rPr>
              <a:t>:</a:t>
            </a:r>
            <a:endParaRPr lang="en-US" altLang="id-ID" sz="5000" dirty="0">
              <a:latin typeface="Book Antiqua" pitchFamily="18" charset="0"/>
            </a:endParaRPr>
          </a:p>
          <a:p>
            <a:pPr marL="0" indent="0" algn="just">
              <a:buNone/>
              <a:defRPr/>
            </a:pPr>
            <a:r>
              <a:rPr lang="en-US" altLang="id-ID" sz="5000" dirty="0">
                <a:latin typeface="Book Antiqua" pitchFamily="18" charset="0"/>
              </a:rPr>
              <a:t>Enduring works of poetry or prose that express ideas and emotions of universal human interest in a form and style embodying excellence. Also refers to the body of works written and/or produced on a subject, in a given field of inquiry, or in a specific language, country, period, etc., as in the "literature of library and information science." </a:t>
            </a:r>
            <a:r>
              <a:rPr lang="id-ID" altLang="id-ID" sz="5000" dirty="0" smtClean="0">
                <a:latin typeface="Book Antiqua" pitchFamily="18" charset="0"/>
              </a:rPr>
              <a:t> </a:t>
            </a:r>
            <a:endParaRPr lang="en-US" altLang="id-ID" sz="5000" dirty="0">
              <a:latin typeface="Book Antiqua" pitchFamily="18" charset="0"/>
            </a:endParaRPr>
          </a:p>
          <a:p>
            <a:pPr marL="0" indent="0" algn="just">
              <a:buNone/>
              <a:defRPr/>
            </a:pPr>
            <a:endParaRPr lang="id-ID" altLang="id-ID" dirty="0" smtClean="0">
              <a:latin typeface="Book Antiqua" pitchFamily="18" charset="0"/>
            </a:endParaRPr>
          </a:p>
          <a:p>
            <a:pPr marL="0" indent="0" algn="just">
              <a:buNone/>
              <a:defRPr/>
            </a:pPr>
            <a:r>
              <a:rPr lang="id-ID" altLang="id-ID" sz="5100" dirty="0" smtClean="0">
                <a:latin typeface="Book Antiqua" pitchFamily="18" charset="0"/>
              </a:rPr>
              <a:t>K</a:t>
            </a:r>
            <a:r>
              <a:rPr lang="en-US" altLang="id-ID" sz="5100" dirty="0" err="1" smtClean="0">
                <a:latin typeface="Book Antiqua" pitchFamily="18" charset="0"/>
              </a:rPr>
              <a:t>arya</a:t>
            </a:r>
            <a:r>
              <a:rPr lang="en-US" altLang="id-ID" sz="5100" dirty="0" smtClean="0">
                <a:latin typeface="Book Antiqua" pitchFamily="18" charset="0"/>
              </a:rPr>
              <a:t> </a:t>
            </a:r>
            <a:r>
              <a:rPr lang="en-US" altLang="id-ID" sz="5100" dirty="0" err="1">
                <a:latin typeface="Book Antiqua" pitchFamily="18" charset="0"/>
              </a:rPr>
              <a:t>puisi</a:t>
            </a:r>
            <a:r>
              <a:rPr lang="en-US" altLang="id-ID" sz="5100" dirty="0">
                <a:latin typeface="Book Antiqua" pitchFamily="18" charset="0"/>
              </a:rPr>
              <a:t> </a:t>
            </a:r>
            <a:r>
              <a:rPr lang="en-US" altLang="id-ID" sz="5100" dirty="0" err="1">
                <a:latin typeface="Book Antiqua" pitchFamily="18" charset="0"/>
              </a:rPr>
              <a:t>atau</a:t>
            </a:r>
            <a:r>
              <a:rPr lang="en-US" altLang="id-ID" sz="5100" dirty="0">
                <a:latin typeface="Book Antiqua" pitchFamily="18" charset="0"/>
              </a:rPr>
              <a:t> </a:t>
            </a:r>
            <a:r>
              <a:rPr lang="en-US" altLang="id-ID" sz="5100" dirty="0" err="1">
                <a:latin typeface="Book Antiqua" pitchFamily="18" charset="0"/>
              </a:rPr>
              <a:t>prosa</a:t>
            </a:r>
            <a:r>
              <a:rPr lang="en-US" altLang="id-ID" sz="5100" dirty="0">
                <a:latin typeface="Book Antiqua" pitchFamily="18" charset="0"/>
              </a:rPr>
              <a:t> </a:t>
            </a:r>
            <a:r>
              <a:rPr lang="id-ID" altLang="id-ID" sz="5100" dirty="0" smtClean="0">
                <a:latin typeface="Book Antiqua" pitchFamily="18" charset="0"/>
              </a:rPr>
              <a:t>yang bertahan lama (kekal) </a:t>
            </a:r>
            <a:r>
              <a:rPr lang="en-US" altLang="id-ID" sz="5100" dirty="0" smtClean="0">
                <a:latin typeface="Book Antiqua" pitchFamily="18" charset="0"/>
              </a:rPr>
              <a:t>yang </a:t>
            </a:r>
            <a:r>
              <a:rPr lang="en-US" altLang="id-ID" sz="5100" dirty="0" err="1">
                <a:latin typeface="Book Antiqua" pitchFamily="18" charset="0"/>
              </a:rPr>
              <a:t>mengekspresikan</a:t>
            </a:r>
            <a:r>
              <a:rPr lang="en-US" altLang="id-ID" sz="5100" dirty="0">
                <a:latin typeface="Book Antiqua" pitchFamily="18" charset="0"/>
              </a:rPr>
              <a:t> ide-ide </a:t>
            </a:r>
            <a:r>
              <a:rPr lang="en-US" altLang="id-ID" sz="5100" dirty="0" err="1">
                <a:latin typeface="Book Antiqua" pitchFamily="18" charset="0"/>
              </a:rPr>
              <a:t>dan</a:t>
            </a:r>
            <a:r>
              <a:rPr lang="en-US" altLang="id-ID" sz="5100" dirty="0">
                <a:latin typeface="Book Antiqua" pitchFamily="18" charset="0"/>
              </a:rPr>
              <a:t> </a:t>
            </a:r>
            <a:r>
              <a:rPr lang="en-US" altLang="id-ID" sz="5100" dirty="0" err="1">
                <a:latin typeface="Book Antiqua" pitchFamily="18" charset="0"/>
              </a:rPr>
              <a:t>emosi</a:t>
            </a:r>
            <a:r>
              <a:rPr lang="en-US" altLang="id-ID" sz="5100" dirty="0">
                <a:latin typeface="Book Antiqua" pitchFamily="18" charset="0"/>
              </a:rPr>
              <a:t> </a:t>
            </a:r>
            <a:r>
              <a:rPr lang="en-US" altLang="id-ID" sz="5100" dirty="0" err="1">
                <a:latin typeface="Book Antiqua" pitchFamily="18" charset="0"/>
              </a:rPr>
              <a:t>kepentingan</a:t>
            </a:r>
            <a:r>
              <a:rPr lang="en-US" altLang="id-ID" sz="5100" dirty="0">
                <a:latin typeface="Book Antiqua" pitchFamily="18" charset="0"/>
              </a:rPr>
              <a:t> </a:t>
            </a:r>
            <a:r>
              <a:rPr lang="en-US" altLang="id-ID" sz="5100" dirty="0" err="1">
                <a:latin typeface="Book Antiqua" pitchFamily="18" charset="0"/>
              </a:rPr>
              <a:t>manusia</a:t>
            </a:r>
            <a:r>
              <a:rPr lang="en-US" altLang="id-ID" sz="5100" dirty="0">
                <a:latin typeface="Book Antiqua" pitchFamily="18" charset="0"/>
              </a:rPr>
              <a:t> universal </a:t>
            </a:r>
            <a:r>
              <a:rPr lang="en-US" altLang="id-ID" sz="5100" dirty="0" err="1">
                <a:latin typeface="Book Antiqua" pitchFamily="18" charset="0"/>
              </a:rPr>
              <a:t>dalam</a:t>
            </a:r>
            <a:r>
              <a:rPr lang="en-US" altLang="id-ID" sz="5100" dirty="0">
                <a:latin typeface="Book Antiqua" pitchFamily="18" charset="0"/>
              </a:rPr>
              <a:t> </a:t>
            </a:r>
            <a:r>
              <a:rPr lang="en-US" altLang="id-ID" sz="5100" dirty="0" err="1">
                <a:latin typeface="Book Antiqua" pitchFamily="18" charset="0"/>
              </a:rPr>
              <a:t>bentuk</a:t>
            </a:r>
            <a:r>
              <a:rPr lang="en-US" altLang="id-ID" sz="5100" dirty="0">
                <a:latin typeface="Book Antiqua" pitchFamily="18" charset="0"/>
              </a:rPr>
              <a:t> </a:t>
            </a:r>
            <a:r>
              <a:rPr lang="en-US" altLang="id-ID" sz="5100" dirty="0" err="1">
                <a:latin typeface="Book Antiqua" pitchFamily="18" charset="0"/>
              </a:rPr>
              <a:t>dan</a:t>
            </a:r>
            <a:r>
              <a:rPr lang="en-US" altLang="id-ID" sz="5100" dirty="0">
                <a:latin typeface="Book Antiqua" pitchFamily="18" charset="0"/>
              </a:rPr>
              <a:t> </a:t>
            </a:r>
            <a:r>
              <a:rPr lang="en-US" altLang="id-ID" sz="5100" dirty="0" err="1">
                <a:latin typeface="Book Antiqua" pitchFamily="18" charset="0"/>
              </a:rPr>
              <a:t>gaya</a:t>
            </a:r>
            <a:r>
              <a:rPr lang="en-US" altLang="id-ID" sz="5100" dirty="0">
                <a:latin typeface="Book Antiqua" pitchFamily="18" charset="0"/>
              </a:rPr>
              <a:t> </a:t>
            </a:r>
            <a:r>
              <a:rPr lang="id-ID" altLang="id-ID" sz="5100" dirty="0" smtClean="0">
                <a:latin typeface="Book Antiqua" pitchFamily="18" charset="0"/>
              </a:rPr>
              <a:t>yang m</a:t>
            </a:r>
            <a:r>
              <a:rPr lang="en-US" altLang="id-ID" sz="5100" dirty="0" err="1" smtClean="0">
                <a:latin typeface="Book Antiqua" pitchFamily="18" charset="0"/>
              </a:rPr>
              <a:t>ewujudkan</a:t>
            </a:r>
            <a:r>
              <a:rPr lang="en-US" altLang="id-ID" sz="5100" dirty="0" smtClean="0">
                <a:latin typeface="Book Antiqua" pitchFamily="18" charset="0"/>
              </a:rPr>
              <a:t> </a:t>
            </a:r>
            <a:r>
              <a:rPr lang="en-US" altLang="id-ID" sz="5100" dirty="0" err="1">
                <a:latin typeface="Book Antiqua" pitchFamily="18" charset="0"/>
              </a:rPr>
              <a:t>keunggulan</a:t>
            </a:r>
            <a:r>
              <a:rPr lang="en-US" altLang="id-ID" sz="5100" dirty="0">
                <a:latin typeface="Book Antiqua" pitchFamily="18" charset="0"/>
              </a:rPr>
              <a:t>. </a:t>
            </a:r>
            <a:r>
              <a:rPr lang="en-US" altLang="id-ID" sz="5100" dirty="0" err="1">
                <a:latin typeface="Book Antiqua" pitchFamily="18" charset="0"/>
              </a:rPr>
              <a:t>Juga</a:t>
            </a:r>
            <a:r>
              <a:rPr lang="en-US" altLang="id-ID" sz="5100" dirty="0">
                <a:latin typeface="Book Antiqua" pitchFamily="18" charset="0"/>
              </a:rPr>
              <a:t> </a:t>
            </a:r>
            <a:r>
              <a:rPr lang="en-US" altLang="id-ID" sz="5100" dirty="0" err="1">
                <a:latin typeface="Book Antiqua" pitchFamily="18" charset="0"/>
              </a:rPr>
              <a:t>mengacu</a:t>
            </a:r>
            <a:r>
              <a:rPr lang="en-US" altLang="id-ID" sz="5100" dirty="0">
                <a:latin typeface="Book Antiqua" pitchFamily="18" charset="0"/>
              </a:rPr>
              <a:t> </a:t>
            </a:r>
            <a:r>
              <a:rPr lang="en-US" altLang="id-ID" sz="5100" dirty="0" err="1">
                <a:latin typeface="Book Antiqua" pitchFamily="18" charset="0"/>
              </a:rPr>
              <a:t>pada</a:t>
            </a:r>
            <a:r>
              <a:rPr lang="en-US" altLang="id-ID" sz="5100" dirty="0">
                <a:latin typeface="Book Antiqua" pitchFamily="18" charset="0"/>
              </a:rPr>
              <a:t> </a:t>
            </a:r>
            <a:r>
              <a:rPr lang="id-ID" altLang="id-ID" sz="5100" dirty="0" smtClean="0">
                <a:latin typeface="Book Antiqua" pitchFamily="18" charset="0"/>
              </a:rPr>
              <a:t>batang </a:t>
            </a:r>
            <a:r>
              <a:rPr lang="en-US" altLang="id-ID" sz="5100" dirty="0" err="1" smtClean="0">
                <a:latin typeface="Book Antiqua" pitchFamily="18" charset="0"/>
              </a:rPr>
              <a:t>tubuh</a:t>
            </a:r>
            <a:r>
              <a:rPr lang="en-US" altLang="id-ID" sz="5100" dirty="0" smtClean="0">
                <a:latin typeface="Book Antiqua" pitchFamily="18" charset="0"/>
              </a:rPr>
              <a:t> </a:t>
            </a:r>
            <a:r>
              <a:rPr lang="en-US" altLang="id-ID" sz="5100" dirty="0" err="1" smtClean="0">
                <a:latin typeface="Book Antiqua" pitchFamily="18" charset="0"/>
              </a:rPr>
              <a:t>karya</a:t>
            </a:r>
            <a:r>
              <a:rPr lang="en-US" altLang="id-ID" sz="5100" dirty="0" smtClean="0">
                <a:latin typeface="Book Antiqua" pitchFamily="18" charset="0"/>
              </a:rPr>
              <a:t> </a:t>
            </a:r>
            <a:r>
              <a:rPr lang="en-US" altLang="id-ID" sz="5100" dirty="0" err="1">
                <a:latin typeface="Book Antiqua" pitchFamily="18" charset="0"/>
              </a:rPr>
              <a:t>tulis</a:t>
            </a:r>
            <a:r>
              <a:rPr lang="en-US" altLang="id-ID" sz="5100" dirty="0">
                <a:latin typeface="Book Antiqua" pitchFamily="18" charset="0"/>
              </a:rPr>
              <a:t> </a:t>
            </a:r>
            <a:r>
              <a:rPr lang="en-US" altLang="id-ID" sz="5100" dirty="0" err="1">
                <a:latin typeface="Book Antiqua" pitchFamily="18" charset="0"/>
              </a:rPr>
              <a:t>dan</a:t>
            </a:r>
            <a:r>
              <a:rPr lang="en-US" altLang="id-ID" sz="5100" dirty="0">
                <a:latin typeface="Book Antiqua" pitchFamily="18" charset="0"/>
              </a:rPr>
              <a:t> / </a:t>
            </a:r>
            <a:r>
              <a:rPr lang="en-US" altLang="id-ID" sz="5100" dirty="0" err="1">
                <a:latin typeface="Book Antiqua" pitchFamily="18" charset="0"/>
              </a:rPr>
              <a:t>atau</a:t>
            </a:r>
            <a:r>
              <a:rPr lang="en-US" altLang="id-ID" sz="5100" dirty="0">
                <a:latin typeface="Book Antiqua" pitchFamily="18" charset="0"/>
              </a:rPr>
              <a:t> </a:t>
            </a:r>
            <a:r>
              <a:rPr lang="en-US" altLang="id-ID" sz="5100" dirty="0" err="1">
                <a:latin typeface="Book Antiqua" pitchFamily="18" charset="0"/>
              </a:rPr>
              <a:t>diproduksi</a:t>
            </a:r>
            <a:r>
              <a:rPr lang="en-US" altLang="id-ID" sz="5100" dirty="0">
                <a:latin typeface="Book Antiqua" pitchFamily="18" charset="0"/>
              </a:rPr>
              <a:t> </a:t>
            </a:r>
            <a:r>
              <a:rPr lang="en-US" altLang="id-ID" sz="5100" dirty="0" err="1">
                <a:latin typeface="Book Antiqua" pitchFamily="18" charset="0"/>
              </a:rPr>
              <a:t>pada</a:t>
            </a:r>
            <a:r>
              <a:rPr lang="en-US" altLang="id-ID" sz="5100" dirty="0">
                <a:latin typeface="Book Antiqua" pitchFamily="18" charset="0"/>
              </a:rPr>
              <a:t> </a:t>
            </a:r>
            <a:r>
              <a:rPr lang="en-US" altLang="id-ID" sz="5100" dirty="0" err="1">
                <a:latin typeface="Book Antiqua" pitchFamily="18" charset="0"/>
              </a:rPr>
              <a:t>subjek</a:t>
            </a:r>
            <a:r>
              <a:rPr lang="en-US" altLang="id-ID" sz="5100" dirty="0">
                <a:latin typeface="Book Antiqua" pitchFamily="18" charset="0"/>
              </a:rPr>
              <a:t>, di </a:t>
            </a:r>
            <a:r>
              <a:rPr lang="en-US" altLang="id-ID" sz="5100" dirty="0" err="1">
                <a:latin typeface="Book Antiqua" pitchFamily="18" charset="0"/>
              </a:rPr>
              <a:t>bidang</a:t>
            </a:r>
            <a:r>
              <a:rPr lang="en-US" altLang="id-ID" sz="5100" dirty="0">
                <a:latin typeface="Book Antiqua" pitchFamily="18" charset="0"/>
              </a:rPr>
              <a:t> </a:t>
            </a:r>
            <a:r>
              <a:rPr lang="en-US" altLang="id-ID" sz="5100" dirty="0" err="1" smtClean="0">
                <a:latin typeface="Book Antiqua" pitchFamily="18" charset="0"/>
              </a:rPr>
              <a:t>penyelidikantertentu</a:t>
            </a:r>
            <a:r>
              <a:rPr lang="en-US" altLang="id-ID" sz="5100" dirty="0" smtClean="0">
                <a:latin typeface="Book Antiqua" pitchFamily="18" charset="0"/>
              </a:rPr>
              <a:t>, </a:t>
            </a:r>
            <a:r>
              <a:rPr lang="en-US" altLang="id-ID" sz="5100" dirty="0" err="1">
                <a:latin typeface="Book Antiqua" pitchFamily="18" charset="0"/>
              </a:rPr>
              <a:t>atau</a:t>
            </a:r>
            <a:r>
              <a:rPr lang="en-US" altLang="id-ID" sz="5100" dirty="0">
                <a:latin typeface="Book Antiqua" pitchFamily="18" charset="0"/>
              </a:rPr>
              <a:t> </a:t>
            </a:r>
            <a:r>
              <a:rPr lang="en-US" altLang="id-ID" sz="5100" dirty="0" err="1">
                <a:latin typeface="Book Antiqua" pitchFamily="18" charset="0"/>
              </a:rPr>
              <a:t>dalam</a:t>
            </a:r>
            <a:r>
              <a:rPr lang="en-US" altLang="id-ID" sz="5100" dirty="0">
                <a:latin typeface="Book Antiqua" pitchFamily="18" charset="0"/>
              </a:rPr>
              <a:t> </a:t>
            </a:r>
            <a:r>
              <a:rPr lang="en-US" altLang="id-ID" sz="5100" dirty="0" err="1" smtClean="0">
                <a:latin typeface="Book Antiqua" pitchFamily="18" charset="0"/>
              </a:rPr>
              <a:t>bahasa</a:t>
            </a:r>
            <a:r>
              <a:rPr lang="en-US" altLang="id-ID" sz="5100" dirty="0" smtClean="0">
                <a:latin typeface="Book Antiqua" pitchFamily="18" charset="0"/>
              </a:rPr>
              <a:t>, </a:t>
            </a:r>
            <a:r>
              <a:rPr lang="en-US" altLang="id-ID" sz="5100" dirty="0" err="1">
                <a:latin typeface="Book Antiqua" pitchFamily="18" charset="0"/>
              </a:rPr>
              <a:t>negara</a:t>
            </a:r>
            <a:r>
              <a:rPr lang="en-US" altLang="id-ID" sz="5100" dirty="0">
                <a:latin typeface="Book Antiqua" pitchFamily="18" charset="0"/>
              </a:rPr>
              <a:t>, </a:t>
            </a:r>
            <a:r>
              <a:rPr lang="en-US" altLang="id-ID" sz="5100" dirty="0" err="1" smtClean="0">
                <a:latin typeface="Book Antiqua" pitchFamily="18" charset="0"/>
              </a:rPr>
              <a:t>periode</a:t>
            </a:r>
            <a:r>
              <a:rPr lang="id-ID" altLang="id-ID" sz="5100" dirty="0" smtClean="0">
                <a:latin typeface="Book Antiqua" pitchFamily="18" charset="0"/>
              </a:rPr>
              <a:t> </a:t>
            </a:r>
            <a:r>
              <a:rPr lang="en-US" altLang="id-ID" sz="5100" dirty="0" err="1" smtClean="0">
                <a:latin typeface="Book Antiqua" pitchFamily="18" charset="0"/>
              </a:rPr>
              <a:t>tertentu</a:t>
            </a:r>
            <a:r>
              <a:rPr lang="en-US" altLang="id-ID" sz="5100" dirty="0" smtClean="0">
                <a:latin typeface="Book Antiqua" pitchFamily="18" charset="0"/>
              </a:rPr>
              <a:t>, </a:t>
            </a:r>
            <a:r>
              <a:rPr lang="en-US" altLang="id-ID" sz="5100" dirty="0" err="1">
                <a:latin typeface="Book Antiqua" pitchFamily="18" charset="0"/>
              </a:rPr>
              <a:t>dll</a:t>
            </a:r>
            <a:r>
              <a:rPr lang="en-US" altLang="id-ID" sz="5100" dirty="0">
                <a:latin typeface="Book Antiqua" pitchFamily="18" charset="0"/>
              </a:rPr>
              <a:t>, </a:t>
            </a:r>
            <a:r>
              <a:rPr lang="en-US" altLang="id-ID" sz="5100" dirty="0" err="1">
                <a:latin typeface="Book Antiqua" pitchFamily="18" charset="0"/>
              </a:rPr>
              <a:t>seperti</a:t>
            </a:r>
            <a:r>
              <a:rPr lang="en-US" altLang="id-ID" sz="5100" dirty="0">
                <a:latin typeface="Book Antiqua" pitchFamily="18" charset="0"/>
              </a:rPr>
              <a:t> </a:t>
            </a:r>
            <a:r>
              <a:rPr lang="en-US" altLang="id-ID" sz="5100" dirty="0" err="1">
                <a:latin typeface="Book Antiqua" pitchFamily="18" charset="0"/>
              </a:rPr>
              <a:t>dalam</a:t>
            </a:r>
            <a:r>
              <a:rPr lang="en-US" altLang="id-ID" sz="5100" dirty="0">
                <a:latin typeface="Book Antiqua" pitchFamily="18" charset="0"/>
              </a:rPr>
              <a:t> </a:t>
            </a:r>
            <a:r>
              <a:rPr lang="en-US" altLang="id-ID" sz="5100" dirty="0" smtClean="0">
                <a:latin typeface="Book Antiqua" pitchFamily="18" charset="0"/>
              </a:rPr>
              <a:t>“</a:t>
            </a:r>
            <a:r>
              <a:rPr lang="id-ID" altLang="id-ID" sz="5100" dirty="0" smtClean="0">
                <a:latin typeface="Book Antiqua" pitchFamily="18" charset="0"/>
              </a:rPr>
              <a:t>literatur</a:t>
            </a:r>
            <a:r>
              <a:rPr lang="en-US" altLang="id-ID" sz="5100" dirty="0" smtClean="0">
                <a:latin typeface="Book Antiqua" pitchFamily="18" charset="0"/>
              </a:rPr>
              <a:t> </a:t>
            </a:r>
            <a:r>
              <a:rPr lang="en-US" altLang="id-ID" sz="5100" dirty="0" err="1">
                <a:latin typeface="Book Antiqua" pitchFamily="18" charset="0"/>
              </a:rPr>
              <a:t>perpustakaan</a:t>
            </a:r>
            <a:r>
              <a:rPr lang="en-US" altLang="id-ID" sz="5100" dirty="0">
                <a:latin typeface="Book Antiqua" pitchFamily="18" charset="0"/>
              </a:rPr>
              <a:t> </a:t>
            </a:r>
            <a:r>
              <a:rPr lang="en-US" altLang="id-ID" sz="5100" dirty="0" err="1">
                <a:latin typeface="Book Antiqua" pitchFamily="18" charset="0"/>
              </a:rPr>
              <a:t>dan</a:t>
            </a:r>
            <a:r>
              <a:rPr lang="en-US" altLang="id-ID" sz="5100" dirty="0">
                <a:latin typeface="Book Antiqua" pitchFamily="18" charset="0"/>
              </a:rPr>
              <a:t> </a:t>
            </a:r>
            <a:r>
              <a:rPr lang="en-US" altLang="id-ID" sz="5100" dirty="0" err="1">
                <a:latin typeface="Book Antiqua" pitchFamily="18" charset="0"/>
              </a:rPr>
              <a:t>ilmu</a:t>
            </a:r>
            <a:r>
              <a:rPr lang="en-US" altLang="id-ID" sz="5100" dirty="0">
                <a:latin typeface="Book Antiqua" pitchFamily="18" charset="0"/>
              </a:rPr>
              <a:t> </a:t>
            </a:r>
            <a:r>
              <a:rPr lang="en-US" altLang="id-ID" sz="5100" dirty="0" err="1">
                <a:latin typeface="Book Antiqua" pitchFamily="18" charset="0"/>
              </a:rPr>
              <a:t>informasi</a:t>
            </a:r>
            <a:r>
              <a:rPr lang="en-US" altLang="id-ID" sz="5100" dirty="0">
                <a:latin typeface="Book Antiqua" pitchFamily="18" charset="0"/>
              </a:rPr>
              <a:t>." </a:t>
            </a:r>
            <a:r>
              <a:rPr lang="id-ID" altLang="id-ID" sz="5100" dirty="0" smtClean="0">
                <a:latin typeface="Book Antiqua" pitchFamily="18" charset="0"/>
              </a:rPr>
              <a:t> </a:t>
            </a:r>
            <a:endParaRPr lang="en-US" altLang="id-ID" sz="5100" dirty="0" smtClean="0">
              <a:latin typeface="Book Antiqua" pitchFamily="18" charset="0"/>
            </a:endParaRPr>
          </a:p>
          <a:p>
            <a:pPr marL="0" indent="0" algn="just">
              <a:buNone/>
              <a:defRPr/>
            </a:pPr>
            <a:endParaRPr lang="id-ID" altLang="id-ID" sz="5100" dirty="0" smtClean="0">
              <a:latin typeface="Book Antiqua" pitchFamily="18" charset="0"/>
            </a:endParaRPr>
          </a:p>
          <a:p>
            <a:pPr marL="0" indent="0" algn="just">
              <a:buFont typeface="Arial" charset="0"/>
              <a:buNone/>
              <a:defRPr/>
            </a:pPr>
            <a:r>
              <a:rPr lang="id-ID" altLang="id-ID" sz="5100" dirty="0" smtClean="0">
                <a:latin typeface="Book Antiqua" pitchFamily="18" charset="0"/>
              </a:rPr>
              <a:t>	</a:t>
            </a:r>
          </a:p>
        </p:txBody>
      </p:sp>
    </p:spTree>
    <p:extLst>
      <p:ext uri="{BB962C8B-B14F-4D97-AF65-F5344CB8AC3E}">
        <p14:creationId xmlns:p14="http://schemas.microsoft.com/office/powerpoint/2010/main" val="30813517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id-ID" dirty="0" smtClean="0"/>
              <a:t>lanjutan</a:t>
            </a:r>
            <a:endParaRPr lang="id-ID" dirty="0"/>
          </a:p>
        </p:txBody>
      </p:sp>
      <p:sp>
        <p:nvSpPr>
          <p:cNvPr id="3" name="Content Placeholder 2"/>
          <p:cNvSpPr>
            <a:spLocks noGrp="1"/>
          </p:cNvSpPr>
          <p:nvPr>
            <p:ph idx="1"/>
          </p:nvPr>
        </p:nvSpPr>
        <p:spPr>
          <a:xfrm>
            <a:off x="457200" y="980728"/>
            <a:ext cx="8291264" cy="5328592"/>
          </a:xfrm>
        </p:spPr>
        <p:txBody>
          <a:bodyPr>
            <a:normAutofit fontScale="92500" lnSpcReduction="10000"/>
          </a:bodyPr>
          <a:lstStyle/>
          <a:p>
            <a:pPr>
              <a:buFont typeface="Wingdings" panose="05000000000000000000" pitchFamily="2" charset="2"/>
              <a:buChar char="q"/>
            </a:pPr>
            <a:r>
              <a:rPr lang="id-ID" dirty="0" smtClean="0"/>
              <a:t> </a:t>
            </a:r>
            <a:r>
              <a:rPr lang="id-ID" sz="2800" dirty="0" smtClean="0">
                <a:latin typeface="Book Antiqua" panose="02040602050305030304" pitchFamily="18" charset="0"/>
              </a:rPr>
              <a:t>Search:</a:t>
            </a:r>
          </a:p>
          <a:p>
            <a:pPr marL="0" indent="0">
              <a:buNone/>
            </a:pPr>
            <a:r>
              <a:rPr lang="en-US" sz="2800" dirty="0">
                <a:latin typeface="Book Antiqua" panose="02040602050305030304" pitchFamily="18" charset="0"/>
              </a:rPr>
              <a:t>A systematic effort on the part of a library user or librarian to locate desired information by manual or electronic means, whether successful or not, as opposed to browsing a library collection casually </a:t>
            </a:r>
            <a:r>
              <a:rPr lang="en-US" sz="2800" dirty="0" smtClean="0">
                <a:latin typeface="Book Antiqua" panose="02040602050305030304" pitchFamily="18" charset="0"/>
              </a:rPr>
              <a:t>with </a:t>
            </a:r>
            <a:r>
              <a:rPr lang="en-US" sz="2800" dirty="0">
                <a:latin typeface="Book Antiqua" panose="02040602050305030304" pitchFamily="18" charset="0"/>
              </a:rPr>
              <a:t>no clear intention in </a:t>
            </a:r>
            <a:r>
              <a:rPr lang="en-US" sz="2800" dirty="0" smtClean="0">
                <a:latin typeface="Book Antiqua" panose="02040602050305030304" pitchFamily="18" charset="0"/>
              </a:rPr>
              <a:t>mind</a:t>
            </a:r>
            <a:r>
              <a:rPr lang="id-ID" sz="2800" dirty="0" smtClean="0">
                <a:latin typeface="Book Antiqua" panose="02040602050305030304" pitchFamily="18" charset="0"/>
              </a:rPr>
              <a:t>.</a:t>
            </a:r>
          </a:p>
          <a:p>
            <a:pPr marL="0" indent="0">
              <a:buNone/>
            </a:pPr>
            <a:r>
              <a:rPr lang="id-ID" sz="2800" dirty="0" smtClean="0">
                <a:latin typeface="Book Antiqua" panose="02040602050305030304" pitchFamily="18" charset="0"/>
              </a:rPr>
              <a:t>Suatu </a:t>
            </a:r>
            <a:r>
              <a:rPr lang="id-ID" sz="2800" dirty="0">
                <a:latin typeface="Book Antiqua" panose="02040602050305030304" pitchFamily="18" charset="0"/>
              </a:rPr>
              <a:t>upaya yang sistematis </a:t>
            </a:r>
            <a:r>
              <a:rPr lang="id-ID" sz="2800" dirty="0" smtClean="0">
                <a:latin typeface="Book Antiqua" panose="02040602050305030304" pitchFamily="18" charset="0"/>
              </a:rPr>
              <a:t>yang dilakukan pada </a:t>
            </a:r>
            <a:r>
              <a:rPr lang="id-ID" sz="2800" dirty="0">
                <a:latin typeface="Book Antiqua" panose="02040602050305030304" pitchFamily="18" charset="0"/>
              </a:rPr>
              <a:t>bagian </a:t>
            </a:r>
            <a:r>
              <a:rPr lang="id-ID" sz="2800" dirty="0" smtClean="0">
                <a:latin typeface="Book Antiqua" panose="02040602050305030304" pitchFamily="18" charset="0"/>
              </a:rPr>
              <a:t>layanan  oleh pengguna </a:t>
            </a:r>
            <a:r>
              <a:rPr lang="id-ID" sz="2800" dirty="0">
                <a:latin typeface="Book Antiqua" panose="02040602050305030304" pitchFamily="18" charset="0"/>
              </a:rPr>
              <a:t>perpustakaan atau </a:t>
            </a:r>
            <a:r>
              <a:rPr lang="id-ID" sz="2800" dirty="0" smtClean="0">
                <a:latin typeface="Book Antiqua" panose="02040602050305030304" pitchFamily="18" charset="0"/>
              </a:rPr>
              <a:t>oleh pustakawan </a:t>
            </a:r>
            <a:r>
              <a:rPr lang="id-ID" sz="2800" dirty="0">
                <a:latin typeface="Book Antiqua" panose="02040602050305030304" pitchFamily="18" charset="0"/>
              </a:rPr>
              <a:t>untuk mencari informasi yang diinginkan </a:t>
            </a:r>
            <a:r>
              <a:rPr lang="id-ID" sz="2800" dirty="0" smtClean="0">
                <a:latin typeface="Book Antiqua" panose="02040602050305030304" pitchFamily="18" charset="0"/>
              </a:rPr>
              <a:t>baik dengan cara manual maupun dengan alat elektronik </a:t>
            </a:r>
            <a:r>
              <a:rPr lang="id-ID" sz="2800" dirty="0">
                <a:latin typeface="Book Antiqua" panose="02040602050305030304" pitchFamily="18" charset="0"/>
              </a:rPr>
              <a:t>berarti, </a:t>
            </a:r>
            <a:r>
              <a:rPr lang="id-ID" sz="2800" dirty="0" smtClean="0">
                <a:latin typeface="Book Antiqua" panose="02040602050305030304" pitchFamily="18" charset="0"/>
              </a:rPr>
              <a:t>berhasil (sukses) tidaknya penelusuran adalah tergantung kepada pemahamannya terhadap koleksi perpustakaan yang ditelusur.  </a:t>
            </a:r>
            <a:endParaRPr lang="id-ID" sz="2800" dirty="0">
              <a:latin typeface="Book Antiqua" panose="02040602050305030304" pitchFamily="18" charset="0"/>
            </a:endParaRPr>
          </a:p>
        </p:txBody>
      </p:sp>
    </p:spTree>
    <p:extLst>
      <p:ext uri="{BB962C8B-B14F-4D97-AF65-F5344CB8AC3E}">
        <p14:creationId xmlns:p14="http://schemas.microsoft.com/office/powerpoint/2010/main" val="31190551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55577" y="404665"/>
            <a:ext cx="7560840" cy="504056"/>
          </a:xfrm>
        </p:spPr>
        <p:txBody>
          <a:bodyPr>
            <a:noAutofit/>
          </a:bodyPr>
          <a:lstStyle/>
          <a:p>
            <a:r>
              <a:rPr lang="id-ID" sz="3200" b="1" dirty="0">
                <a:latin typeface="Book Antiqua" panose="02040602050305030304" pitchFamily="18" charset="0"/>
              </a:rPr>
              <a:t>literature search</a:t>
            </a:r>
            <a:endParaRPr lang="id-ID" sz="3200" dirty="0">
              <a:latin typeface="Book Antiqua" panose="02040602050305030304" pitchFamily="18" charset="0"/>
            </a:endParaRPr>
          </a:p>
        </p:txBody>
      </p:sp>
      <p:sp>
        <p:nvSpPr>
          <p:cNvPr id="24579" name="Content Placeholder 2"/>
          <p:cNvSpPr>
            <a:spLocks noGrp="1"/>
          </p:cNvSpPr>
          <p:nvPr>
            <p:ph idx="1"/>
          </p:nvPr>
        </p:nvSpPr>
        <p:spPr>
          <a:xfrm>
            <a:off x="251520" y="980728"/>
            <a:ext cx="8596248" cy="5877272"/>
          </a:xfrm>
        </p:spPr>
        <p:txBody>
          <a:bodyPr>
            <a:normAutofit/>
          </a:bodyPr>
          <a:lstStyle/>
          <a:p>
            <a:pPr algn="just">
              <a:buFont typeface="Wingdings" panose="05000000000000000000" pitchFamily="2" charset="2"/>
              <a:buChar char="q"/>
              <a:defRPr/>
            </a:pPr>
            <a:r>
              <a:rPr lang="en-US" dirty="0" smtClean="0">
                <a:latin typeface="Book Antiqua" panose="02040602050305030304" pitchFamily="18" charset="0"/>
              </a:rPr>
              <a:t>An </a:t>
            </a:r>
            <a:r>
              <a:rPr lang="en-US" dirty="0">
                <a:latin typeface="Book Antiqua" panose="02040602050305030304" pitchFamily="18" charset="0"/>
              </a:rPr>
              <a:t>exhaustive search for published information on a subject conducted systematically using all available bibliographic finding tools, aimed at locating as much existing material on the topic as possible, an important initial step in any serious research project. Compare with ready reference</a:t>
            </a:r>
            <a:r>
              <a:rPr lang="en-US" sz="2000" dirty="0">
                <a:latin typeface="Book Antiqua" panose="02040602050305030304" pitchFamily="18" charset="0"/>
              </a:rPr>
              <a:t>. </a:t>
            </a:r>
            <a:endParaRPr lang="id-ID" sz="2000" dirty="0" smtClean="0">
              <a:latin typeface="Book Antiqua" panose="02040602050305030304" pitchFamily="18" charset="0"/>
            </a:endParaRPr>
          </a:p>
          <a:p>
            <a:pPr algn="just">
              <a:buFont typeface="Wingdings" panose="05000000000000000000" pitchFamily="2" charset="2"/>
              <a:buChar char="q"/>
              <a:defRPr/>
            </a:pPr>
            <a:r>
              <a:rPr lang="id-ID" altLang="id-ID" sz="2000" i="1" dirty="0" smtClean="0">
                <a:latin typeface="Book Antiqua" panose="02040602050305030304" pitchFamily="18" charset="0"/>
              </a:rPr>
              <a:t>Literatur search </a:t>
            </a:r>
            <a:r>
              <a:rPr lang="id-ID" altLang="id-ID" sz="2000" dirty="0" smtClean="0">
                <a:latin typeface="Book Antiqua" panose="02040602050305030304" pitchFamily="18" charset="0"/>
              </a:rPr>
              <a:t>diterjemahkan menjadi “pencarian literatur”</a:t>
            </a:r>
            <a:endParaRPr lang="id-ID" altLang="id-ID" sz="2000" dirty="0">
              <a:latin typeface="Book Antiqua" panose="02040602050305030304" pitchFamily="18" charset="0"/>
            </a:endParaRPr>
          </a:p>
          <a:p>
            <a:pPr marL="0" indent="0" algn="just">
              <a:buFont typeface="Wingdings" pitchFamily="2" charset="2"/>
              <a:buNone/>
              <a:defRPr/>
            </a:pPr>
            <a:r>
              <a:rPr lang="id-ID" altLang="id-ID" dirty="0">
                <a:latin typeface="Book Antiqua" panose="02040602050305030304" pitchFamily="18" charset="0"/>
              </a:rPr>
              <a:t>Pencarian lengkap </a:t>
            </a:r>
            <a:r>
              <a:rPr lang="id-ID" altLang="id-ID" dirty="0" smtClean="0">
                <a:latin typeface="Book Antiqua" panose="02040602050305030304" pitchFamily="18" charset="0"/>
              </a:rPr>
              <a:t>informasi </a:t>
            </a:r>
            <a:r>
              <a:rPr lang="id-ID" altLang="id-ID" dirty="0">
                <a:latin typeface="Book Antiqua" panose="02040602050305030304" pitchFamily="18" charset="0"/>
              </a:rPr>
              <a:t>yang dipublikasikan pada subjek </a:t>
            </a:r>
            <a:r>
              <a:rPr lang="id-ID" altLang="id-ID" dirty="0" smtClean="0">
                <a:latin typeface="Book Antiqua" panose="02040602050305030304" pitchFamily="18" charset="0"/>
              </a:rPr>
              <a:t>tertentu yang </a:t>
            </a:r>
            <a:r>
              <a:rPr lang="id-ID" altLang="id-ID" dirty="0">
                <a:latin typeface="Book Antiqua" panose="02040602050305030304" pitchFamily="18" charset="0"/>
              </a:rPr>
              <a:t>dilakukan secara sistematis menggunakan semua alat </a:t>
            </a:r>
            <a:r>
              <a:rPr lang="id-ID" altLang="id-ID" dirty="0" smtClean="0">
                <a:latin typeface="Book Antiqua" panose="02040602050305030304" pitchFamily="18" charset="0"/>
              </a:rPr>
              <a:t>bantu atau bibliografi </a:t>
            </a:r>
            <a:r>
              <a:rPr lang="id-ID" altLang="id-ID" dirty="0">
                <a:latin typeface="Book Antiqua" panose="02040602050305030304" pitchFamily="18" charset="0"/>
              </a:rPr>
              <a:t>yang </a:t>
            </a:r>
            <a:r>
              <a:rPr lang="id-ID" altLang="id-ID" dirty="0" smtClean="0">
                <a:latin typeface="Book Antiqua" panose="02040602050305030304" pitchFamily="18" charset="0"/>
              </a:rPr>
              <a:t>tersedia (</a:t>
            </a:r>
            <a:r>
              <a:rPr lang="id-ID" altLang="id-ID" dirty="0" smtClean="0">
                <a:solidFill>
                  <a:srgbClr val="C00000"/>
                </a:solidFill>
                <a:latin typeface="Book Antiqua" panose="02040602050305030304" pitchFamily="18" charset="0"/>
              </a:rPr>
              <a:t>perkakas penelusuran</a:t>
            </a:r>
            <a:r>
              <a:rPr lang="id-ID" altLang="id-ID" dirty="0" smtClean="0">
                <a:latin typeface="Book Antiqua" panose="02040602050305030304" pitchFamily="18" charset="0"/>
              </a:rPr>
              <a:t>), </a:t>
            </a:r>
            <a:r>
              <a:rPr lang="id-ID" altLang="id-ID" dirty="0">
                <a:latin typeface="Book Antiqua" panose="02040602050305030304" pitchFamily="18" charset="0"/>
              </a:rPr>
              <a:t>yang bertujuan untuk menemukan materi </a:t>
            </a:r>
            <a:r>
              <a:rPr lang="id-ID" altLang="id-ID" dirty="0" smtClean="0">
                <a:latin typeface="Book Antiqua" panose="02040602050305030304" pitchFamily="18" charset="0"/>
              </a:rPr>
              <a:t>atau bahan yang </a:t>
            </a:r>
            <a:r>
              <a:rPr lang="id-ID" altLang="id-ID" dirty="0">
                <a:latin typeface="Book Antiqua" panose="02040602050305030304" pitchFamily="18" charset="0"/>
              </a:rPr>
              <a:t>ada sebanyak </a:t>
            </a:r>
            <a:r>
              <a:rPr lang="id-ID" altLang="id-ID" dirty="0" smtClean="0">
                <a:latin typeface="Book Antiqua" panose="02040602050305030304" pitchFamily="18" charset="0"/>
              </a:rPr>
              <a:t>mungkin sesuai pada </a:t>
            </a:r>
            <a:r>
              <a:rPr lang="id-ID" altLang="id-ID" dirty="0">
                <a:latin typeface="Book Antiqua" panose="02040602050305030304" pitchFamily="18" charset="0"/>
              </a:rPr>
              <a:t>topik </a:t>
            </a:r>
            <a:r>
              <a:rPr lang="id-ID" altLang="id-ID" dirty="0" smtClean="0">
                <a:latin typeface="Book Antiqua" panose="02040602050305030304" pitchFamily="18" charset="0"/>
              </a:rPr>
              <a:t>topik yang diinginkan</a:t>
            </a:r>
          </a:p>
          <a:p>
            <a:pPr algn="just">
              <a:buFont typeface="Wingdings" panose="05000000000000000000" pitchFamily="2" charset="2"/>
              <a:buChar char="q"/>
              <a:defRPr/>
            </a:pPr>
            <a:r>
              <a:rPr lang="id-ID" altLang="id-ID" dirty="0" smtClean="0">
                <a:latin typeface="Book Antiqua" panose="02040602050305030304" pitchFamily="18" charset="0"/>
              </a:rPr>
              <a:t>Penelusuran literatur adalah </a:t>
            </a:r>
            <a:r>
              <a:rPr lang="id-ID" altLang="id-ID" dirty="0">
                <a:latin typeface="Book Antiqua" panose="02040602050305030304" pitchFamily="18" charset="0"/>
              </a:rPr>
              <a:t>langkah awal yang penting dalam setiap </a:t>
            </a:r>
            <a:r>
              <a:rPr lang="id-ID" altLang="id-ID" dirty="0" smtClean="0">
                <a:latin typeface="Book Antiqua" panose="02040602050305030304" pitchFamily="18" charset="0"/>
              </a:rPr>
              <a:t>proyek/kegiatan penelitian.  </a:t>
            </a:r>
            <a:endParaRPr lang="id-ID" altLang="id-ID" dirty="0">
              <a:latin typeface="Book Antiqua" panose="02040602050305030304" pitchFamily="18" charset="0"/>
            </a:endParaRPr>
          </a:p>
          <a:p>
            <a:pPr marL="0" indent="0" algn="just">
              <a:buFont typeface="Wingdings" pitchFamily="2" charset="2"/>
              <a:buNone/>
              <a:defRPr/>
            </a:pPr>
            <a:endParaRPr lang="id-ID" altLang="id-ID" sz="2000" dirty="0" smtClean="0">
              <a:latin typeface="Book Antiqua" panose="02040602050305030304" pitchFamily="18" charset="0"/>
            </a:endParaRPr>
          </a:p>
          <a:p>
            <a:pPr marL="0" indent="0" algn="just">
              <a:buFont typeface="Wingdings" pitchFamily="2" charset="2"/>
              <a:buNone/>
              <a:defRPr/>
            </a:pPr>
            <a:endParaRPr lang="id-ID" altLang="id-ID" sz="2400" dirty="0" smtClean="0">
              <a:latin typeface="Book Antiqua" pitchFamily="18" charset="0"/>
            </a:endParaRPr>
          </a:p>
        </p:txBody>
      </p:sp>
      <p:sp>
        <p:nvSpPr>
          <p:cNvPr id="2" name="Rectangle 1"/>
          <p:cNvSpPr/>
          <p:nvPr/>
        </p:nvSpPr>
        <p:spPr>
          <a:xfrm>
            <a:off x="782872" y="4752440"/>
            <a:ext cx="8064896" cy="430887"/>
          </a:xfrm>
          <a:prstGeom prst="rect">
            <a:avLst/>
          </a:prstGeom>
        </p:spPr>
        <p:txBody>
          <a:bodyPr wrap="square">
            <a:spAutoFit/>
          </a:bodyPr>
          <a:lstStyle/>
          <a:p>
            <a:pPr marL="0" indent="0" algn="just">
              <a:buFont typeface="Arial" pitchFamily="34" charset="0"/>
              <a:buNone/>
              <a:defRPr/>
            </a:pPr>
            <a:r>
              <a:rPr lang="id-ID" sz="2200" dirty="0" smtClean="0">
                <a:solidFill>
                  <a:srgbClr val="0033CC"/>
                </a:solidFill>
                <a:latin typeface="Book Antiqua" panose="02040602050305030304" pitchFamily="18" charset="0"/>
              </a:rPr>
              <a:t> </a:t>
            </a:r>
            <a:endParaRPr lang="id-ID" sz="2200" dirty="0">
              <a:latin typeface="Book Antiqua" panose="020406020503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500" fill="hold"/>
                                        <p:tgtEl>
                                          <p:spTgt spid="2"/>
                                        </p:tgtEl>
                                        <p:attrNameLst>
                                          <p:attrName>ppt_w</p:attrName>
                                        </p:attrNameLst>
                                      </p:cBhvr>
                                      <p:tavLst>
                                        <p:tav tm="0">
                                          <p:val>
                                            <p:fltVal val="0"/>
                                          </p:val>
                                        </p:tav>
                                        <p:tav tm="100000">
                                          <p:val>
                                            <p:strVal val="#ppt_w"/>
                                          </p:val>
                                        </p:tav>
                                      </p:tavLst>
                                    </p:anim>
                                    <p:anim calcmode="lin" valueType="num">
                                      <p:cBhvr>
                                        <p:cTn id="28" dur="500" fill="hold"/>
                                        <p:tgtEl>
                                          <p:spTgt spid="2"/>
                                        </p:tgtEl>
                                        <p:attrNameLst>
                                          <p:attrName>ppt_h</p:attrName>
                                        </p:attrNameLst>
                                      </p:cBhvr>
                                      <p:tavLst>
                                        <p:tav tm="0">
                                          <p:val>
                                            <p:fltVal val="0"/>
                                          </p:val>
                                        </p:tav>
                                        <p:tav tm="100000">
                                          <p:val>
                                            <p:strVal val="#ppt_h"/>
                                          </p:val>
                                        </p:tav>
                                      </p:tavLst>
                                    </p:anim>
                                    <p:animEffect transition="in" filter="fad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WordArt 2"/>
          <p:cNvSpPr>
            <a:spLocks noGrp="1" noChangeArrowheads="1" noChangeShapeType="1" noTextEdit="1"/>
          </p:cNvSpPr>
          <p:nvPr/>
        </p:nvSpPr>
        <p:spPr bwMode="auto">
          <a:xfrm>
            <a:off x="1115616" y="658583"/>
            <a:ext cx="7062239" cy="610177"/>
          </a:xfrm>
          <a:prstGeom prst="rect">
            <a:avLst/>
          </a:prstGeom>
        </p:spPr>
        <p:txBody>
          <a:bodyPr wrap="none" lIns="91430" tIns="45715" rIns="91430" bIns="45715" fromWordArt="1" anchor="ctr"/>
          <a:lstStyle/>
          <a:p>
            <a:pPr algn="ctr" eaLnBrk="0" hangingPunct="0">
              <a:lnSpc>
                <a:spcPct val="85000"/>
              </a:lnSpc>
              <a:defRPr/>
            </a:pPr>
            <a:r>
              <a:rPr lang="id-ID" sz="2200" kern="10" dirty="0" smtClean="0">
                <a:ln w="9525">
                  <a:solidFill>
                    <a:srgbClr val="0000CC"/>
                  </a:solidFill>
                  <a:miter lim="800000"/>
                  <a:headEnd/>
                  <a:tailEnd/>
                </a:ln>
                <a:gradFill rotWithShape="1">
                  <a:gsLst>
                    <a:gs pos="0">
                      <a:srgbClr val="FFFFFF"/>
                    </a:gs>
                    <a:gs pos="100000">
                      <a:srgbClr val="FF9900"/>
                    </a:gs>
                  </a:gsLst>
                  <a:lin ang="5400000" scaled="1"/>
                </a:gradFill>
                <a:latin typeface="Arial Black"/>
                <a:ea typeface="+mj-ea"/>
                <a:cs typeface="+mj-cs"/>
              </a:rPr>
              <a:t>Berbagai Kebutuhan Informasi</a:t>
            </a:r>
          </a:p>
          <a:p>
            <a:pPr algn="ctr" eaLnBrk="0" hangingPunct="0">
              <a:lnSpc>
                <a:spcPct val="85000"/>
              </a:lnSpc>
              <a:defRPr/>
            </a:pPr>
            <a:r>
              <a:rPr lang="id-ID" sz="2200" kern="10" dirty="0">
                <a:ln w="9525">
                  <a:solidFill>
                    <a:srgbClr val="0000CC"/>
                  </a:solidFill>
                  <a:miter lim="800000"/>
                  <a:headEnd/>
                  <a:tailEnd/>
                </a:ln>
                <a:gradFill rotWithShape="1">
                  <a:gsLst>
                    <a:gs pos="0">
                      <a:srgbClr val="FFFFFF"/>
                    </a:gs>
                    <a:gs pos="100000">
                      <a:srgbClr val="FF9900"/>
                    </a:gs>
                  </a:gsLst>
                  <a:lin ang="5400000" scaled="1"/>
                </a:gradFill>
                <a:latin typeface="Arial Black"/>
                <a:ea typeface="+mj-ea"/>
                <a:cs typeface="+mj-cs"/>
              </a:rPr>
              <a:t>(</a:t>
            </a:r>
            <a:r>
              <a:rPr lang="en-US" sz="2200" kern="10" dirty="0" smtClean="0">
                <a:ln w="9525">
                  <a:solidFill>
                    <a:srgbClr val="0000CC"/>
                  </a:solidFill>
                  <a:miter lim="800000"/>
                  <a:headEnd/>
                  <a:tailEnd/>
                </a:ln>
                <a:gradFill rotWithShape="1">
                  <a:gsLst>
                    <a:gs pos="0">
                      <a:srgbClr val="FFFFFF"/>
                    </a:gs>
                    <a:gs pos="100000">
                      <a:srgbClr val="FF9900"/>
                    </a:gs>
                  </a:gsLst>
                  <a:lin ang="5400000" scaled="1"/>
                </a:gradFill>
                <a:latin typeface="Arial Black"/>
                <a:ea typeface="+mj-ea"/>
                <a:cs typeface="+mj-cs"/>
              </a:rPr>
              <a:t>Various needs for information</a:t>
            </a:r>
            <a:r>
              <a:rPr lang="id-ID" sz="2200" kern="10" dirty="0" smtClean="0">
                <a:ln w="9525">
                  <a:solidFill>
                    <a:srgbClr val="0000CC"/>
                  </a:solidFill>
                  <a:miter lim="800000"/>
                  <a:headEnd/>
                  <a:tailEnd/>
                </a:ln>
                <a:gradFill rotWithShape="1">
                  <a:gsLst>
                    <a:gs pos="0">
                      <a:srgbClr val="FFFFFF"/>
                    </a:gs>
                    <a:gs pos="100000">
                      <a:srgbClr val="FF9900"/>
                    </a:gs>
                  </a:gsLst>
                  <a:lin ang="5400000" scaled="1"/>
                </a:gradFill>
                <a:latin typeface="Arial Black"/>
                <a:ea typeface="+mj-ea"/>
                <a:cs typeface="+mj-cs"/>
              </a:rPr>
              <a:t>)</a:t>
            </a:r>
            <a:endParaRPr lang="en-US" sz="2200" kern="10" dirty="0">
              <a:ln w="9525">
                <a:solidFill>
                  <a:srgbClr val="0000CC"/>
                </a:solidFill>
                <a:miter lim="800000"/>
                <a:headEnd/>
                <a:tailEnd/>
              </a:ln>
              <a:gradFill rotWithShape="1">
                <a:gsLst>
                  <a:gs pos="0">
                    <a:srgbClr val="FFFFFF"/>
                  </a:gs>
                  <a:gs pos="100000">
                    <a:srgbClr val="FF9900"/>
                  </a:gs>
                </a:gsLst>
                <a:lin ang="5400000" scaled="1"/>
              </a:gradFill>
              <a:latin typeface="Arial Black"/>
              <a:ea typeface="+mj-ea"/>
              <a:cs typeface="+mj-cs"/>
            </a:endParaRPr>
          </a:p>
        </p:txBody>
      </p:sp>
      <p:sp>
        <p:nvSpPr>
          <p:cNvPr id="5" name="Rectangle 3"/>
          <p:cNvSpPr>
            <a:spLocks noChangeArrowheads="1"/>
          </p:cNvSpPr>
          <p:nvPr/>
        </p:nvSpPr>
        <p:spPr bwMode="auto">
          <a:xfrm>
            <a:off x="683568" y="1707373"/>
            <a:ext cx="7704855" cy="412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3995" tIns="31997" rIns="63995" bIns="31997" anchor="ctr">
            <a:spAutoFit/>
          </a:bodyPr>
          <a:lstStyle>
            <a:lvl1pPr marL="342900" indent="-342900" eaLnBrk="0" hangingPunct="0">
              <a:defRPr sz="3400">
                <a:solidFill>
                  <a:schemeClr val="tx1"/>
                </a:solidFill>
                <a:latin typeface="Times New Roman" pitchFamily="18" charset="0"/>
              </a:defRPr>
            </a:lvl1pPr>
            <a:lvl2pPr marL="862013" indent="-581025" eaLnBrk="0" hangingPunct="0">
              <a:defRPr sz="3400">
                <a:solidFill>
                  <a:schemeClr val="tx1"/>
                </a:solidFill>
                <a:latin typeface="Times New Roman" pitchFamily="18" charset="0"/>
              </a:defRPr>
            </a:lvl2pPr>
            <a:lvl3pPr marL="1143000" indent="-228600" eaLnBrk="0" hangingPunct="0">
              <a:defRPr sz="3400">
                <a:solidFill>
                  <a:schemeClr val="tx1"/>
                </a:solidFill>
                <a:latin typeface="Times New Roman" pitchFamily="18" charset="0"/>
              </a:defRPr>
            </a:lvl3pPr>
            <a:lvl4pPr marL="1600200" indent="-228600" eaLnBrk="0" hangingPunct="0">
              <a:defRPr sz="3400">
                <a:solidFill>
                  <a:schemeClr val="tx1"/>
                </a:solidFill>
                <a:latin typeface="Times New Roman" pitchFamily="18" charset="0"/>
              </a:defRPr>
            </a:lvl4pPr>
            <a:lvl5pPr marL="2057400" indent="-228600" eaLnBrk="0" hangingPunct="0">
              <a:defRPr sz="3400">
                <a:solidFill>
                  <a:schemeClr val="tx1"/>
                </a:solidFill>
                <a:latin typeface="Times New Roman" pitchFamily="18" charset="0"/>
              </a:defRPr>
            </a:lvl5pPr>
            <a:lvl6pPr marL="2514600" indent="-228600" eaLnBrk="0" fontAlgn="base" hangingPunct="0">
              <a:spcBef>
                <a:spcPct val="0"/>
              </a:spcBef>
              <a:spcAft>
                <a:spcPct val="0"/>
              </a:spcAft>
              <a:defRPr sz="3400">
                <a:solidFill>
                  <a:schemeClr val="tx1"/>
                </a:solidFill>
                <a:latin typeface="Times New Roman" pitchFamily="18" charset="0"/>
              </a:defRPr>
            </a:lvl6pPr>
            <a:lvl7pPr marL="2971800" indent="-228600" eaLnBrk="0" fontAlgn="base" hangingPunct="0">
              <a:spcBef>
                <a:spcPct val="0"/>
              </a:spcBef>
              <a:spcAft>
                <a:spcPct val="0"/>
              </a:spcAft>
              <a:defRPr sz="3400">
                <a:solidFill>
                  <a:schemeClr val="tx1"/>
                </a:solidFill>
                <a:latin typeface="Times New Roman" pitchFamily="18" charset="0"/>
              </a:defRPr>
            </a:lvl7pPr>
            <a:lvl8pPr marL="3429000" indent="-228600" eaLnBrk="0" fontAlgn="base" hangingPunct="0">
              <a:spcBef>
                <a:spcPct val="0"/>
              </a:spcBef>
              <a:spcAft>
                <a:spcPct val="0"/>
              </a:spcAft>
              <a:defRPr sz="3400">
                <a:solidFill>
                  <a:schemeClr val="tx1"/>
                </a:solidFill>
                <a:latin typeface="Times New Roman" pitchFamily="18" charset="0"/>
              </a:defRPr>
            </a:lvl8pPr>
            <a:lvl9pPr marL="3886200" indent="-228600" eaLnBrk="0" fontAlgn="base" hangingPunct="0">
              <a:spcBef>
                <a:spcPct val="0"/>
              </a:spcBef>
              <a:spcAft>
                <a:spcPct val="0"/>
              </a:spcAft>
              <a:defRPr sz="3400">
                <a:solidFill>
                  <a:schemeClr val="tx1"/>
                </a:solidFill>
                <a:latin typeface="Times New Roman" pitchFamily="18" charset="0"/>
              </a:defRPr>
            </a:lvl9pPr>
          </a:lstStyle>
          <a:p>
            <a:pPr lvl="1" eaLnBrk="1" hangingPunct="1">
              <a:lnSpc>
                <a:spcPct val="150000"/>
              </a:lnSpc>
              <a:buClr>
                <a:srgbClr val="003366"/>
              </a:buClr>
              <a:buFontTx/>
              <a:buAutoNum type="arabicPeriod"/>
            </a:pPr>
            <a:r>
              <a:rPr lang="en-US" altLang="id-ID" sz="2200" dirty="0">
                <a:solidFill>
                  <a:srgbClr val="003366"/>
                </a:solidFill>
              </a:rPr>
              <a:t>Search for documents that fall in a given </a:t>
            </a:r>
            <a:r>
              <a:rPr lang="en-US" altLang="id-ID" sz="2200" dirty="0" smtClean="0">
                <a:solidFill>
                  <a:srgbClr val="003366"/>
                </a:solidFill>
              </a:rPr>
              <a:t>topic</a:t>
            </a:r>
            <a:r>
              <a:rPr lang="id-ID" altLang="id-ID" sz="2200" dirty="0" smtClean="0">
                <a:solidFill>
                  <a:srgbClr val="003366"/>
                </a:solidFill>
              </a:rPr>
              <a:t> (mencari dokumen/informasi sesuai topik yang ditentukan)</a:t>
            </a:r>
            <a:endParaRPr lang="en-US" altLang="id-ID" sz="2200" dirty="0">
              <a:solidFill>
                <a:srgbClr val="003366"/>
              </a:solidFill>
            </a:endParaRPr>
          </a:p>
          <a:p>
            <a:pPr lvl="1" eaLnBrk="1" hangingPunct="1">
              <a:lnSpc>
                <a:spcPct val="150000"/>
              </a:lnSpc>
              <a:buClr>
                <a:srgbClr val="003366"/>
              </a:buClr>
              <a:buFontTx/>
              <a:buAutoNum type="arabicPeriod"/>
            </a:pPr>
            <a:r>
              <a:rPr lang="en-US" altLang="id-ID" sz="2200" dirty="0">
                <a:solidFill>
                  <a:srgbClr val="003366"/>
                </a:solidFill>
              </a:rPr>
              <a:t>Search for a specific </a:t>
            </a:r>
            <a:r>
              <a:rPr lang="en-US" altLang="id-ID" sz="2200" dirty="0" smtClean="0">
                <a:solidFill>
                  <a:srgbClr val="003366"/>
                </a:solidFill>
              </a:rPr>
              <a:t>information</a:t>
            </a:r>
            <a:r>
              <a:rPr lang="id-ID" altLang="id-ID" sz="2200" dirty="0" smtClean="0">
                <a:solidFill>
                  <a:srgbClr val="003366"/>
                </a:solidFill>
              </a:rPr>
              <a:t> (mencari informasi yang khusus)</a:t>
            </a:r>
            <a:endParaRPr lang="en-US" altLang="id-ID" sz="2200" dirty="0">
              <a:solidFill>
                <a:srgbClr val="003366"/>
              </a:solidFill>
            </a:endParaRPr>
          </a:p>
          <a:p>
            <a:pPr lvl="1" eaLnBrk="1" hangingPunct="1">
              <a:lnSpc>
                <a:spcPct val="150000"/>
              </a:lnSpc>
              <a:buClr>
                <a:srgbClr val="003366"/>
              </a:buClr>
              <a:buFontTx/>
              <a:buAutoNum type="arabicPeriod"/>
            </a:pPr>
            <a:r>
              <a:rPr lang="en-US" altLang="id-ID" sz="2200" dirty="0">
                <a:solidFill>
                  <a:srgbClr val="003366"/>
                </a:solidFill>
              </a:rPr>
              <a:t>Search an answer to a </a:t>
            </a:r>
            <a:r>
              <a:rPr lang="en-US" altLang="id-ID" sz="2200" dirty="0" smtClean="0">
                <a:solidFill>
                  <a:srgbClr val="003366"/>
                </a:solidFill>
              </a:rPr>
              <a:t>question</a:t>
            </a:r>
            <a:r>
              <a:rPr lang="id-ID" altLang="id-ID" sz="2200" dirty="0" smtClean="0">
                <a:solidFill>
                  <a:srgbClr val="003366"/>
                </a:solidFill>
              </a:rPr>
              <a:t> (mencari informasi untuk menjawab suatu pertanyaan)</a:t>
            </a:r>
            <a:endParaRPr lang="en-US" altLang="id-ID" sz="2200" dirty="0">
              <a:solidFill>
                <a:srgbClr val="003366"/>
              </a:solidFill>
            </a:endParaRPr>
          </a:p>
          <a:p>
            <a:pPr lvl="1" eaLnBrk="1" hangingPunct="1">
              <a:lnSpc>
                <a:spcPct val="150000"/>
              </a:lnSpc>
              <a:buClr>
                <a:srgbClr val="003366"/>
              </a:buClr>
              <a:buFontTx/>
              <a:buAutoNum type="arabicPeriod"/>
            </a:pPr>
            <a:r>
              <a:rPr lang="en-US" altLang="id-ID" sz="2200" dirty="0">
                <a:solidFill>
                  <a:srgbClr val="003366"/>
                </a:solidFill>
              </a:rPr>
              <a:t>Search for information in a different </a:t>
            </a:r>
            <a:r>
              <a:rPr lang="en-US" altLang="id-ID" sz="2200" dirty="0" smtClean="0">
                <a:solidFill>
                  <a:srgbClr val="003366"/>
                </a:solidFill>
              </a:rPr>
              <a:t>language</a:t>
            </a:r>
            <a:r>
              <a:rPr lang="id-ID" altLang="id-ID" sz="2200" dirty="0">
                <a:solidFill>
                  <a:srgbClr val="003366"/>
                </a:solidFill>
              </a:rPr>
              <a:t> (Mencari informasi dalam bahasa yang </a:t>
            </a:r>
            <a:r>
              <a:rPr lang="id-ID" altLang="id-ID" sz="2200" dirty="0" smtClean="0">
                <a:solidFill>
                  <a:srgbClr val="003366"/>
                </a:solidFill>
              </a:rPr>
              <a:t>berbeda)</a:t>
            </a:r>
            <a:endParaRPr lang="en-US" altLang="id-ID" sz="2200" dirty="0">
              <a:solidFill>
                <a:srgbClr val="003366"/>
              </a:solidFill>
            </a:endParaRPr>
          </a:p>
        </p:txBody>
      </p:sp>
    </p:spTree>
    <p:extLst>
      <p:ext uri="{BB962C8B-B14F-4D97-AF65-F5344CB8AC3E}">
        <p14:creationId xmlns:p14="http://schemas.microsoft.com/office/powerpoint/2010/main" val="1795233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10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1000"/>
                                        <p:tgtEl>
                                          <p:spTgt spid="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amond(in)">
                                      <p:cBhvr>
                                        <p:cTn id="17" dur="1000"/>
                                        <p:tgtEl>
                                          <p:spTgt spid="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diamond(in)">
                                      <p:cBhvr>
                                        <p:cTn id="22"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5"/>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55576" y="404664"/>
            <a:ext cx="7560840" cy="417512"/>
          </a:xfrm>
        </p:spPr>
        <p:txBody>
          <a:bodyPr>
            <a:normAutofit fontScale="90000"/>
          </a:bodyPr>
          <a:lstStyle/>
          <a:p>
            <a:pPr algn="l"/>
            <a:r>
              <a:rPr lang="id-ID" altLang="id-ID" sz="2400" b="1" dirty="0" smtClean="0">
                <a:solidFill>
                  <a:srgbClr val="0033CC"/>
                </a:solidFill>
                <a:latin typeface="Book Antiqua" pitchFamily="18" charset="0"/>
              </a:rPr>
              <a:t>Lanjutan</a:t>
            </a:r>
            <a:r>
              <a:rPr lang="en-US" altLang="id-ID" sz="2400" b="1" dirty="0" smtClean="0">
                <a:solidFill>
                  <a:srgbClr val="0033CC"/>
                </a:solidFill>
                <a:latin typeface="Book Antiqua" pitchFamily="18" charset="0"/>
              </a:rPr>
              <a:t>…</a:t>
            </a:r>
            <a:endParaRPr lang="id-ID" altLang="id-ID" sz="2400" b="1" dirty="0" smtClean="0">
              <a:solidFill>
                <a:srgbClr val="0033CC"/>
              </a:solidFill>
              <a:latin typeface="Book Antiqua" pitchFamily="18" charset="0"/>
            </a:endParaRPr>
          </a:p>
        </p:txBody>
      </p:sp>
      <p:sp>
        <p:nvSpPr>
          <p:cNvPr id="19459" name="Content Placeholder 2"/>
          <p:cNvSpPr>
            <a:spLocks noGrp="1"/>
          </p:cNvSpPr>
          <p:nvPr>
            <p:ph idx="1"/>
          </p:nvPr>
        </p:nvSpPr>
        <p:spPr>
          <a:xfrm>
            <a:off x="323528" y="980727"/>
            <a:ext cx="8424936" cy="5544617"/>
          </a:xfrm>
        </p:spPr>
        <p:txBody>
          <a:bodyPr>
            <a:noAutofit/>
          </a:bodyPr>
          <a:lstStyle/>
          <a:p>
            <a:pPr algn="just">
              <a:buFont typeface="Wingdings" panose="05000000000000000000" pitchFamily="2" charset="2"/>
              <a:buChar char="q"/>
            </a:pPr>
            <a:r>
              <a:rPr lang="id-ID" altLang="id-ID" b="1" dirty="0" smtClean="0">
                <a:solidFill>
                  <a:srgbClr val="0033CC"/>
                </a:solidFill>
                <a:latin typeface="Book Antiqua" pitchFamily="18" charset="0"/>
              </a:rPr>
              <a:t>Ada yang menyebut penelusuran literatur menjadi “penelusuran informasi”. (Secara subtansi tidak berbeda jauh atau hampir sama)</a:t>
            </a:r>
            <a:endParaRPr lang="en-US" altLang="id-ID" b="1" dirty="0" smtClean="0">
              <a:solidFill>
                <a:srgbClr val="0033CC"/>
              </a:solidFill>
              <a:latin typeface="Book Antiqua" pitchFamily="18" charset="0"/>
            </a:endParaRPr>
          </a:p>
          <a:p>
            <a:pPr marL="273050" indent="-273050" algn="just">
              <a:buFont typeface="Wingdings" panose="05000000000000000000" pitchFamily="2" charset="2"/>
              <a:buChar char="q"/>
            </a:pPr>
            <a:r>
              <a:rPr lang="en-US" altLang="id-ID" b="1" dirty="0" err="1">
                <a:solidFill>
                  <a:srgbClr val="0033CC"/>
                </a:solidFill>
                <a:latin typeface="Book Antiqua" pitchFamily="18" charset="0"/>
              </a:rPr>
              <a:t>Penelusuran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secera</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sederhana</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dapat</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didefinisikan</a:t>
            </a:r>
            <a:r>
              <a:rPr lang="en-US" altLang="id-ID" b="1" dirty="0">
                <a:solidFill>
                  <a:srgbClr val="0033CC"/>
                </a:solidFill>
                <a:latin typeface="Book Antiqua" pitchFamily="18" charset="0"/>
              </a:rPr>
              <a:t> </a:t>
            </a:r>
            <a:r>
              <a:rPr lang="id-ID" altLang="id-ID" b="1" dirty="0" smtClean="0">
                <a:solidFill>
                  <a:srgbClr val="0033CC"/>
                </a:solidFill>
                <a:latin typeface="Book Antiqua" pitchFamily="18" charset="0"/>
              </a:rPr>
              <a:t>sebagai</a:t>
            </a:r>
            <a:r>
              <a:rPr lang="en-US" altLang="id-ID" b="1" dirty="0" smtClean="0">
                <a:solidFill>
                  <a:srgbClr val="0033CC"/>
                </a:solidFill>
                <a:latin typeface="Book Antiqua" pitchFamily="18" charset="0"/>
              </a:rPr>
              <a:t> </a:t>
            </a:r>
            <a:r>
              <a:rPr lang="en-US" altLang="id-ID" b="1" dirty="0" err="1" smtClean="0">
                <a:solidFill>
                  <a:srgbClr val="0033CC"/>
                </a:solidFill>
                <a:latin typeface="Book Antiqua" pitchFamily="18" charset="0"/>
              </a:rPr>
              <a:t>kegiatan</a:t>
            </a:r>
            <a:r>
              <a:rPr lang="en-US" altLang="id-ID" b="1" dirty="0" smtClean="0">
                <a:solidFill>
                  <a:srgbClr val="0033CC"/>
                </a:solidFill>
                <a:latin typeface="Book Antiqua" pitchFamily="18" charset="0"/>
              </a:rPr>
              <a:t> </a:t>
            </a:r>
            <a:r>
              <a:rPr lang="en-US" altLang="id-ID" b="1" dirty="0" err="1" smtClean="0">
                <a:solidFill>
                  <a:srgbClr val="0033CC"/>
                </a:solidFill>
                <a:latin typeface="Book Antiqua" pitchFamily="18" charset="0"/>
              </a:rPr>
              <a:t>mencari</a:t>
            </a:r>
            <a:r>
              <a:rPr lang="id-ID" altLang="id-ID" b="1" dirty="0" smtClean="0">
                <a:solidFill>
                  <a:srgbClr val="0033CC"/>
                </a:solidFill>
                <a:latin typeface="Book Antiqua" pitchFamily="18" charset="0"/>
              </a:rPr>
              <a:t> </a:t>
            </a:r>
            <a:r>
              <a:rPr lang="en-US" altLang="id-ID" b="1" dirty="0" err="1" smtClean="0">
                <a:solidFill>
                  <a:srgbClr val="0033CC"/>
                </a:solidFill>
                <a:latin typeface="Book Antiqua" pitchFamily="18" charset="0"/>
              </a:rPr>
              <a:t>dan</a:t>
            </a:r>
            <a:r>
              <a:rPr lang="en-US" altLang="id-ID" b="1" dirty="0" smtClean="0">
                <a:solidFill>
                  <a:srgbClr val="0033CC"/>
                </a:solidFill>
                <a:latin typeface="Book Antiqua" pitchFamily="18" charset="0"/>
              </a:rPr>
              <a:t> </a:t>
            </a:r>
            <a:r>
              <a:rPr lang="en-US" altLang="id-ID" b="1" dirty="0" err="1">
                <a:solidFill>
                  <a:srgbClr val="0033CC"/>
                </a:solidFill>
                <a:latin typeface="Book Antiqua" pitchFamily="18" charset="0"/>
              </a:rPr>
              <a:t>menemukan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a:solidFill>
                  <a:srgbClr val="0033CC"/>
                </a:solidFill>
                <a:latin typeface="Book Antiqua" pitchFamily="18" charset="0"/>
              </a:rPr>
              <a:t> </a:t>
            </a:r>
            <a:r>
              <a:rPr lang="id-ID" altLang="id-ID" b="1" dirty="0" smtClean="0">
                <a:solidFill>
                  <a:srgbClr val="0033CC"/>
                </a:solidFill>
                <a:latin typeface="Book Antiqua" pitchFamily="18" charset="0"/>
              </a:rPr>
              <a:t>yang</a:t>
            </a:r>
            <a:r>
              <a:rPr lang="en-US" altLang="id-ID" b="1" dirty="0" smtClean="0">
                <a:solidFill>
                  <a:srgbClr val="0033CC"/>
                </a:solidFill>
                <a:latin typeface="Book Antiqua" pitchFamily="18" charset="0"/>
              </a:rPr>
              <a:t> </a:t>
            </a:r>
            <a:r>
              <a:rPr lang="id-ID" altLang="id-ID" b="1" dirty="0" smtClean="0">
                <a:solidFill>
                  <a:srgbClr val="0033CC"/>
                </a:solidFill>
                <a:latin typeface="Book Antiqua" pitchFamily="18" charset="0"/>
              </a:rPr>
              <a:t>terekam dalam </a:t>
            </a:r>
            <a:r>
              <a:rPr lang="en-US" altLang="id-ID" b="1" dirty="0" smtClean="0">
                <a:solidFill>
                  <a:srgbClr val="0033CC"/>
                </a:solidFill>
                <a:latin typeface="Book Antiqua" pitchFamily="18" charset="0"/>
              </a:rPr>
              <a:t>media </a:t>
            </a:r>
            <a:r>
              <a:rPr lang="en-US" altLang="id-ID" b="1" dirty="0">
                <a:solidFill>
                  <a:srgbClr val="0033CC"/>
                </a:solidFill>
                <a:latin typeface="Book Antiqua" pitchFamily="18" charset="0"/>
              </a:rPr>
              <a:t>hard copy (</a:t>
            </a:r>
            <a:r>
              <a:rPr lang="en-US" altLang="id-ID" b="1" dirty="0" err="1">
                <a:solidFill>
                  <a:srgbClr val="0033CC"/>
                </a:solidFill>
                <a:latin typeface="Book Antiqua" pitchFamily="18" charset="0"/>
              </a:rPr>
              <a:t>buku</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majalah</a:t>
            </a:r>
            <a:r>
              <a:rPr lang="en-US" altLang="id-ID" b="1" dirty="0">
                <a:solidFill>
                  <a:srgbClr val="0033CC"/>
                </a:solidFill>
                <a:latin typeface="Book Antiqua" pitchFamily="18" charset="0"/>
              </a:rPr>
              <a:t>, </a:t>
            </a:r>
            <a:r>
              <a:rPr lang="en-US" altLang="id-ID" b="1" dirty="0" err="1" smtClean="0">
                <a:solidFill>
                  <a:srgbClr val="0033CC"/>
                </a:solidFill>
                <a:latin typeface="Book Antiqua" pitchFamily="18" charset="0"/>
              </a:rPr>
              <a:t>jurnal</a:t>
            </a:r>
            <a:r>
              <a:rPr lang="en-US" altLang="id-ID" b="1" dirty="0" smtClean="0">
                <a:solidFill>
                  <a:srgbClr val="0033CC"/>
                </a:solidFill>
                <a:latin typeface="Book Antiqua" pitchFamily="18" charset="0"/>
              </a:rPr>
              <a:t>)</a:t>
            </a:r>
            <a:r>
              <a:rPr lang="id-ID" altLang="id-ID" b="1" dirty="0" smtClean="0">
                <a:solidFill>
                  <a:srgbClr val="0033CC"/>
                </a:solidFill>
                <a:latin typeface="Book Antiqua" pitchFamily="18" charset="0"/>
              </a:rPr>
              <a:t> </a:t>
            </a:r>
            <a:r>
              <a:rPr lang="en-US" altLang="id-ID" b="1" dirty="0" err="1" smtClean="0">
                <a:solidFill>
                  <a:srgbClr val="0033CC"/>
                </a:solidFill>
                <a:latin typeface="Book Antiqua" pitchFamily="18" charset="0"/>
              </a:rPr>
              <a:t>maupun</a:t>
            </a:r>
            <a:r>
              <a:rPr lang="en-US" altLang="id-ID" b="1" dirty="0" smtClean="0">
                <a:solidFill>
                  <a:srgbClr val="0033CC"/>
                </a:solidFill>
                <a:latin typeface="Book Antiqua" pitchFamily="18" charset="0"/>
              </a:rPr>
              <a:t> </a:t>
            </a:r>
            <a:r>
              <a:rPr lang="id-ID" altLang="id-ID" b="1" dirty="0" smtClean="0">
                <a:solidFill>
                  <a:srgbClr val="0033CC"/>
                </a:solidFill>
                <a:latin typeface="Book Antiqua" pitchFamily="18" charset="0"/>
              </a:rPr>
              <a:t>dalam </a:t>
            </a:r>
            <a:r>
              <a:rPr lang="en-US" altLang="id-ID" b="1" dirty="0" smtClean="0">
                <a:solidFill>
                  <a:srgbClr val="0033CC"/>
                </a:solidFill>
                <a:latin typeface="Book Antiqua" pitchFamily="18" charset="0"/>
              </a:rPr>
              <a:t>soft </a:t>
            </a:r>
            <a:r>
              <a:rPr lang="en-US" altLang="id-ID" b="1" dirty="0">
                <a:solidFill>
                  <a:srgbClr val="0033CC"/>
                </a:solidFill>
                <a:latin typeface="Book Antiqua" pitchFamily="18" charset="0"/>
              </a:rPr>
              <a:t>copy (internet, </a:t>
            </a:r>
            <a:r>
              <a:rPr lang="en-US" altLang="id-ID" b="1" dirty="0" err="1">
                <a:solidFill>
                  <a:srgbClr val="0033CC"/>
                </a:solidFill>
                <a:latin typeface="Book Antiqua" pitchFamily="18" charset="0"/>
              </a:rPr>
              <a:t>komputer</a:t>
            </a:r>
            <a:r>
              <a:rPr lang="en-US" altLang="id-ID" b="1" dirty="0">
                <a:solidFill>
                  <a:srgbClr val="0033CC"/>
                </a:solidFill>
                <a:latin typeface="Book Antiqua" pitchFamily="18" charset="0"/>
              </a:rPr>
              <a:t>, media </a:t>
            </a:r>
            <a:r>
              <a:rPr lang="en-US" altLang="id-ID" b="1" dirty="0" err="1">
                <a:solidFill>
                  <a:srgbClr val="0033CC"/>
                </a:solidFill>
                <a:latin typeface="Book Antiqua" pitchFamily="18" charset="0"/>
              </a:rPr>
              <a:t>elektronik</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guna</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mendukung</a:t>
            </a:r>
            <a:r>
              <a:rPr lang="en-US" altLang="id-ID" b="1" dirty="0">
                <a:solidFill>
                  <a:srgbClr val="0033CC"/>
                </a:solidFill>
                <a:latin typeface="Book Antiqua" pitchFamily="18" charset="0"/>
              </a:rPr>
              <a:t> </a:t>
            </a:r>
            <a:r>
              <a:rPr lang="en-US" altLang="id-ID" b="1" dirty="0" err="1" smtClean="0">
                <a:solidFill>
                  <a:srgbClr val="0033CC"/>
                </a:solidFill>
                <a:latin typeface="Book Antiqua" pitchFamily="18" charset="0"/>
              </a:rPr>
              <a:t>kebutuhan</a:t>
            </a:r>
            <a:r>
              <a:rPr lang="id-ID" altLang="id-ID" b="1" dirty="0" smtClean="0">
                <a:solidFill>
                  <a:srgbClr val="0033CC"/>
                </a:solidFill>
                <a:latin typeface="Book Antiqua" pitchFamily="18" charset="0"/>
              </a:rPr>
              <a:t> </a:t>
            </a:r>
            <a:r>
              <a:rPr lang="en-US" altLang="id-ID" b="1" dirty="0" err="1" smtClean="0">
                <a:solidFill>
                  <a:srgbClr val="0033CC"/>
                </a:solidFill>
                <a:latin typeface="Book Antiqua" pitchFamily="18" charset="0"/>
              </a:rPr>
              <a:t>baik</a:t>
            </a:r>
            <a:r>
              <a:rPr lang="en-US" altLang="id-ID" b="1" dirty="0" smtClean="0">
                <a:solidFill>
                  <a:srgbClr val="0033CC"/>
                </a:solidFill>
                <a:latin typeface="Book Antiqua" pitchFamily="18" charset="0"/>
              </a:rPr>
              <a:t> </a:t>
            </a:r>
            <a:r>
              <a:rPr lang="en-US" altLang="id-ID" b="1" dirty="0" err="1">
                <a:solidFill>
                  <a:srgbClr val="0033CC"/>
                </a:solidFill>
                <a:latin typeface="Book Antiqua" pitchFamily="18" charset="0"/>
              </a:rPr>
              <a:t>riset</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penyusunan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artikel</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maupun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maksimalisasi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smtClean="0">
                <a:solidFill>
                  <a:srgbClr val="0033CC"/>
                </a:solidFill>
                <a:latin typeface="Book Antiqua" pitchFamily="18" charset="0"/>
              </a:rPr>
              <a:t>.</a:t>
            </a:r>
            <a:endParaRPr lang="id-ID" altLang="id-ID" b="1" dirty="0" smtClean="0">
              <a:solidFill>
                <a:srgbClr val="0033CC"/>
              </a:solidFill>
              <a:latin typeface="Book Antiqua" pitchFamily="18" charset="0"/>
            </a:endParaRPr>
          </a:p>
          <a:p>
            <a:pPr marL="273050" indent="-273050" algn="just">
              <a:buFont typeface="Wingdings" panose="05000000000000000000" pitchFamily="2" charset="2"/>
              <a:buChar char="q"/>
            </a:pPr>
            <a:r>
              <a:rPr lang="en-US" altLang="id-ID" b="1" dirty="0" err="1">
                <a:solidFill>
                  <a:srgbClr val="0033CC"/>
                </a:solidFill>
                <a:latin typeface="Book Antiqua" pitchFamily="18" charset="0"/>
              </a:rPr>
              <a:t>Penelusuran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adalah</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mencari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kembali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a:solidFill>
                  <a:srgbClr val="0033CC"/>
                </a:solidFill>
                <a:latin typeface="Book Antiqua" pitchFamily="18" charset="0"/>
              </a:rPr>
              <a:t> yang </a:t>
            </a:r>
            <a:r>
              <a:rPr lang="en-US" altLang="id-ID" b="1" dirty="0" err="1">
                <a:solidFill>
                  <a:srgbClr val="0033CC"/>
                </a:solidFill>
                <a:latin typeface="Book Antiqua" pitchFamily="18" charset="0"/>
              </a:rPr>
              <a:t>pernah</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ditulis</a:t>
            </a:r>
            <a:r>
              <a:rPr lang="en-US" altLang="id-ID" b="1" dirty="0">
                <a:solidFill>
                  <a:srgbClr val="0033CC"/>
                </a:solidFill>
                <a:latin typeface="Book Antiqua" pitchFamily="18" charset="0"/>
              </a:rPr>
              <a:t> orang </a:t>
            </a:r>
            <a:r>
              <a:rPr lang="en-US" altLang="id-ID" b="1" dirty="0" err="1">
                <a:solidFill>
                  <a:srgbClr val="0033CC"/>
                </a:solidFill>
                <a:latin typeface="Book Antiqua" pitchFamily="18" charset="0"/>
              </a:rPr>
              <a:t>mengenai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topik</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tertentu</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informasi</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tersebut</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terdapat</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dalam</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publikasi</a:t>
            </a:r>
            <a:r>
              <a:rPr lang="en-US" altLang="id-ID" b="1" dirty="0">
                <a:solidFill>
                  <a:srgbClr val="0033CC"/>
                </a:solidFill>
                <a:latin typeface="Book Antiqua" pitchFamily="18" charset="0"/>
              </a:rPr>
              <a:t> yang </a:t>
            </a:r>
            <a:r>
              <a:rPr lang="en-US" altLang="id-ID" b="1" dirty="0" err="1">
                <a:solidFill>
                  <a:srgbClr val="0033CC"/>
                </a:solidFill>
                <a:latin typeface="Book Antiqua" pitchFamily="18" charset="0"/>
              </a:rPr>
              <a:t>diterbitkan</a:t>
            </a:r>
            <a:r>
              <a:rPr lang="en-US" altLang="id-ID" b="1" dirty="0">
                <a:solidFill>
                  <a:srgbClr val="0033CC"/>
                </a:solidFill>
                <a:latin typeface="Book Antiqua" pitchFamily="18" charset="0"/>
              </a:rPr>
              <a:t> </a:t>
            </a:r>
            <a:r>
              <a:rPr lang="en-US" altLang="id-ID" b="1" dirty="0" err="1">
                <a:solidFill>
                  <a:srgbClr val="0033CC"/>
                </a:solidFill>
                <a:latin typeface="Book Antiqua" pitchFamily="18" charset="0"/>
              </a:rPr>
              <a:t>baik</a:t>
            </a:r>
            <a:r>
              <a:rPr lang="en-US" altLang="id-ID" b="1" dirty="0">
                <a:solidFill>
                  <a:srgbClr val="0033CC"/>
                </a:solidFill>
                <a:latin typeface="Book Antiqua" pitchFamily="18" charset="0"/>
              </a:rPr>
              <a:t> </a:t>
            </a:r>
            <a:r>
              <a:rPr lang="id-ID" altLang="id-ID" b="1" dirty="0" smtClean="0">
                <a:solidFill>
                  <a:srgbClr val="0033CC"/>
                </a:solidFill>
                <a:latin typeface="Book Antiqua" pitchFamily="18" charset="0"/>
              </a:rPr>
              <a:t>dalam publikasi tercetak maupun elektronik (online)</a:t>
            </a:r>
            <a:endParaRPr lang="en-US" altLang="id-ID" b="1" dirty="0" smtClean="0">
              <a:solidFill>
                <a:srgbClr val="0033CC"/>
              </a:solidFill>
              <a:latin typeface="Book Antiqua" pitchFamily="18" charset="0"/>
            </a:endParaRPr>
          </a:p>
          <a:p>
            <a:pPr marL="0" indent="0" algn="just">
              <a:buNone/>
            </a:pPr>
            <a:r>
              <a:rPr lang="id-ID" altLang="id-ID" b="1" dirty="0" smtClean="0">
                <a:latin typeface="Book Antiqua"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p:cTn id="7" dur="1000" fill="hold"/>
                                        <p:tgtEl>
                                          <p:spTgt spid="1945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945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9459">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1945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anim calcmode="lin" valueType="num">
                                      <p:cBhvr>
                                        <p:cTn id="15" dur="1000" fill="hold"/>
                                        <p:tgtEl>
                                          <p:spTgt spid="1945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945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9459">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1945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9459">
                                            <p:txEl>
                                              <p:pRg st="2" end="2"/>
                                            </p:txEl>
                                          </p:spTgt>
                                        </p:tgtEl>
                                        <p:attrNameLst>
                                          <p:attrName>style.visibility</p:attrName>
                                        </p:attrNameLst>
                                      </p:cBhvr>
                                      <p:to>
                                        <p:strVal val="visible"/>
                                      </p:to>
                                    </p:set>
                                    <p:anim calcmode="lin" valueType="num">
                                      <p:cBhvr>
                                        <p:cTn id="23" dur="1000" fill="hold"/>
                                        <p:tgtEl>
                                          <p:spTgt spid="1945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945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9459">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1945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9459">
                                            <p:txEl>
                                              <p:pRg st="3" end="3"/>
                                            </p:txEl>
                                          </p:spTgt>
                                        </p:tgtEl>
                                        <p:attrNameLst>
                                          <p:attrName>style.visibility</p:attrName>
                                        </p:attrNameLst>
                                      </p:cBhvr>
                                      <p:to>
                                        <p:strVal val="visible"/>
                                      </p:to>
                                    </p:set>
                                    <p:anim calcmode="lin" valueType="num">
                                      <p:cBhvr>
                                        <p:cTn id="31" dur="1000" fill="hold"/>
                                        <p:tgtEl>
                                          <p:spTgt spid="19459">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19459">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19459">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19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2800" dirty="0" smtClean="0">
                <a:latin typeface="Book Antiqua" panose="02040602050305030304" pitchFamily="18" charset="0"/>
              </a:rPr>
              <a:t>Istilah lain yang terkait atau sinonim dengan Literature Search </a:t>
            </a:r>
            <a:endParaRPr lang="id-ID" sz="2800" dirty="0">
              <a:latin typeface="Book Antiqua" panose="02040602050305030304" pitchFamily="18" charset="0"/>
            </a:endParaRPr>
          </a:p>
        </p:txBody>
      </p:sp>
      <p:sp>
        <p:nvSpPr>
          <p:cNvPr id="3" name="Content Placeholder 2"/>
          <p:cNvSpPr>
            <a:spLocks noGrp="1"/>
          </p:cNvSpPr>
          <p:nvPr>
            <p:ph idx="1"/>
          </p:nvPr>
        </p:nvSpPr>
        <p:spPr>
          <a:xfrm>
            <a:off x="457200" y="1628800"/>
            <a:ext cx="8291264" cy="4497363"/>
          </a:xfrm>
        </p:spPr>
        <p:txBody>
          <a:bodyPr>
            <a:normAutofit lnSpcReduction="10000"/>
          </a:bodyPr>
          <a:lstStyle/>
          <a:p>
            <a:pPr>
              <a:buFont typeface="Wingdings" panose="05000000000000000000" pitchFamily="2" charset="2"/>
              <a:buChar char="q"/>
            </a:pPr>
            <a:r>
              <a:rPr lang="id-ID" dirty="0">
                <a:latin typeface="Book Antiqua" panose="02040602050305030304" pitchFamily="18" charset="0"/>
              </a:rPr>
              <a:t>Information Seeking </a:t>
            </a:r>
          </a:p>
          <a:p>
            <a:pPr>
              <a:buFont typeface="Wingdings" panose="05000000000000000000" pitchFamily="2" charset="2"/>
              <a:buChar char="q"/>
            </a:pPr>
            <a:r>
              <a:rPr lang="id-ID" dirty="0" smtClean="0">
                <a:latin typeface="Book Antiqua" panose="02040602050305030304" pitchFamily="18" charset="0"/>
              </a:rPr>
              <a:t>Information </a:t>
            </a:r>
            <a:r>
              <a:rPr lang="id-ID" dirty="0">
                <a:latin typeface="Book Antiqua" panose="02040602050305030304" pitchFamily="18" charset="0"/>
              </a:rPr>
              <a:t>Exploration</a:t>
            </a:r>
          </a:p>
          <a:p>
            <a:pPr>
              <a:buFont typeface="Wingdings" panose="05000000000000000000" pitchFamily="2" charset="2"/>
              <a:buChar char="q"/>
            </a:pPr>
            <a:r>
              <a:rPr lang="id-ID" dirty="0" smtClean="0">
                <a:solidFill>
                  <a:srgbClr val="C00000"/>
                </a:solidFill>
                <a:latin typeface="Book Antiqua" panose="02040602050305030304" pitchFamily="18" charset="0"/>
              </a:rPr>
              <a:t>Information </a:t>
            </a:r>
            <a:r>
              <a:rPr lang="id-ID" dirty="0">
                <a:solidFill>
                  <a:srgbClr val="C00000"/>
                </a:solidFill>
                <a:latin typeface="Book Antiqua" panose="02040602050305030304" pitchFamily="18" charset="0"/>
              </a:rPr>
              <a:t>Searching</a:t>
            </a:r>
          </a:p>
          <a:p>
            <a:pPr>
              <a:buFont typeface="Wingdings" panose="05000000000000000000" pitchFamily="2" charset="2"/>
              <a:buChar char="q"/>
            </a:pPr>
            <a:r>
              <a:rPr lang="id-ID" dirty="0" smtClean="0">
                <a:latin typeface="Book Antiqua" panose="02040602050305030304" pitchFamily="18" charset="0"/>
              </a:rPr>
              <a:t>Information </a:t>
            </a:r>
            <a:r>
              <a:rPr lang="id-ID" dirty="0">
                <a:latin typeface="Book Antiqua" panose="02040602050305030304" pitchFamily="18" charset="0"/>
              </a:rPr>
              <a:t>Retrieval</a:t>
            </a:r>
          </a:p>
          <a:p>
            <a:pPr>
              <a:buFont typeface="Wingdings" panose="05000000000000000000" pitchFamily="2" charset="2"/>
              <a:buChar char="q"/>
            </a:pPr>
            <a:r>
              <a:rPr lang="id-ID" dirty="0" smtClean="0">
                <a:latin typeface="Book Antiqua" panose="02040602050305030304" pitchFamily="18" charset="0"/>
              </a:rPr>
              <a:t>Information </a:t>
            </a:r>
            <a:r>
              <a:rPr lang="id-ID" dirty="0">
                <a:latin typeface="Book Antiqua" panose="02040602050305030304" pitchFamily="18" charset="0"/>
              </a:rPr>
              <a:t>Digging</a:t>
            </a:r>
          </a:p>
          <a:p>
            <a:pPr>
              <a:buFont typeface="Wingdings" panose="05000000000000000000" pitchFamily="2" charset="2"/>
              <a:buChar char="q"/>
            </a:pPr>
            <a:r>
              <a:rPr lang="id-ID" dirty="0" smtClean="0">
                <a:latin typeface="Book Antiqua" panose="02040602050305030304" pitchFamily="18" charset="0"/>
              </a:rPr>
              <a:t>Survey </a:t>
            </a:r>
            <a:r>
              <a:rPr lang="id-ID" dirty="0">
                <a:latin typeface="Book Antiqua" panose="02040602050305030304" pitchFamily="18" charset="0"/>
              </a:rPr>
              <a:t>of </a:t>
            </a:r>
            <a:r>
              <a:rPr lang="id-ID" dirty="0" smtClean="0">
                <a:latin typeface="Book Antiqua" panose="02040602050305030304" pitchFamily="18" charset="0"/>
              </a:rPr>
              <a:t>Information</a:t>
            </a:r>
          </a:p>
          <a:p>
            <a:pPr marL="0" indent="0">
              <a:buNone/>
            </a:pPr>
            <a:r>
              <a:rPr lang="id-ID" dirty="0" smtClean="0">
                <a:latin typeface="Book Antiqua" panose="02040602050305030304" pitchFamily="18" charset="0"/>
              </a:rPr>
              <a:t>Tugas: cari definisi istilah tersebut, baik dalam bahasa Ingris dan Indonesia)</a:t>
            </a:r>
            <a:endParaRPr lang="id-ID" dirty="0">
              <a:latin typeface="Book Antiqua" panose="02040602050305030304" pitchFamily="18" charset="0"/>
            </a:endParaRPr>
          </a:p>
        </p:txBody>
      </p:sp>
    </p:spTree>
    <p:extLst>
      <p:ext uri="{BB962C8B-B14F-4D97-AF65-F5344CB8AC3E}">
        <p14:creationId xmlns:p14="http://schemas.microsoft.com/office/powerpoint/2010/main" val="299712973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3.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4.xml><?xml version="1.0" encoding="utf-8"?>
<a:theme xmlns:a="http://schemas.openxmlformats.org/drawingml/2006/main" name="1_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3904</TotalTime>
  <Words>717</Words>
  <Application>Microsoft Office PowerPoint</Application>
  <PresentationFormat>On-screen Show (4:3)</PresentationFormat>
  <Paragraphs>57</Paragraphs>
  <Slides>10</Slides>
  <Notes>0</Notes>
  <HiddenSlides>0</HiddenSlides>
  <MMClips>0</MMClips>
  <ScaleCrop>false</ScaleCrop>
  <HeadingPairs>
    <vt:vector size="4" baseType="variant">
      <vt:variant>
        <vt:lpstr>Theme</vt:lpstr>
      </vt:variant>
      <vt:variant>
        <vt:i4>5</vt:i4>
      </vt:variant>
      <vt:variant>
        <vt:lpstr>Slide Titles</vt:lpstr>
      </vt:variant>
      <vt:variant>
        <vt:i4>10</vt:i4>
      </vt:variant>
    </vt:vector>
  </HeadingPairs>
  <TitlesOfParts>
    <vt:vector size="15" baseType="lpstr">
      <vt:lpstr>Blends</vt:lpstr>
      <vt:lpstr>Waveform</vt:lpstr>
      <vt:lpstr>NewsPrint</vt:lpstr>
      <vt:lpstr>1_NewsPrint</vt:lpstr>
      <vt:lpstr>Office Theme</vt:lpstr>
      <vt:lpstr>PENELUSURAN LITERATURE (LITERATUR SEARCH)</vt:lpstr>
      <vt:lpstr>Pengertian</vt:lpstr>
      <vt:lpstr>lanjutan…</vt:lpstr>
      <vt:lpstr>lanjutan...</vt:lpstr>
      <vt:lpstr>lanjutan</vt:lpstr>
      <vt:lpstr>literature search</vt:lpstr>
      <vt:lpstr>PowerPoint Presentation</vt:lpstr>
      <vt:lpstr>Lanjutan…</vt:lpstr>
      <vt:lpstr>Istilah lain yang terkait atau sinonim dengan Literature Search </vt:lpstr>
      <vt:lpstr>Terimakasih</vt:lpstr>
    </vt:vector>
  </TitlesOfParts>
  <Company>DWI PERSADA CV.</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ANALISA SUBJEK</dc:title>
  <dc:creator>MAT' CO SYSTEM COMPUTER</dc:creator>
  <cp:lastModifiedBy>User</cp:lastModifiedBy>
  <cp:revision>294</cp:revision>
  <dcterms:created xsi:type="dcterms:W3CDTF">2004-03-10T15:48:35Z</dcterms:created>
  <dcterms:modified xsi:type="dcterms:W3CDTF">2015-02-26T01:50:49Z</dcterms:modified>
</cp:coreProperties>
</file>