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256" r:id="rId2"/>
    <p:sldId id="295" r:id="rId3"/>
    <p:sldId id="296" r:id="rId4"/>
    <p:sldId id="297" r:id="rId5"/>
    <p:sldId id="257" r:id="rId6"/>
    <p:sldId id="258" r:id="rId7"/>
    <p:sldId id="300" r:id="rId8"/>
    <p:sldId id="301" r:id="rId9"/>
    <p:sldId id="298" r:id="rId10"/>
    <p:sldId id="299" r:id="rId11"/>
    <p:sldId id="259" r:id="rId12"/>
    <p:sldId id="260" r:id="rId13"/>
    <p:sldId id="261" r:id="rId14"/>
    <p:sldId id="294" r:id="rId15"/>
    <p:sldId id="262" r:id="rId16"/>
    <p:sldId id="263" r:id="rId17"/>
    <p:sldId id="264" r:id="rId18"/>
  </p:sldIdLst>
  <p:sldSz cx="9144000" cy="6858000" type="screen4x3"/>
  <p:notesSz cx="9313863" cy="6858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2C16"/>
    <a:srgbClr val="0C788E"/>
    <a:srgbClr val="006666"/>
    <a:srgbClr val="54381C"/>
    <a:srgbClr val="A50021"/>
    <a:srgbClr val="FFFFA3"/>
    <a:srgbClr val="1C1C1C"/>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23" autoAdjust="0"/>
    <p:restoredTop sz="94652" autoAdjust="0"/>
  </p:normalViewPr>
  <p:slideViewPr>
    <p:cSldViewPr>
      <p:cViewPr varScale="1">
        <p:scale>
          <a:sx n="66" d="100"/>
          <a:sy n="66" d="100"/>
        </p:scale>
        <p:origin x="135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5425" cy="3429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id-ID"/>
          </a:p>
        </p:txBody>
      </p:sp>
      <p:sp>
        <p:nvSpPr>
          <p:cNvPr id="3" name="Date Placeholder 2"/>
          <p:cNvSpPr>
            <a:spLocks noGrp="1"/>
          </p:cNvSpPr>
          <p:nvPr>
            <p:ph type="dt" sz="quarter" idx="1"/>
          </p:nvPr>
        </p:nvSpPr>
        <p:spPr>
          <a:xfrm>
            <a:off x="5275263" y="0"/>
            <a:ext cx="4037012" cy="3429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9D55241C-BBD5-4FFE-97FF-BD31668F5E27}" type="datetimeFigureOut">
              <a:rPr lang="id-ID"/>
              <a:pPr>
                <a:defRPr/>
              </a:pPr>
              <a:t>07/09/2021</a:t>
            </a:fld>
            <a:endParaRPr lang="id-ID"/>
          </a:p>
        </p:txBody>
      </p:sp>
      <p:sp>
        <p:nvSpPr>
          <p:cNvPr id="4" name="Footer Placeholder 3"/>
          <p:cNvSpPr>
            <a:spLocks noGrp="1"/>
          </p:cNvSpPr>
          <p:nvPr>
            <p:ph type="ftr" sz="quarter" idx="2"/>
          </p:nvPr>
        </p:nvSpPr>
        <p:spPr>
          <a:xfrm>
            <a:off x="0" y="6513513"/>
            <a:ext cx="4035425" cy="3429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id-ID"/>
          </a:p>
        </p:txBody>
      </p:sp>
      <p:sp>
        <p:nvSpPr>
          <p:cNvPr id="5" name="Slide Number Placeholder 4"/>
          <p:cNvSpPr>
            <a:spLocks noGrp="1"/>
          </p:cNvSpPr>
          <p:nvPr>
            <p:ph type="sldNum" sz="quarter" idx="3"/>
          </p:nvPr>
        </p:nvSpPr>
        <p:spPr>
          <a:xfrm>
            <a:off x="5275263" y="6513513"/>
            <a:ext cx="4037012" cy="3429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92CF5EBC-2D9E-4FBB-95B3-D4C8144A8F2B}" type="slidenum">
              <a:rPr lang="id-ID" altLang="en-US"/>
              <a:pPr>
                <a:defRPr/>
              </a:pPr>
              <a:t>‹#›</a:t>
            </a:fld>
            <a:endParaRPr lang="id-ID"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5425" cy="3429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id-ID"/>
          </a:p>
        </p:txBody>
      </p:sp>
      <p:sp>
        <p:nvSpPr>
          <p:cNvPr id="3" name="Date Placeholder 2"/>
          <p:cNvSpPr>
            <a:spLocks noGrp="1"/>
          </p:cNvSpPr>
          <p:nvPr>
            <p:ph type="dt" idx="1"/>
          </p:nvPr>
        </p:nvSpPr>
        <p:spPr>
          <a:xfrm>
            <a:off x="5275263" y="0"/>
            <a:ext cx="4037012" cy="3429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4A0CA721-6267-4A95-B2B1-2C566A3116AE}" type="datetimeFigureOut">
              <a:rPr lang="id-ID"/>
              <a:pPr>
                <a:defRPr/>
              </a:pPr>
              <a:t>07/09/2021</a:t>
            </a:fld>
            <a:endParaRPr lang="id-ID"/>
          </a:p>
        </p:txBody>
      </p:sp>
      <p:sp>
        <p:nvSpPr>
          <p:cNvPr id="4" name="Slide Image Placeholder 3"/>
          <p:cNvSpPr>
            <a:spLocks noGrp="1" noRot="1" noChangeAspect="1"/>
          </p:cNvSpPr>
          <p:nvPr>
            <p:ph type="sldImg" idx="2"/>
          </p:nvPr>
        </p:nvSpPr>
        <p:spPr>
          <a:xfrm>
            <a:off x="2941638" y="514350"/>
            <a:ext cx="3430587" cy="2571750"/>
          </a:xfrm>
          <a:prstGeom prst="rect">
            <a:avLst/>
          </a:prstGeom>
          <a:noFill/>
          <a:ln w="12700">
            <a:solidFill>
              <a:prstClr val="black"/>
            </a:solidFill>
          </a:ln>
        </p:spPr>
        <p:txBody>
          <a:bodyPr vert="horz" lIns="91440" tIns="45720" rIns="91440" bIns="45720" rtlCol="0" anchor="ctr"/>
          <a:lstStyle/>
          <a:p>
            <a:pPr lvl="0"/>
            <a:endParaRPr lang="id-ID" noProof="0" smtClean="0"/>
          </a:p>
        </p:txBody>
      </p:sp>
      <p:sp>
        <p:nvSpPr>
          <p:cNvPr id="5" name="Notes Placeholder 4"/>
          <p:cNvSpPr>
            <a:spLocks noGrp="1"/>
          </p:cNvSpPr>
          <p:nvPr>
            <p:ph type="body" sz="quarter" idx="3"/>
          </p:nvPr>
        </p:nvSpPr>
        <p:spPr>
          <a:xfrm>
            <a:off x="931863" y="3257550"/>
            <a:ext cx="7450137" cy="30861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id-ID" noProof="0" smtClean="0"/>
          </a:p>
        </p:txBody>
      </p:sp>
      <p:sp>
        <p:nvSpPr>
          <p:cNvPr id="6" name="Footer Placeholder 5"/>
          <p:cNvSpPr>
            <a:spLocks noGrp="1"/>
          </p:cNvSpPr>
          <p:nvPr>
            <p:ph type="ftr" sz="quarter" idx="4"/>
          </p:nvPr>
        </p:nvSpPr>
        <p:spPr>
          <a:xfrm>
            <a:off x="0" y="6513513"/>
            <a:ext cx="4035425" cy="3429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id-ID"/>
          </a:p>
        </p:txBody>
      </p:sp>
      <p:sp>
        <p:nvSpPr>
          <p:cNvPr id="7" name="Slide Number Placeholder 6"/>
          <p:cNvSpPr>
            <a:spLocks noGrp="1"/>
          </p:cNvSpPr>
          <p:nvPr>
            <p:ph type="sldNum" sz="quarter" idx="5"/>
          </p:nvPr>
        </p:nvSpPr>
        <p:spPr>
          <a:xfrm>
            <a:off x="5275263" y="6513513"/>
            <a:ext cx="4037012" cy="3429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D08D555A-3F05-4067-AA4D-2A58CFE0AC0C}" type="slidenum">
              <a:rPr lang="id-ID" altLang="en-US"/>
              <a:pPr>
                <a:defRPr/>
              </a:pPr>
              <a:t>‹#›</a:t>
            </a:fld>
            <a:endParaRPr lang="id-ID"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id-ID"/>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A5AB2E58-2AD0-4DAC-BF0C-4476B3F0891F}" type="slidenum">
              <a:rPr lang="es-ES" altLang="en-US"/>
              <a:pPr>
                <a:defRPr/>
              </a:pPr>
              <a:t>‹#›</a:t>
            </a:fld>
            <a:endParaRPr lang="es-ES" altLang="en-US"/>
          </a:p>
        </p:txBody>
      </p:sp>
    </p:spTree>
    <p:extLst>
      <p:ext uri="{BB962C8B-B14F-4D97-AF65-F5344CB8AC3E}">
        <p14:creationId xmlns:p14="http://schemas.microsoft.com/office/powerpoint/2010/main" val="620346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BFE12685-3483-4FFD-A551-E558CA48CD25}" type="slidenum">
              <a:rPr lang="es-ES" altLang="en-US"/>
              <a:pPr>
                <a:defRPr/>
              </a:pPr>
              <a:t>‹#›</a:t>
            </a:fld>
            <a:endParaRPr lang="es-ES" altLang="en-US"/>
          </a:p>
        </p:txBody>
      </p:sp>
    </p:spTree>
    <p:extLst>
      <p:ext uri="{BB962C8B-B14F-4D97-AF65-F5344CB8AC3E}">
        <p14:creationId xmlns:p14="http://schemas.microsoft.com/office/powerpoint/2010/main" val="1242753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70ABFAF7-0582-4DD6-A68B-7173E43A232C}" type="slidenum">
              <a:rPr lang="es-ES" altLang="en-US"/>
              <a:pPr>
                <a:defRPr/>
              </a:pPr>
              <a:t>‹#›</a:t>
            </a:fld>
            <a:endParaRPr lang="es-ES" altLang="en-US"/>
          </a:p>
        </p:txBody>
      </p:sp>
    </p:spTree>
    <p:extLst>
      <p:ext uri="{BB962C8B-B14F-4D97-AF65-F5344CB8AC3E}">
        <p14:creationId xmlns:p14="http://schemas.microsoft.com/office/powerpoint/2010/main" val="21453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AB4F6E3E-FD4F-469A-A252-7376C5E9B54F}" type="slidenum">
              <a:rPr lang="es-ES" altLang="en-US"/>
              <a:pPr>
                <a:defRPr/>
              </a:pPr>
              <a:t>‹#›</a:t>
            </a:fld>
            <a:endParaRPr lang="es-ES" altLang="en-US"/>
          </a:p>
        </p:txBody>
      </p:sp>
    </p:spTree>
    <p:extLst>
      <p:ext uri="{BB962C8B-B14F-4D97-AF65-F5344CB8AC3E}">
        <p14:creationId xmlns:p14="http://schemas.microsoft.com/office/powerpoint/2010/main" val="2009623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DF015C48-B3BF-494A-80AF-F9D55787EC09}" type="slidenum">
              <a:rPr lang="es-ES" altLang="en-US"/>
              <a:pPr>
                <a:defRPr/>
              </a:pPr>
              <a:t>‹#›</a:t>
            </a:fld>
            <a:endParaRPr lang="es-ES" altLang="en-US"/>
          </a:p>
        </p:txBody>
      </p:sp>
    </p:spTree>
    <p:extLst>
      <p:ext uri="{BB962C8B-B14F-4D97-AF65-F5344CB8AC3E}">
        <p14:creationId xmlns:p14="http://schemas.microsoft.com/office/powerpoint/2010/main" val="3965006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19456D48-C5F3-42FC-A77E-699E617C8E12}" type="slidenum">
              <a:rPr lang="es-ES" altLang="en-US"/>
              <a:pPr>
                <a:defRPr/>
              </a:pPr>
              <a:t>‹#›</a:t>
            </a:fld>
            <a:endParaRPr lang="es-ES" altLang="en-US"/>
          </a:p>
        </p:txBody>
      </p:sp>
    </p:spTree>
    <p:extLst>
      <p:ext uri="{BB962C8B-B14F-4D97-AF65-F5344CB8AC3E}">
        <p14:creationId xmlns:p14="http://schemas.microsoft.com/office/powerpoint/2010/main" val="843791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24B174A3-CF99-4C19-9A6A-667ED87B218D}" type="slidenum">
              <a:rPr lang="es-ES" altLang="en-US"/>
              <a:pPr>
                <a:defRPr/>
              </a:pPr>
              <a:t>‹#›</a:t>
            </a:fld>
            <a:endParaRPr lang="es-ES" altLang="en-US"/>
          </a:p>
        </p:txBody>
      </p:sp>
    </p:spTree>
    <p:extLst>
      <p:ext uri="{BB962C8B-B14F-4D97-AF65-F5344CB8AC3E}">
        <p14:creationId xmlns:p14="http://schemas.microsoft.com/office/powerpoint/2010/main" val="4279385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10AD8A3E-79AE-405D-956D-6C0C98E2CF05}" type="slidenum">
              <a:rPr lang="es-ES" altLang="en-US"/>
              <a:pPr>
                <a:defRPr/>
              </a:pPr>
              <a:t>‹#›</a:t>
            </a:fld>
            <a:endParaRPr lang="es-ES" altLang="en-US"/>
          </a:p>
        </p:txBody>
      </p:sp>
    </p:spTree>
    <p:extLst>
      <p:ext uri="{BB962C8B-B14F-4D97-AF65-F5344CB8AC3E}">
        <p14:creationId xmlns:p14="http://schemas.microsoft.com/office/powerpoint/2010/main" val="2532298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418C40CA-B998-468F-8F4F-F8B72803C564}" type="slidenum">
              <a:rPr lang="es-ES" altLang="en-US"/>
              <a:pPr>
                <a:defRPr/>
              </a:pPr>
              <a:t>‹#›</a:t>
            </a:fld>
            <a:endParaRPr lang="es-ES" altLang="en-US"/>
          </a:p>
        </p:txBody>
      </p:sp>
    </p:spTree>
    <p:extLst>
      <p:ext uri="{BB962C8B-B14F-4D97-AF65-F5344CB8AC3E}">
        <p14:creationId xmlns:p14="http://schemas.microsoft.com/office/powerpoint/2010/main" val="1697497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A453557E-104A-4D11-AEC6-249E2F6CDF23}" type="slidenum">
              <a:rPr lang="es-ES" altLang="en-US"/>
              <a:pPr>
                <a:defRPr/>
              </a:pPr>
              <a:t>‹#›</a:t>
            </a:fld>
            <a:endParaRPr lang="es-ES" altLang="en-US"/>
          </a:p>
        </p:txBody>
      </p:sp>
    </p:spTree>
    <p:extLst>
      <p:ext uri="{BB962C8B-B14F-4D97-AF65-F5344CB8AC3E}">
        <p14:creationId xmlns:p14="http://schemas.microsoft.com/office/powerpoint/2010/main" val="3341989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d-ID"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531F7A20-94C9-4A4F-9F5F-6758283EF277}" type="slidenum">
              <a:rPr lang="es-ES" altLang="en-US"/>
              <a:pPr>
                <a:defRPr/>
              </a:pPr>
              <a:t>‹#›</a:t>
            </a:fld>
            <a:endParaRPr lang="es-ES" altLang="en-US"/>
          </a:p>
        </p:txBody>
      </p:sp>
    </p:spTree>
    <p:extLst>
      <p:ext uri="{BB962C8B-B14F-4D97-AF65-F5344CB8AC3E}">
        <p14:creationId xmlns:p14="http://schemas.microsoft.com/office/powerpoint/2010/main" val="1160569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smtClean="0"/>
              <a:t>Haga clic para modificar el estilo de texto del patrón</a:t>
            </a:r>
          </a:p>
          <a:p>
            <a:pPr lvl="1"/>
            <a:r>
              <a:rPr lang="es-ES" altLang="en-US" smtClean="0"/>
              <a:t>Segundo nivel</a:t>
            </a:r>
          </a:p>
          <a:p>
            <a:pPr lvl="2"/>
            <a:r>
              <a:rPr lang="es-ES" altLang="en-US" smtClean="0"/>
              <a:t>Tercer nivel</a:t>
            </a:r>
          </a:p>
          <a:p>
            <a:pPr lvl="3"/>
            <a:r>
              <a:rPr lang="es-ES" altLang="en-US" smtClean="0"/>
              <a:t>Cuarto nivel</a:t>
            </a:r>
          </a:p>
          <a:p>
            <a:pPr lvl="4"/>
            <a:r>
              <a:rPr lang="es-ES" altLang="en-U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cs typeface="Arial" charset="0"/>
              </a:defRPr>
            </a:lvl1pPr>
          </a:lstStyle>
          <a:p>
            <a:pPr>
              <a:defRPr/>
            </a:pPr>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cs typeface="Arial" charset="0"/>
              </a:defRPr>
            </a:lvl1pPr>
          </a:lstStyle>
          <a:p>
            <a:pPr>
              <a:defRPr/>
            </a:pPr>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DE27C7E9-D7F8-4B31-BB12-3D2C7090854A}" type="slidenum">
              <a:rPr lang="es-ES" altLang="en-US"/>
              <a:pPr>
                <a:defRPr/>
              </a:pPr>
              <a:t>‹#›</a:t>
            </a:fld>
            <a:endParaRPr lang="es-E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50"/>
          <p:cNvSpPr>
            <a:spLocks noGrp="1" noChangeArrowheads="1"/>
          </p:cNvSpPr>
          <p:nvPr>
            <p:ph type="ctrTitle"/>
          </p:nvPr>
        </p:nvSpPr>
        <p:spPr>
          <a:xfrm>
            <a:off x="250825" y="836613"/>
            <a:ext cx="8893175" cy="2232025"/>
          </a:xfrm>
        </p:spPr>
        <p:txBody>
          <a:bodyPr/>
          <a:lstStyle/>
          <a:p>
            <a:pPr eaLnBrk="1" hangingPunct="1"/>
            <a:r>
              <a:rPr lang="es-ES" altLang="en-US" b="1" smtClean="0">
                <a:solidFill>
                  <a:srgbClr val="1C1C1C"/>
                </a:solidFill>
              </a:rPr>
              <a:t>PENGADAAN </a:t>
            </a:r>
            <a:br>
              <a:rPr lang="es-ES" altLang="en-US" b="1" smtClean="0">
                <a:solidFill>
                  <a:srgbClr val="1C1C1C"/>
                </a:solidFill>
              </a:rPr>
            </a:br>
            <a:r>
              <a:rPr lang="es-ES" altLang="en-US" b="1" smtClean="0">
                <a:solidFill>
                  <a:srgbClr val="1C1C1C"/>
                </a:solidFill>
              </a:rPr>
              <a:t>BAHAN PUSTAKA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3600" smtClean="0"/>
              <a:t>Langkah-langkah dalam perencanaan pengadaan bahan-bahan pustaka </a:t>
            </a:r>
          </a:p>
        </p:txBody>
      </p:sp>
      <p:sp>
        <p:nvSpPr>
          <p:cNvPr id="13315" name="Content Placeholder 2"/>
          <p:cNvSpPr>
            <a:spLocks noGrp="1"/>
          </p:cNvSpPr>
          <p:nvPr>
            <p:ph idx="1"/>
          </p:nvPr>
        </p:nvSpPr>
        <p:spPr>
          <a:xfrm>
            <a:off x="457200" y="1600200"/>
            <a:ext cx="8229600" cy="5121275"/>
          </a:xfrm>
        </p:spPr>
        <p:txBody>
          <a:bodyPr/>
          <a:lstStyle/>
          <a:p>
            <a:r>
              <a:rPr lang="en-US" altLang="en-US" sz="2800" smtClean="0"/>
              <a:t>Menetapkan prioritas; buat prioritas dari seluruh bahan-bahan pustaka yang mana yang harus segera diusahakan dengan melihat beberapa kriteria seperti isi, sistematika penyajian, pengarang, penerbit, kelengkapan isi dan kualitas sampul dan penjilidan.</a:t>
            </a:r>
          </a:p>
          <a:p>
            <a:r>
              <a:rPr lang="fi-FI" altLang="en-US" sz="2800" smtClean="0"/>
              <a:t>Menentukan cara pengadaan bahan-bahan pustaka; </a:t>
            </a:r>
            <a:r>
              <a:rPr lang="sv-SE" altLang="en-US" sz="2800" smtClean="0"/>
              <a:t>menentukan cara pengadaan bahan-bahan pustaka. Cara pengadaan bahan-bahan pustaka bisa dari pembelian, hadiah, tukar menukar ataupun titipan. </a:t>
            </a:r>
            <a:endParaRPr lang="fi-FI" altLang="en-US" sz="2800" smtClean="0"/>
          </a:p>
          <a:p>
            <a:endParaRPr lang="en-US" altLang="en-US" smtClean="0"/>
          </a:p>
        </p:txBody>
      </p:sp>
      <p:sp>
        <p:nvSpPr>
          <p:cNvPr id="13316" name="Slide Number Placeholder 3"/>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6AF82A5-3B24-4DB6-8896-0BBBA31F6D69}" type="slidenum">
              <a:rPr lang="es-ES" altLang="en-US"/>
              <a:pPr/>
              <a:t>10</a:t>
            </a:fld>
            <a:endParaRPr lang="es-E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74638"/>
            <a:ext cx="8229600" cy="777875"/>
          </a:xfrm>
        </p:spPr>
        <p:txBody>
          <a:bodyPr/>
          <a:lstStyle/>
          <a:p>
            <a:pPr eaLnBrk="1" hangingPunct="1"/>
            <a:r>
              <a:rPr lang="en-US" altLang="en-US" smtClean="0"/>
              <a:t>Proses Pengadaan</a:t>
            </a:r>
            <a:endParaRPr lang="id-ID" altLang="en-US" smtClean="0"/>
          </a:p>
        </p:txBody>
      </p:sp>
      <p:sp>
        <p:nvSpPr>
          <p:cNvPr id="14339" name="Content Placeholder 2"/>
          <p:cNvSpPr>
            <a:spLocks noGrp="1"/>
          </p:cNvSpPr>
          <p:nvPr>
            <p:ph idx="1"/>
          </p:nvPr>
        </p:nvSpPr>
        <p:spPr>
          <a:xfrm>
            <a:off x="457200" y="1125538"/>
            <a:ext cx="8229600" cy="5000625"/>
          </a:xfrm>
        </p:spPr>
        <p:txBody>
          <a:bodyPr/>
          <a:lstStyle/>
          <a:p>
            <a:pPr eaLnBrk="1" hangingPunct="1"/>
            <a:r>
              <a:rPr lang="en-US" altLang="en-US" smtClean="0"/>
              <a:t>Proses pengadaan dapat dibagi dalam tiga kategori besar:</a:t>
            </a:r>
            <a:endParaRPr lang="id-ID" altLang="en-US" smtClean="0"/>
          </a:p>
          <a:p>
            <a:pPr lvl="1" eaLnBrk="1" hangingPunct="1">
              <a:buFont typeface="Courier New" panose="02070309020205020404" pitchFamily="49" charset="0"/>
              <a:buChar char="o"/>
            </a:pPr>
            <a:r>
              <a:rPr lang="id-ID" altLang="en-US" smtClean="0"/>
              <a:t>Preorder activities: verification and searching</a:t>
            </a:r>
            <a:endParaRPr lang="en-US" altLang="en-US" smtClean="0"/>
          </a:p>
          <a:p>
            <a:pPr lvl="1" eaLnBrk="1" hangingPunct="1">
              <a:buFont typeface="Courier New" panose="02070309020205020404" pitchFamily="49" charset="0"/>
              <a:buChar char="o"/>
            </a:pPr>
            <a:r>
              <a:rPr lang="id-ID" altLang="en-US" smtClean="0"/>
              <a:t> Order materials </a:t>
            </a:r>
            <a:endParaRPr lang="en-US" altLang="en-US" smtClean="0"/>
          </a:p>
          <a:p>
            <a:pPr lvl="1" eaLnBrk="1" hangingPunct="1">
              <a:buFont typeface="Courier New" panose="02070309020205020404" pitchFamily="49" charset="0"/>
              <a:buChar char="o"/>
            </a:pPr>
            <a:r>
              <a:rPr lang="id-ID" altLang="en-US" smtClean="0"/>
              <a:t>Post-order activities: </a:t>
            </a:r>
            <a:r>
              <a:rPr lang="en-US" altLang="en-US" smtClean="0"/>
              <a:t>menerima</a:t>
            </a:r>
            <a:r>
              <a:rPr lang="id-ID" altLang="en-US" smtClean="0"/>
              <a:t>, </a:t>
            </a:r>
            <a:r>
              <a:rPr lang="en-US" altLang="en-US" smtClean="0"/>
              <a:t>proses kepemilikan</a:t>
            </a:r>
            <a:r>
              <a:rPr lang="id-ID" altLang="en-US" smtClean="0"/>
              <a:t>, </a:t>
            </a:r>
            <a:r>
              <a:rPr lang="en-US" altLang="en-US" smtClean="0"/>
              <a:t>manajemen keuangan dan penataan koleksi</a:t>
            </a:r>
            <a:endParaRPr lang="id-ID" altLang="en-US" smtClean="0"/>
          </a:p>
          <a:p>
            <a:pPr eaLnBrk="1" hangingPunct="1"/>
            <a:r>
              <a:rPr lang="en-US" altLang="en-US" smtClean="0"/>
              <a:t>Perpustakaan memesan bahan tercetak, bahan elektronik, </a:t>
            </a:r>
            <a:r>
              <a:rPr lang="id-ID" altLang="en-US" smtClean="0"/>
              <a:t>Libraries order printed materials, AV materials, electronic materials, mixed materials &amp; realia, etc. </a:t>
            </a:r>
          </a:p>
          <a:p>
            <a:pPr eaLnBrk="1" hangingPunct="1"/>
            <a:endParaRPr lang="id-ID" altLang="en-US" smtClean="0"/>
          </a:p>
        </p:txBody>
      </p:sp>
      <p:sp>
        <p:nvSpPr>
          <p:cNvPr id="14340"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97D4A6D-99F7-4946-AAED-45D6A43A625D}" type="slidenum">
              <a:rPr lang="es-ES" altLang="en-US" sz="1400"/>
              <a:pPr>
                <a:spcBef>
                  <a:spcPct val="0"/>
                </a:spcBef>
                <a:buFontTx/>
                <a:buNone/>
              </a:pPr>
              <a:t>11</a:t>
            </a:fld>
            <a:endParaRPr lang="es-ES" altLang="en-US" sz="14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15888"/>
            <a:ext cx="8229600" cy="865187"/>
          </a:xfrm>
        </p:spPr>
        <p:txBody>
          <a:bodyPr/>
          <a:lstStyle/>
          <a:p>
            <a:pPr eaLnBrk="1" hangingPunct="1"/>
            <a:r>
              <a:rPr lang="en-US" altLang="en-US" smtClean="0"/>
              <a:t>Prosedur Pemesanan</a:t>
            </a:r>
            <a:endParaRPr lang="id-ID" altLang="en-US" smtClean="0"/>
          </a:p>
        </p:txBody>
      </p:sp>
      <p:sp>
        <p:nvSpPr>
          <p:cNvPr id="3" name="Content Placeholder 2"/>
          <p:cNvSpPr>
            <a:spLocks noGrp="1"/>
          </p:cNvSpPr>
          <p:nvPr>
            <p:ph idx="1"/>
          </p:nvPr>
        </p:nvSpPr>
        <p:spPr>
          <a:xfrm>
            <a:off x="457200" y="1196975"/>
            <a:ext cx="8229600" cy="4929188"/>
          </a:xfrm>
        </p:spPr>
        <p:txBody>
          <a:bodyPr/>
          <a:lstStyle/>
          <a:p>
            <a:pPr marL="0" indent="0" eaLnBrk="1" hangingPunct="1">
              <a:buFontTx/>
              <a:buNone/>
              <a:defRPr/>
            </a:pPr>
            <a:r>
              <a:rPr lang="en-US" dirty="0" err="1" smtClean="0"/>
              <a:t>Perpustakaan</a:t>
            </a:r>
            <a:r>
              <a:rPr lang="en-US" dirty="0" smtClean="0"/>
              <a:t> </a:t>
            </a:r>
            <a:r>
              <a:rPr lang="en-US" dirty="0" err="1" smtClean="0"/>
              <a:t>menginginkan</a:t>
            </a:r>
            <a:r>
              <a:rPr lang="en-US" dirty="0" smtClean="0"/>
              <a:t> </a:t>
            </a:r>
            <a:r>
              <a:rPr lang="en-US" dirty="0" err="1" smtClean="0"/>
              <a:t>buku</a:t>
            </a:r>
            <a:r>
              <a:rPr lang="en-US" dirty="0" smtClean="0"/>
              <a:t> </a:t>
            </a:r>
            <a:r>
              <a:rPr lang="en-US" dirty="0" err="1" smtClean="0"/>
              <a:t>spesifik</a:t>
            </a:r>
            <a:r>
              <a:rPr lang="en-US" dirty="0" smtClean="0"/>
              <a:t> </a:t>
            </a:r>
            <a:r>
              <a:rPr lang="en-US" dirty="0" err="1" smtClean="0"/>
              <a:t>dari</a:t>
            </a:r>
            <a:r>
              <a:rPr lang="en-US" dirty="0" smtClean="0"/>
              <a:t> </a:t>
            </a:r>
            <a:r>
              <a:rPr lang="en-US" dirty="0" err="1" smtClean="0"/>
              <a:t>pengarang</a:t>
            </a:r>
            <a:r>
              <a:rPr lang="en-US" dirty="0" smtClean="0"/>
              <a:t> </a:t>
            </a:r>
            <a:r>
              <a:rPr lang="en-US" dirty="0" err="1" smtClean="0"/>
              <a:t>tertentu</a:t>
            </a:r>
            <a:r>
              <a:rPr lang="en-US" dirty="0" smtClean="0"/>
              <a:t> </a:t>
            </a:r>
            <a:r>
              <a:rPr lang="en-US" dirty="0" err="1" smtClean="0"/>
              <a:t>dalam</a:t>
            </a:r>
            <a:r>
              <a:rPr lang="en-US" dirty="0" smtClean="0"/>
              <a:t> format </a:t>
            </a:r>
            <a:r>
              <a:rPr lang="en-US" dirty="0" err="1" smtClean="0"/>
              <a:t>spesifik</a:t>
            </a:r>
            <a:r>
              <a:rPr lang="en-US" dirty="0" smtClean="0"/>
              <a:t>. </a:t>
            </a:r>
          </a:p>
          <a:p>
            <a:pPr eaLnBrk="1" hangingPunct="1">
              <a:defRPr/>
            </a:pPr>
            <a:r>
              <a:rPr lang="en-US" dirty="0" err="1" smtClean="0"/>
              <a:t>Memperoleh</a:t>
            </a:r>
            <a:r>
              <a:rPr lang="en-US" dirty="0" smtClean="0"/>
              <a:t> </a:t>
            </a:r>
            <a:r>
              <a:rPr lang="en-US" dirty="0" err="1" smtClean="0"/>
              <a:t>informasi</a:t>
            </a:r>
            <a:r>
              <a:rPr lang="en-US" dirty="0" smtClean="0"/>
              <a:t> </a:t>
            </a:r>
            <a:r>
              <a:rPr lang="en-US" dirty="0" err="1" smtClean="0"/>
              <a:t>tentang</a:t>
            </a:r>
            <a:r>
              <a:rPr lang="en-US" dirty="0" smtClean="0"/>
              <a:t> </a:t>
            </a:r>
            <a:r>
              <a:rPr lang="en-US" dirty="0" err="1" smtClean="0"/>
              <a:t>bahan</a:t>
            </a:r>
            <a:r>
              <a:rPr lang="en-US" dirty="0" smtClean="0"/>
              <a:t> </a:t>
            </a:r>
            <a:r>
              <a:rPr lang="en-US" dirty="0" err="1" smtClean="0"/>
              <a:t>pustaka</a:t>
            </a:r>
            <a:r>
              <a:rPr lang="en-US" dirty="0" smtClean="0"/>
              <a:t> </a:t>
            </a:r>
          </a:p>
          <a:p>
            <a:pPr eaLnBrk="1" hangingPunct="1">
              <a:defRPr/>
            </a:pPr>
            <a:r>
              <a:rPr lang="en-US" dirty="0" err="1" smtClean="0"/>
              <a:t>Menyeleksi</a:t>
            </a:r>
            <a:r>
              <a:rPr lang="en-US" dirty="0" smtClean="0"/>
              <a:t> supplier</a:t>
            </a:r>
          </a:p>
          <a:p>
            <a:pPr eaLnBrk="1" hangingPunct="1">
              <a:defRPr/>
            </a:pPr>
            <a:r>
              <a:rPr lang="en-US" dirty="0" err="1" smtClean="0"/>
              <a:t>Menentukan</a:t>
            </a:r>
            <a:r>
              <a:rPr lang="en-US" dirty="0" smtClean="0"/>
              <a:t> </a:t>
            </a:r>
            <a:r>
              <a:rPr lang="en-US" dirty="0" err="1" smtClean="0"/>
              <a:t>biaya</a:t>
            </a:r>
            <a:endParaRPr lang="en-US" dirty="0" smtClean="0"/>
          </a:p>
          <a:p>
            <a:pPr eaLnBrk="1" hangingPunct="1">
              <a:defRPr/>
            </a:pPr>
            <a:r>
              <a:rPr lang="en-US" dirty="0" err="1" smtClean="0"/>
              <a:t>Menyiapkan</a:t>
            </a:r>
            <a:r>
              <a:rPr lang="en-US" dirty="0" smtClean="0"/>
              <a:t> </a:t>
            </a:r>
            <a:r>
              <a:rPr lang="en-US" dirty="0" err="1" smtClean="0"/>
              <a:t>pemesanan</a:t>
            </a:r>
            <a:r>
              <a:rPr lang="en-US" dirty="0" smtClean="0"/>
              <a:t>; </a:t>
            </a:r>
            <a:r>
              <a:rPr lang="en-US" dirty="0" err="1" smtClean="0"/>
              <a:t>memulai</a:t>
            </a:r>
            <a:r>
              <a:rPr lang="en-US" dirty="0" smtClean="0"/>
              <a:t> P.O. </a:t>
            </a:r>
          </a:p>
          <a:p>
            <a:pPr eaLnBrk="1" hangingPunct="1">
              <a:defRPr/>
            </a:pPr>
            <a:r>
              <a:rPr lang="en-US" dirty="0" err="1" smtClean="0"/>
              <a:t>Memelihara</a:t>
            </a:r>
            <a:r>
              <a:rPr lang="en-US" dirty="0" smtClean="0"/>
              <a:t> file </a:t>
            </a:r>
            <a:r>
              <a:rPr lang="en-US" dirty="0" err="1" smtClean="0"/>
              <a:t>dan</a:t>
            </a:r>
            <a:r>
              <a:rPr lang="en-US" dirty="0" smtClean="0"/>
              <a:t> </a:t>
            </a:r>
            <a:r>
              <a:rPr lang="en-US" dirty="0" err="1" smtClean="0"/>
              <a:t>rekod</a:t>
            </a:r>
            <a:r>
              <a:rPr lang="en-US" dirty="0" smtClean="0"/>
              <a:t> on-order (in-process) files </a:t>
            </a:r>
          </a:p>
          <a:p>
            <a:pPr eaLnBrk="1" hangingPunct="1">
              <a:defRPr/>
            </a:pPr>
            <a:endParaRPr lang="id-ID" dirty="0" smtClean="0"/>
          </a:p>
        </p:txBody>
      </p:sp>
      <p:sp>
        <p:nvSpPr>
          <p:cNvPr id="15364"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34AA6A6-3CF7-4E6E-9204-6FA485F9877F}" type="slidenum">
              <a:rPr lang="es-ES" altLang="en-US" sz="1400"/>
              <a:pPr>
                <a:spcBef>
                  <a:spcPct val="0"/>
                </a:spcBef>
                <a:buFontTx/>
                <a:buNone/>
              </a:pPr>
              <a:t>12</a:t>
            </a:fld>
            <a:endParaRPr lang="es-ES" altLang="en-US" sz="14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0"/>
            <a:ext cx="8229600" cy="1125538"/>
          </a:xfrm>
        </p:spPr>
        <p:txBody>
          <a:bodyPr/>
          <a:lstStyle/>
          <a:p>
            <a:pPr eaLnBrk="1" hangingPunct="1"/>
            <a:r>
              <a:rPr lang="en-US" altLang="en-US" smtClean="0"/>
              <a:t>Metode Pengadaan</a:t>
            </a:r>
            <a:endParaRPr lang="id-ID" altLang="en-US" smtClean="0"/>
          </a:p>
        </p:txBody>
      </p:sp>
      <p:sp>
        <p:nvSpPr>
          <p:cNvPr id="16387" name="Content Placeholder 2"/>
          <p:cNvSpPr>
            <a:spLocks noGrp="1"/>
          </p:cNvSpPr>
          <p:nvPr>
            <p:ph idx="1"/>
          </p:nvPr>
        </p:nvSpPr>
        <p:spPr>
          <a:xfrm>
            <a:off x="457200" y="1268413"/>
            <a:ext cx="8229600" cy="5256212"/>
          </a:xfrm>
        </p:spPr>
        <p:txBody>
          <a:bodyPr/>
          <a:lstStyle/>
          <a:p>
            <a:pPr eaLnBrk="1" hangingPunct="1"/>
            <a:r>
              <a:rPr lang="en-US" altLang="en-US" b="1" smtClean="0"/>
              <a:t>Firm Order</a:t>
            </a:r>
            <a:r>
              <a:rPr lang="en-US" altLang="en-US" smtClean="0"/>
              <a:t>: setelah memesan, </a:t>
            </a:r>
            <a:r>
              <a:rPr lang="id-ID" altLang="en-US" smtClean="0"/>
              <a:t>setiap item tidak dapat dibatalkan kecuali mendapatkan persetujuan dari vendor </a:t>
            </a:r>
            <a:endParaRPr lang="en-US" altLang="en-US" smtClean="0"/>
          </a:p>
          <a:p>
            <a:pPr eaLnBrk="1" hangingPunct="1"/>
            <a:r>
              <a:rPr lang="en-US" altLang="en-US" b="1" smtClean="0"/>
              <a:t>Approval plan</a:t>
            </a:r>
            <a:r>
              <a:rPr lang="en-US" altLang="en-US" smtClean="0"/>
              <a:t>:</a:t>
            </a:r>
            <a:r>
              <a:rPr lang="id-ID" altLang="en-US" smtClean="0"/>
              <a:t> </a:t>
            </a:r>
            <a:r>
              <a:rPr lang="en-US" altLang="en-US" smtClean="0"/>
              <a:t>suatu perjanjian perpustakaan dengan penyalur yg mengizinkan penyalur secara otomatis mengirim satu copy bahan pustaka yg dimiliki kpd perpustakaan utk dievaluasi dlm waktu tertentu, utk menentukan apakah bahan tsb dibeli atau tidak.</a:t>
            </a:r>
            <a:endParaRPr lang="id-ID" altLang="en-US" smtClean="0"/>
          </a:p>
        </p:txBody>
      </p:sp>
      <p:sp>
        <p:nvSpPr>
          <p:cNvPr id="16388"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AB7FB40-AD4A-42A6-BAC7-949101E6161A}" type="slidenum">
              <a:rPr lang="es-ES" altLang="en-US" sz="1400"/>
              <a:pPr>
                <a:spcBef>
                  <a:spcPct val="0"/>
                </a:spcBef>
                <a:buFontTx/>
                <a:buNone/>
              </a:pPr>
              <a:t>13</a:t>
            </a:fld>
            <a:endParaRPr lang="es-ES" altLang="en-US" sz="14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0"/>
            <a:ext cx="8229600" cy="1125538"/>
          </a:xfrm>
        </p:spPr>
        <p:txBody>
          <a:bodyPr/>
          <a:lstStyle/>
          <a:p>
            <a:pPr eaLnBrk="1" hangingPunct="1"/>
            <a:r>
              <a:rPr lang="en-US" altLang="en-US" smtClean="0"/>
              <a:t>Metode Pengadaan</a:t>
            </a:r>
            <a:endParaRPr lang="id-ID" altLang="en-US" smtClean="0"/>
          </a:p>
        </p:txBody>
      </p:sp>
      <p:sp>
        <p:nvSpPr>
          <p:cNvPr id="17411" name="Content Placeholder 2"/>
          <p:cNvSpPr>
            <a:spLocks noGrp="1"/>
          </p:cNvSpPr>
          <p:nvPr>
            <p:ph idx="1"/>
          </p:nvPr>
        </p:nvSpPr>
        <p:spPr>
          <a:xfrm>
            <a:off x="457200" y="1268413"/>
            <a:ext cx="8229600" cy="5256212"/>
          </a:xfrm>
        </p:spPr>
        <p:txBody>
          <a:bodyPr/>
          <a:lstStyle/>
          <a:p>
            <a:pPr eaLnBrk="1" hangingPunct="1"/>
            <a:r>
              <a:rPr lang="en-US" altLang="en-US" b="1" smtClean="0"/>
              <a:t>Standing Orders</a:t>
            </a:r>
            <a:r>
              <a:rPr lang="en-US" altLang="en-US" smtClean="0"/>
              <a:t>: sistem ini biasanya dilakukan oleh penerbit yang mempunyai spesialisasi khusus. Sistem ini merupakan salah satu sistem blanket order.</a:t>
            </a:r>
          </a:p>
          <a:p>
            <a:pPr eaLnBrk="1" hangingPunct="1"/>
            <a:r>
              <a:rPr lang="en-US" altLang="en-US" b="1" smtClean="0"/>
              <a:t>Blanket Orders</a:t>
            </a:r>
            <a:r>
              <a:rPr lang="en-US" altLang="en-US" smtClean="0"/>
              <a:t>: Merupakan kombinasi antara Firm order dan Approval plan. Sistem pemesanan dimana perpustakaan tidak berhak mengembalikan bahan pustaka yang telah diterima. Biasanya potongan harga cukup besar.</a:t>
            </a:r>
            <a:endParaRPr lang="id-ID" altLang="en-US" smtClean="0"/>
          </a:p>
        </p:txBody>
      </p:sp>
      <p:sp>
        <p:nvSpPr>
          <p:cNvPr id="17412"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51C1B8F-AFD6-4B83-856B-70ACE853557F}" type="slidenum">
              <a:rPr lang="es-ES" altLang="en-US" sz="1400"/>
              <a:pPr>
                <a:spcBef>
                  <a:spcPct val="0"/>
                </a:spcBef>
                <a:buFontTx/>
                <a:buNone/>
              </a:pPr>
              <a:t>14</a:t>
            </a:fld>
            <a:endParaRPr lang="es-ES" altLang="en-US" sz="14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0"/>
            <a:ext cx="8229600" cy="908050"/>
          </a:xfrm>
        </p:spPr>
        <p:txBody>
          <a:bodyPr/>
          <a:lstStyle/>
          <a:p>
            <a:pPr eaLnBrk="1" hangingPunct="1"/>
            <a:r>
              <a:rPr lang="en-US" altLang="en-US" smtClean="0"/>
              <a:t>Jenis Bahan Tercetak</a:t>
            </a:r>
            <a:endParaRPr lang="id-ID" altLang="en-US" smtClean="0"/>
          </a:p>
        </p:txBody>
      </p:sp>
      <p:sp>
        <p:nvSpPr>
          <p:cNvPr id="18435" name="Content Placeholder 2"/>
          <p:cNvSpPr>
            <a:spLocks noGrp="1"/>
          </p:cNvSpPr>
          <p:nvPr>
            <p:ph idx="1"/>
          </p:nvPr>
        </p:nvSpPr>
        <p:spPr>
          <a:xfrm>
            <a:off x="457200" y="836613"/>
            <a:ext cx="8229600" cy="5761037"/>
          </a:xfrm>
        </p:spPr>
        <p:txBody>
          <a:bodyPr/>
          <a:lstStyle/>
          <a:p>
            <a:pPr eaLnBrk="1" hangingPunct="1">
              <a:buFont typeface="Courier New" panose="02070309020205020404" pitchFamily="49" charset="0"/>
              <a:buChar char="o"/>
            </a:pPr>
            <a:r>
              <a:rPr lang="en-US" altLang="en-US" smtClean="0"/>
              <a:t>Buku dan bahan tercetak lainnya masih mewakili pembelian terbesar di perpustakaan. </a:t>
            </a:r>
          </a:p>
          <a:p>
            <a:pPr eaLnBrk="1" hangingPunct="1">
              <a:buFont typeface="Courier New" panose="02070309020205020404" pitchFamily="49" charset="0"/>
              <a:buChar char="o"/>
            </a:pPr>
            <a:r>
              <a:rPr lang="en-US" altLang="en-US" smtClean="0"/>
              <a:t>Printed materials: </a:t>
            </a:r>
          </a:p>
          <a:p>
            <a:pPr lvl="1" eaLnBrk="1" hangingPunct="1">
              <a:buFont typeface="Arial" panose="020B0604020202020204" pitchFamily="34" charset="0"/>
              <a:buChar char="•"/>
            </a:pPr>
            <a:r>
              <a:rPr lang="en-US" altLang="en-US" sz="2400" smtClean="0"/>
              <a:t>Trade books (general or popular) </a:t>
            </a:r>
          </a:p>
          <a:p>
            <a:pPr lvl="1" eaLnBrk="1" hangingPunct="1">
              <a:buFont typeface="Arial" panose="020B0604020202020204" pitchFamily="34" charset="0"/>
              <a:buChar char="•"/>
            </a:pPr>
            <a:r>
              <a:rPr lang="en-US" altLang="en-US" sz="2400" smtClean="0"/>
              <a:t>Scholarly publications</a:t>
            </a:r>
          </a:p>
          <a:p>
            <a:pPr lvl="1" eaLnBrk="1" hangingPunct="1">
              <a:buFont typeface="Arial" panose="020B0604020202020204" pitchFamily="34" charset="0"/>
              <a:buChar char="•"/>
            </a:pPr>
            <a:r>
              <a:rPr lang="en-US" altLang="en-US" sz="2400" smtClean="0"/>
              <a:t>Dissertations, theses </a:t>
            </a:r>
          </a:p>
          <a:p>
            <a:pPr lvl="1" eaLnBrk="1" hangingPunct="1">
              <a:buFont typeface="Arial" panose="020B0604020202020204" pitchFamily="34" charset="0"/>
              <a:buChar char="•"/>
            </a:pPr>
            <a:r>
              <a:rPr lang="en-US" altLang="en-US" sz="2400" smtClean="0"/>
              <a:t>Publications of learned societies </a:t>
            </a:r>
          </a:p>
          <a:p>
            <a:pPr lvl="1" eaLnBrk="1" hangingPunct="1">
              <a:buFont typeface="Arial" panose="020B0604020202020204" pitchFamily="34" charset="0"/>
              <a:buChar char="•"/>
            </a:pPr>
            <a:r>
              <a:rPr lang="en-US" altLang="en-US" sz="2400" smtClean="0"/>
              <a:t>Serials (Periodicals, annuals, etc.)</a:t>
            </a:r>
          </a:p>
          <a:p>
            <a:pPr lvl="1" eaLnBrk="1" hangingPunct="1">
              <a:buFont typeface="Arial" panose="020B0604020202020204" pitchFamily="34" charset="0"/>
              <a:buChar char="•"/>
            </a:pPr>
            <a:r>
              <a:rPr lang="en-US" altLang="en-US" sz="2400" smtClean="0"/>
              <a:t>Maps, pamphlets, ephemera </a:t>
            </a:r>
          </a:p>
          <a:p>
            <a:pPr lvl="1" eaLnBrk="1" hangingPunct="1">
              <a:buFont typeface="Arial" panose="020B0604020202020204" pitchFamily="34" charset="0"/>
              <a:buChar char="•"/>
            </a:pPr>
            <a:r>
              <a:rPr lang="en-US" altLang="en-US" sz="2400" smtClean="0"/>
              <a:t>Musical scores </a:t>
            </a:r>
          </a:p>
          <a:p>
            <a:pPr lvl="1" eaLnBrk="1" hangingPunct="1">
              <a:buFont typeface="Arial" panose="020B0604020202020204" pitchFamily="34" charset="0"/>
              <a:buChar char="•"/>
            </a:pPr>
            <a:r>
              <a:rPr lang="en-US" altLang="en-US" sz="2400" smtClean="0"/>
              <a:t>Government documents </a:t>
            </a:r>
          </a:p>
          <a:p>
            <a:pPr eaLnBrk="1" hangingPunct="1"/>
            <a:endParaRPr lang="id-ID" altLang="en-US" smtClean="0"/>
          </a:p>
        </p:txBody>
      </p:sp>
      <p:sp>
        <p:nvSpPr>
          <p:cNvPr id="18436"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109E93F-23A0-48A6-92EE-527BADDB6859}" type="slidenum">
              <a:rPr lang="es-ES" altLang="en-US" sz="1400"/>
              <a:pPr>
                <a:spcBef>
                  <a:spcPct val="0"/>
                </a:spcBef>
                <a:buFontTx/>
                <a:buNone/>
              </a:pPr>
              <a:t>15</a:t>
            </a:fld>
            <a:endParaRPr lang="es-ES" altLang="en-US" sz="14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115888"/>
            <a:ext cx="8229600" cy="865187"/>
          </a:xfrm>
        </p:spPr>
        <p:txBody>
          <a:bodyPr/>
          <a:lstStyle/>
          <a:p>
            <a:pPr eaLnBrk="1" hangingPunct="1"/>
            <a:r>
              <a:rPr lang="en-US" altLang="en-US" smtClean="0"/>
              <a:t>Formulir Permintaan Buku</a:t>
            </a:r>
            <a:endParaRPr lang="id-ID" altLang="en-US" smtClean="0"/>
          </a:p>
        </p:txBody>
      </p:sp>
      <p:sp>
        <p:nvSpPr>
          <p:cNvPr id="19459" name="Content Placeholder 2"/>
          <p:cNvSpPr>
            <a:spLocks noGrp="1"/>
          </p:cNvSpPr>
          <p:nvPr>
            <p:ph idx="1"/>
          </p:nvPr>
        </p:nvSpPr>
        <p:spPr>
          <a:xfrm>
            <a:off x="250825" y="1125538"/>
            <a:ext cx="8713788" cy="5000625"/>
          </a:xfrm>
        </p:spPr>
        <p:txBody>
          <a:bodyPr/>
          <a:lstStyle/>
          <a:p>
            <a:pPr eaLnBrk="1" hangingPunct="1"/>
            <a:r>
              <a:rPr lang="en-US" altLang="en-US" smtClean="0"/>
              <a:t>Harus dirancang untuk alur kerja departemen pengadaan. </a:t>
            </a:r>
          </a:p>
          <a:p>
            <a:pPr eaLnBrk="1" hangingPunct="1"/>
            <a:r>
              <a:rPr lang="en-US" altLang="en-US" smtClean="0"/>
              <a:t>Harus memasukkan informasi berikut: </a:t>
            </a:r>
          </a:p>
          <a:p>
            <a:pPr lvl="1" eaLnBrk="1" hangingPunct="1"/>
            <a:r>
              <a:rPr lang="en-US" altLang="en-US" smtClean="0"/>
              <a:t>Author			     - Title </a:t>
            </a:r>
          </a:p>
          <a:p>
            <a:pPr lvl="1" eaLnBrk="1" hangingPunct="1"/>
            <a:r>
              <a:rPr lang="en-US" altLang="en-US" smtClean="0"/>
              <a:t>Publisher		     - Date of publication </a:t>
            </a:r>
          </a:p>
          <a:p>
            <a:pPr lvl="1" eaLnBrk="1" hangingPunct="1"/>
            <a:r>
              <a:rPr lang="en-US" altLang="en-US" smtClean="0"/>
              <a:t>Price			     - ISBN/ISSN </a:t>
            </a:r>
          </a:p>
          <a:p>
            <a:pPr lvl="1" eaLnBrk="1" hangingPunct="1"/>
            <a:r>
              <a:rPr lang="en-US" altLang="en-US" smtClean="0"/>
              <a:t>SAN </a:t>
            </a:r>
            <a:r>
              <a:rPr lang="en-US" altLang="en-US" sz="1400" smtClean="0"/>
              <a:t>(Standard Address Number)        </a:t>
            </a:r>
            <a:r>
              <a:rPr lang="en-US" altLang="en-US" smtClean="0"/>
              <a:t>-</a:t>
            </a:r>
            <a:r>
              <a:rPr lang="en-US" altLang="en-US" sz="1400" smtClean="0"/>
              <a:t>  </a:t>
            </a:r>
            <a:r>
              <a:rPr lang="en-US" altLang="en-US" smtClean="0"/>
              <a:t>Number of copies </a:t>
            </a:r>
          </a:p>
          <a:p>
            <a:pPr lvl="1" eaLnBrk="1" hangingPunct="1"/>
            <a:r>
              <a:rPr lang="en-US" altLang="en-US" smtClean="0"/>
              <a:t>Series title		     - Funding source </a:t>
            </a:r>
          </a:p>
          <a:p>
            <a:pPr lvl="1" eaLnBrk="1" hangingPunct="1"/>
            <a:r>
              <a:rPr lang="en-US" altLang="en-US" smtClean="0"/>
              <a:t>Approval signature    - Requestor &amp; request date</a:t>
            </a:r>
          </a:p>
          <a:p>
            <a:pPr eaLnBrk="1" hangingPunct="1"/>
            <a:endParaRPr lang="id-ID" altLang="en-US" smtClean="0"/>
          </a:p>
        </p:txBody>
      </p:sp>
      <p:sp>
        <p:nvSpPr>
          <p:cNvPr id="19460"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A744E68-36A2-451A-ACA8-2D709D28C7C6}" type="slidenum">
              <a:rPr lang="es-ES" altLang="en-US" sz="1400"/>
              <a:pPr>
                <a:spcBef>
                  <a:spcPct val="0"/>
                </a:spcBef>
                <a:buFontTx/>
                <a:buNone/>
              </a:pPr>
              <a:t>16</a:t>
            </a:fld>
            <a:endParaRPr lang="es-ES" altLang="en-US" sz="14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476250"/>
            <a:ext cx="8229600" cy="941388"/>
          </a:xfrm>
        </p:spPr>
        <p:txBody>
          <a:bodyPr/>
          <a:lstStyle/>
          <a:p>
            <a:pPr eaLnBrk="1" hangingPunct="1"/>
            <a:r>
              <a:rPr lang="id-ID" altLang="en-US" smtClean="0"/>
              <a:t>Checklist for Designing </a:t>
            </a:r>
            <a:br>
              <a:rPr lang="id-ID" altLang="en-US" smtClean="0"/>
            </a:br>
            <a:r>
              <a:rPr lang="id-ID" altLang="en-US" smtClean="0"/>
              <a:t>a Request Form</a:t>
            </a:r>
            <a:br>
              <a:rPr lang="id-ID" altLang="en-US" smtClean="0"/>
            </a:br>
            <a:endParaRPr lang="id-ID" altLang="en-US" smtClean="0"/>
          </a:p>
        </p:txBody>
      </p:sp>
      <p:sp>
        <p:nvSpPr>
          <p:cNvPr id="20483" name="Content Placeholder 2"/>
          <p:cNvSpPr>
            <a:spLocks noGrp="1"/>
          </p:cNvSpPr>
          <p:nvPr>
            <p:ph idx="1"/>
          </p:nvPr>
        </p:nvSpPr>
        <p:spPr>
          <a:xfrm>
            <a:off x="323850" y="1600200"/>
            <a:ext cx="8569325" cy="5141913"/>
          </a:xfrm>
        </p:spPr>
        <p:txBody>
          <a:bodyPr/>
          <a:lstStyle/>
          <a:p>
            <a:pPr eaLnBrk="1" hangingPunct="1"/>
            <a:r>
              <a:rPr lang="en-US" altLang="en-US" smtClean="0"/>
              <a:t>Mudah diisi oleh pengguna</a:t>
            </a:r>
          </a:p>
          <a:p>
            <a:pPr eaLnBrk="1" hangingPunct="1"/>
            <a:r>
              <a:rPr lang="id-ID" altLang="en-US" smtClean="0"/>
              <a:t>Menyediakan langkah-langkah logis </a:t>
            </a:r>
            <a:r>
              <a:rPr lang="en-US" altLang="en-US" smtClean="0"/>
              <a:t>bagi s</a:t>
            </a:r>
            <a:r>
              <a:rPr lang="id-ID" altLang="en-US" smtClean="0"/>
              <a:t>taf perpustakaan untuk verifikasi</a:t>
            </a:r>
            <a:r>
              <a:rPr lang="en-US" altLang="en-US" smtClean="0"/>
              <a:t> </a:t>
            </a:r>
          </a:p>
          <a:p>
            <a:pPr eaLnBrk="1" hangingPunct="1"/>
            <a:r>
              <a:rPr lang="en-US" altLang="en-US" smtClean="0"/>
              <a:t>Mudah digunakan pada saat pemesanan</a:t>
            </a:r>
          </a:p>
          <a:p>
            <a:pPr eaLnBrk="1" hangingPunct="1"/>
            <a:r>
              <a:rPr lang="en-US" altLang="en-US" smtClean="0"/>
              <a:t>Mudah diakses selama proses pemesanan</a:t>
            </a:r>
          </a:p>
          <a:p>
            <a:pPr eaLnBrk="1" hangingPunct="1"/>
            <a:r>
              <a:rPr lang="en-US" altLang="en-US" smtClean="0"/>
              <a:t>Mudah utk rekod informasi setelah menerima pesanan</a:t>
            </a:r>
          </a:p>
          <a:p>
            <a:pPr eaLnBrk="1" hangingPunct="1"/>
            <a:r>
              <a:rPr lang="en-US" altLang="en-US" smtClean="0"/>
              <a:t>Mudah digerakkan bersama buku dari pengadaan ke pengolahan dan klasifikasi</a:t>
            </a:r>
          </a:p>
          <a:p>
            <a:pPr eaLnBrk="1" hangingPunct="1"/>
            <a:endParaRPr lang="id-ID" altLang="en-US" smtClean="0"/>
          </a:p>
        </p:txBody>
      </p:sp>
      <p:sp>
        <p:nvSpPr>
          <p:cNvPr id="20484"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607C87E-C9CA-4FA7-A480-17DD32466CF0}" type="slidenum">
              <a:rPr lang="es-ES" altLang="en-US" sz="1400"/>
              <a:pPr>
                <a:spcBef>
                  <a:spcPct val="0"/>
                </a:spcBef>
                <a:buFontTx/>
                <a:buNone/>
              </a:pPr>
              <a:t>17</a:t>
            </a:fld>
            <a:endParaRPr lang="es-ES" altLang="en-US" sz="14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sz="4000" smtClean="0"/>
              <a:t>Pengertian Pengadaan Bahan Pustaka</a:t>
            </a:r>
          </a:p>
        </p:txBody>
      </p:sp>
      <p:sp>
        <p:nvSpPr>
          <p:cNvPr id="5123" name="Content Placeholder 2"/>
          <p:cNvSpPr>
            <a:spLocks noGrp="1"/>
          </p:cNvSpPr>
          <p:nvPr>
            <p:ph idx="1"/>
          </p:nvPr>
        </p:nvSpPr>
        <p:spPr>
          <a:xfrm>
            <a:off x="457200" y="1989138"/>
            <a:ext cx="8229600" cy="4137025"/>
          </a:xfrm>
        </p:spPr>
        <p:txBody>
          <a:bodyPr/>
          <a:lstStyle/>
          <a:p>
            <a:pPr marL="0" indent="0">
              <a:buFontTx/>
              <a:buNone/>
            </a:pPr>
            <a:r>
              <a:rPr lang="en-US" altLang="en-US" smtClean="0"/>
              <a:t>Sumantri, (2002) Pengadaan bahan pustaka atau koleksi adalah proses menghimpun dan menyeleksi bahan pustaka yang akan dijadikan koleksi, hendaknya koleksi harus relevan dengan minat dan kebutuhan peminjam serta lengkap dan aktual. </a:t>
            </a:r>
          </a:p>
        </p:txBody>
      </p:sp>
      <p:sp>
        <p:nvSpPr>
          <p:cNvPr id="5124" name="Slide Number Placeholder 3"/>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E7548F5-340B-4808-8A4B-808926C9FB5F}" type="slidenum">
              <a:rPr lang="es-ES" altLang="en-US"/>
              <a:pPr/>
              <a:t>2</a:t>
            </a:fld>
            <a:endParaRPr lang="es-E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sz="4000" smtClean="0"/>
              <a:t>Pengertian Pengadaan Bahan Pustaka</a:t>
            </a:r>
          </a:p>
        </p:txBody>
      </p:sp>
      <p:sp>
        <p:nvSpPr>
          <p:cNvPr id="6147" name="Content Placeholder 2"/>
          <p:cNvSpPr>
            <a:spLocks noGrp="1"/>
          </p:cNvSpPr>
          <p:nvPr>
            <p:ph idx="1"/>
          </p:nvPr>
        </p:nvSpPr>
        <p:spPr/>
        <p:txBody>
          <a:bodyPr/>
          <a:lstStyle/>
          <a:p>
            <a:pPr marL="0" indent="0">
              <a:buFontTx/>
              <a:buNone/>
            </a:pPr>
            <a:endParaRPr lang="en-US" altLang="en-US" smtClean="0"/>
          </a:p>
          <a:p>
            <a:pPr marL="0" indent="0">
              <a:buFontTx/>
              <a:buNone/>
            </a:pPr>
            <a:r>
              <a:rPr lang="fi-FI" altLang="en-US" smtClean="0"/>
              <a:t>Darmono, (2001) Pengadaan bahan pustaka merupakan rangkain </a:t>
            </a:r>
            <a:r>
              <a:rPr lang="en-US" altLang="en-US" smtClean="0"/>
              <a:t>dari kebijakan pengembangan koleksi akhirnya akan bermuara pada kegiatan pengadaan bahan pustaka. </a:t>
            </a:r>
          </a:p>
        </p:txBody>
      </p:sp>
      <p:sp>
        <p:nvSpPr>
          <p:cNvPr id="6148" name="Slide Number Placeholder 3"/>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8BE8C84-94E2-4A43-815F-028BC61E580F}" type="slidenum">
              <a:rPr lang="es-ES" altLang="en-US"/>
              <a:pPr/>
              <a:t>3</a:t>
            </a:fld>
            <a:endParaRPr lang="es-E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z="4000" smtClean="0"/>
              <a:t>Pengertian Pengadaan Bahan Pustaka</a:t>
            </a:r>
          </a:p>
        </p:txBody>
      </p:sp>
      <p:sp>
        <p:nvSpPr>
          <p:cNvPr id="7171" name="Content Placeholder 2"/>
          <p:cNvSpPr>
            <a:spLocks noGrp="1"/>
          </p:cNvSpPr>
          <p:nvPr>
            <p:ph idx="1"/>
          </p:nvPr>
        </p:nvSpPr>
        <p:spPr/>
        <p:txBody>
          <a:bodyPr/>
          <a:lstStyle/>
          <a:p>
            <a:pPr marL="0" indent="0">
              <a:buFontTx/>
              <a:buNone/>
            </a:pPr>
            <a:r>
              <a:rPr lang="en-US" altLang="en-US" smtClean="0"/>
              <a:t>Sulistyo-Basuki (2001) pengadaan bahan pustaka merupakan konsep yang mengacu pada prosedur sesudah kegiatan pemilihan untuk memperoleh dokumen, yang digunakan untuk mengembangkan dan membina koleksi atau himpunan dokumen yang diperlukan untuk memenuhi kebutuhan informasi serta mencapai sasaran unit informasi. </a:t>
            </a:r>
          </a:p>
        </p:txBody>
      </p:sp>
      <p:sp>
        <p:nvSpPr>
          <p:cNvPr id="7172" name="Slide Number Placeholder 3"/>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D855FDA-83F8-42BE-834E-8F147BFCD27D}" type="slidenum">
              <a:rPr lang="es-ES" altLang="en-US"/>
              <a:pPr/>
              <a:t>4</a:t>
            </a:fld>
            <a:endParaRPr lang="es-E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88913"/>
            <a:ext cx="8229600" cy="1228725"/>
          </a:xfrm>
        </p:spPr>
        <p:txBody>
          <a:bodyPr/>
          <a:lstStyle/>
          <a:p>
            <a:pPr eaLnBrk="1" hangingPunct="1"/>
            <a:r>
              <a:rPr lang="en-US" altLang="en-US" smtClean="0"/>
              <a:t>Perubahan Lingkungan Pengadaan </a:t>
            </a:r>
            <a:endParaRPr lang="id-ID" altLang="en-US" smtClean="0">
              <a:solidFill>
                <a:schemeClr val="tx1"/>
              </a:solidFill>
            </a:endParaRPr>
          </a:p>
        </p:txBody>
      </p:sp>
      <p:sp>
        <p:nvSpPr>
          <p:cNvPr id="8195" name="Rectangle 3"/>
          <p:cNvSpPr>
            <a:spLocks noGrp="1" noChangeArrowheads="1"/>
          </p:cNvSpPr>
          <p:nvPr>
            <p:ph type="body" idx="1"/>
          </p:nvPr>
        </p:nvSpPr>
        <p:spPr>
          <a:xfrm>
            <a:off x="457200" y="1556792"/>
            <a:ext cx="8229600" cy="5301208"/>
          </a:xfrm>
        </p:spPr>
        <p:txBody>
          <a:bodyPr/>
          <a:lstStyle/>
          <a:p>
            <a:pPr eaLnBrk="1" hangingPunct="1"/>
            <a:r>
              <a:rPr lang="en-US" altLang="en-US" sz="2800" dirty="0" err="1" smtClean="0"/>
              <a:t>Perubahan</a:t>
            </a:r>
            <a:r>
              <a:rPr lang="en-US" altLang="en-US" sz="2800" dirty="0" smtClean="0"/>
              <a:t> Era</a:t>
            </a:r>
          </a:p>
          <a:p>
            <a:pPr eaLnBrk="1" hangingPunct="1"/>
            <a:r>
              <a:rPr lang="en-US" altLang="en-US" sz="2800" dirty="0" err="1" smtClean="0"/>
              <a:t>Perubahan</a:t>
            </a:r>
            <a:r>
              <a:rPr lang="en-US" altLang="en-US" sz="2800" dirty="0" smtClean="0"/>
              <a:t> </a:t>
            </a:r>
            <a:r>
              <a:rPr lang="en-US" altLang="en-US" sz="2800" dirty="0" err="1" smtClean="0"/>
              <a:t>kurikulum</a:t>
            </a:r>
            <a:endParaRPr lang="en-US" altLang="en-US" sz="2800" dirty="0" smtClean="0"/>
          </a:p>
          <a:p>
            <a:pPr eaLnBrk="1" hangingPunct="1"/>
            <a:r>
              <a:rPr lang="en-US" altLang="en-US" sz="2800" dirty="0" err="1" smtClean="0"/>
              <a:t>Perubahan</a:t>
            </a:r>
            <a:r>
              <a:rPr lang="en-US" altLang="en-US" sz="2800" dirty="0" smtClean="0"/>
              <a:t> </a:t>
            </a:r>
            <a:r>
              <a:rPr lang="en-US" altLang="en-US" sz="2800" dirty="0" err="1" smtClean="0"/>
              <a:t>agen</a:t>
            </a:r>
            <a:endParaRPr lang="en-US" altLang="en-US" sz="2800" dirty="0" smtClean="0"/>
          </a:p>
          <a:p>
            <a:pPr eaLnBrk="1" hangingPunct="1"/>
            <a:r>
              <a:rPr lang="en-US" altLang="en-US" sz="2800" dirty="0" err="1" smtClean="0"/>
              <a:t>Automasi</a:t>
            </a:r>
            <a:r>
              <a:rPr lang="en-US" altLang="en-US" sz="2800" dirty="0" smtClean="0"/>
              <a:t> </a:t>
            </a:r>
          </a:p>
          <a:p>
            <a:pPr eaLnBrk="1" hangingPunct="1"/>
            <a:r>
              <a:rPr lang="en-US" altLang="en-US" sz="2800" dirty="0" err="1" smtClean="0"/>
              <a:t>Bahan</a:t>
            </a:r>
            <a:r>
              <a:rPr lang="en-US" altLang="en-US" sz="2800" dirty="0" smtClean="0"/>
              <a:t> </a:t>
            </a:r>
            <a:r>
              <a:rPr lang="en-US" altLang="en-US" sz="2800" dirty="0" err="1" smtClean="0"/>
              <a:t>elektronik</a:t>
            </a:r>
            <a:r>
              <a:rPr lang="en-US" altLang="en-US" sz="2800" dirty="0" smtClean="0"/>
              <a:t>: </a:t>
            </a:r>
            <a:r>
              <a:rPr lang="en-US" altLang="en-US" sz="2800" dirty="0" err="1" smtClean="0"/>
              <a:t>tidak</a:t>
            </a:r>
            <a:r>
              <a:rPr lang="en-US" altLang="en-US" sz="2800" dirty="0" smtClean="0"/>
              <a:t> </a:t>
            </a:r>
            <a:r>
              <a:rPr lang="en-US" altLang="en-US" sz="2800" dirty="0" err="1" smtClean="0"/>
              <a:t>membeli</a:t>
            </a:r>
            <a:r>
              <a:rPr lang="en-US" altLang="en-US" sz="2800" dirty="0" smtClean="0"/>
              <a:t> </a:t>
            </a:r>
            <a:r>
              <a:rPr lang="en-US" altLang="en-US" sz="2800" dirty="0" err="1" smtClean="0"/>
              <a:t>untuk</a:t>
            </a:r>
            <a:r>
              <a:rPr lang="en-US" altLang="en-US" sz="2800" dirty="0" smtClean="0"/>
              <a:t> </a:t>
            </a:r>
            <a:r>
              <a:rPr lang="en-US" altLang="en-US" sz="2800" dirty="0" err="1" smtClean="0"/>
              <a:t>memiliki</a:t>
            </a:r>
            <a:r>
              <a:rPr lang="en-US" altLang="en-US" sz="2800" dirty="0" smtClean="0"/>
              <a:t> </a:t>
            </a:r>
            <a:r>
              <a:rPr lang="en-US" altLang="en-US" sz="2800" dirty="0" err="1" smtClean="0"/>
              <a:t>tapi</a:t>
            </a:r>
            <a:r>
              <a:rPr lang="en-US" altLang="en-US" sz="2800" dirty="0" smtClean="0"/>
              <a:t> </a:t>
            </a:r>
            <a:r>
              <a:rPr lang="en-US" altLang="en-US" sz="2800" dirty="0" err="1" smtClean="0"/>
              <a:t>menyewa</a:t>
            </a:r>
            <a:endParaRPr lang="en-US" altLang="en-US" sz="2800" dirty="0" smtClean="0"/>
          </a:p>
          <a:p>
            <a:pPr eaLnBrk="1" hangingPunct="1"/>
            <a:r>
              <a:rPr lang="en-US" altLang="en-US" sz="2800" dirty="0" err="1" smtClean="0"/>
              <a:t>Pustakawan</a:t>
            </a:r>
            <a:r>
              <a:rPr lang="en-US" altLang="en-US" sz="2800" dirty="0" smtClean="0"/>
              <a:t> </a:t>
            </a:r>
            <a:r>
              <a:rPr lang="en-US" altLang="en-US" sz="2800" dirty="0" err="1" smtClean="0"/>
              <a:t>menghabiskan</a:t>
            </a:r>
            <a:r>
              <a:rPr lang="en-US" altLang="en-US" sz="2800" dirty="0" smtClean="0"/>
              <a:t> </a:t>
            </a:r>
            <a:r>
              <a:rPr lang="en-US" altLang="en-US" sz="2800" dirty="0" err="1" smtClean="0"/>
              <a:t>waktu</a:t>
            </a:r>
            <a:r>
              <a:rPr lang="en-US" altLang="en-US" sz="2800" dirty="0" smtClean="0"/>
              <a:t> </a:t>
            </a:r>
            <a:r>
              <a:rPr lang="en-US" altLang="en-US" sz="2800" dirty="0" err="1" smtClean="0"/>
              <a:t>dalam</a:t>
            </a:r>
            <a:r>
              <a:rPr lang="en-US" altLang="en-US" sz="2800" dirty="0" smtClean="0"/>
              <a:t> </a:t>
            </a:r>
            <a:r>
              <a:rPr lang="en-US" altLang="en-US" sz="2800" dirty="0" err="1" smtClean="0"/>
              <a:t>meninjau</a:t>
            </a:r>
            <a:r>
              <a:rPr lang="en-US" altLang="en-US" sz="2800" dirty="0" smtClean="0"/>
              <a:t> </a:t>
            </a:r>
            <a:r>
              <a:rPr lang="en-US" altLang="en-US" sz="2800" dirty="0" err="1" smtClean="0"/>
              <a:t>kontrak</a:t>
            </a:r>
            <a:r>
              <a:rPr lang="en-US" altLang="en-US" sz="2800" dirty="0" smtClean="0"/>
              <a:t> </a:t>
            </a:r>
            <a:r>
              <a:rPr lang="en-US" altLang="en-US" sz="2800" dirty="0" err="1" smtClean="0"/>
              <a:t>dan</a:t>
            </a:r>
            <a:r>
              <a:rPr lang="en-US" altLang="en-US" sz="2800" dirty="0" smtClean="0"/>
              <a:t> </a:t>
            </a:r>
            <a:r>
              <a:rPr lang="en-US" altLang="en-US" sz="2800" dirty="0" err="1" smtClean="0"/>
              <a:t>negosiasi</a:t>
            </a:r>
            <a:r>
              <a:rPr lang="en-US" altLang="en-US" sz="2800" dirty="0" smtClean="0"/>
              <a:t> (50%-80% </a:t>
            </a:r>
            <a:r>
              <a:rPr lang="en-US" altLang="en-US" sz="2800" dirty="0" err="1" smtClean="0"/>
              <a:t>bagian</a:t>
            </a:r>
            <a:r>
              <a:rPr lang="en-US" altLang="en-US" sz="2800" dirty="0" smtClean="0"/>
              <a:t> </a:t>
            </a:r>
            <a:r>
              <a:rPr lang="en-US" altLang="en-US" sz="2800" dirty="0" err="1" smtClean="0"/>
              <a:t>dari</a:t>
            </a:r>
            <a:r>
              <a:rPr lang="en-US" altLang="en-US" sz="2800" dirty="0" smtClean="0"/>
              <a:t> </a:t>
            </a:r>
            <a:r>
              <a:rPr lang="en-US" altLang="en-US" sz="2800" dirty="0" err="1" smtClean="0"/>
              <a:t>tugas</a:t>
            </a:r>
            <a:r>
              <a:rPr lang="en-US" altLang="en-US" sz="2800" dirty="0" smtClean="0"/>
              <a:t>) </a:t>
            </a:r>
          </a:p>
          <a:p>
            <a:pPr eaLnBrk="1" hangingPunct="1"/>
            <a:r>
              <a:rPr lang="en-US" altLang="en-US" sz="2800" dirty="0" err="1" smtClean="0"/>
              <a:t>Tersedianya</a:t>
            </a:r>
            <a:r>
              <a:rPr lang="en-US" altLang="en-US" sz="2800" dirty="0" smtClean="0"/>
              <a:t> outsourcing; </a:t>
            </a:r>
            <a:r>
              <a:rPr lang="en-US" altLang="en-US" sz="2800" dirty="0" err="1" smtClean="0"/>
              <a:t>seperti</a:t>
            </a:r>
            <a:r>
              <a:rPr lang="en-US" altLang="en-US" sz="2800" dirty="0" smtClean="0"/>
              <a:t>: </a:t>
            </a:r>
            <a:r>
              <a:rPr lang="en-US" altLang="en-US" sz="2800" dirty="0" err="1" smtClean="0"/>
              <a:t>PromptCat</a:t>
            </a:r>
            <a:r>
              <a:rPr lang="en-US" altLang="en-US" sz="2800" dirty="0" smtClean="0"/>
              <a:t> (OCLC)</a:t>
            </a:r>
          </a:p>
          <a:p>
            <a:pPr eaLnBrk="1" hangingPunct="1"/>
            <a:endParaRPr lang="id-ID" altLang="en-US" dirty="0" smtClean="0"/>
          </a:p>
        </p:txBody>
      </p:sp>
      <p:sp>
        <p:nvSpPr>
          <p:cNvPr id="8196" name="Slide Number Placeholder 1"/>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2DFB7A7-FCAE-43B3-992C-68E4D46BE517}" type="slidenum">
              <a:rPr lang="es-ES" altLang="en-US" sz="1400"/>
              <a:pPr>
                <a:spcBef>
                  <a:spcPct val="0"/>
                </a:spcBef>
                <a:buFontTx/>
                <a:buNone/>
              </a:pPr>
              <a:t>5</a:t>
            </a:fld>
            <a:endParaRPr lang="es-ES" altLang="en-US" sz="1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n-US" smtClean="0"/>
              <a:t>Sasaran Departemen Pengadaan</a:t>
            </a:r>
            <a:endParaRPr lang="id-ID" altLang="en-US" smtClean="0"/>
          </a:p>
        </p:txBody>
      </p:sp>
      <p:sp>
        <p:nvSpPr>
          <p:cNvPr id="9219" name="Content Placeholder 2"/>
          <p:cNvSpPr>
            <a:spLocks noGrp="1"/>
          </p:cNvSpPr>
          <p:nvPr>
            <p:ph idx="1"/>
          </p:nvPr>
        </p:nvSpPr>
        <p:spPr/>
        <p:txBody>
          <a:bodyPr/>
          <a:lstStyle/>
          <a:p>
            <a:pPr eaLnBrk="1" hangingPunct="1"/>
            <a:r>
              <a:rPr lang="en-US" altLang="en-US" smtClean="0"/>
              <a:t>Mendapatkan secepat mungkin; </a:t>
            </a:r>
          </a:p>
          <a:p>
            <a:pPr eaLnBrk="1" hangingPunct="1"/>
            <a:r>
              <a:rPr lang="en-US" altLang="en-US" smtClean="0"/>
              <a:t>Mempertahankan tingkat akurasi yg tinggi; </a:t>
            </a:r>
          </a:p>
          <a:p>
            <a:pPr eaLnBrk="1" hangingPunct="1"/>
            <a:r>
              <a:rPr lang="id-ID" altLang="en-US" smtClean="0"/>
              <a:t>Untuk mengefektifkan proses kerja sesederhana mungkin, </a:t>
            </a:r>
            <a:r>
              <a:rPr lang="en-US" altLang="en-US" smtClean="0"/>
              <a:t>dengan biaya </a:t>
            </a:r>
            <a:r>
              <a:rPr lang="id-ID" altLang="en-US" smtClean="0"/>
              <a:t>serendah mungkin</a:t>
            </a:r>
            <a:r>
              <a:rPr lang="en-US" altLang="en-US" smtClean="0"/>
              <a:t>.</a:t>
            </a:r>
            <a:r>
              <a:rPr lang="id-ID" altLang="en-US" smtClean="0"/>
              <a:t> </a:t>
            </a:r>
            <a:endParaRPr lang="en-US" altLang="en-US" smtClean="0"/>
          </a:p>
          <a:p>
            <a:pPr eaLnBrk="1" hangingPunct="1"/>
            <a:r>
              <a:rPr lang="en-US" altLang="en-US" smtClean="0"/>
              <a:t>Memiliki hubungan erat</a:t>
            </a:r>
            <a:r>
              <a:rPr lang="id-ID" altLang="en-US" smtClean="0"/>
              <a:t>, hubungan kerja yang bersahabat dengan unit perpustakaan lain dan dengan vendor</a:t>
            </a:r>
            <a:r>
              <a:rPr lang="en-US" altLang="en-US" smtClean="0"/>
              <a:t>.</a:t>
            </a:r>
            <a:endParaRPr lang="id-ID" altLang="en-US" smtClean="0"/>
          </a:p>
        </p:txBody>
      </p:sp>
      <p:sp>
        <p:nvSpPr>
          <p:cNvPr id="9220"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90D6D63-24CD-4E19-8F12-5390F868FAB7}" type="slidenum">
              <a:rPr lang="es-ES" altLang="en-US" sz="1400"/>
              <a:pPr>
                <a:spcBef>
                  <a:spcPct val="0"/>
                </a:spcBef>
                <a:buFontTx/>
                <a:buNone/>
              </a:pPr>
              <a:t>6</a:t>
            </a:fld>
            <a:endParaRPr lang="es-ES" altLang="en-US" sz="14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z="4000" b="1" smtClean="0"/>
              <a:t>Prinsip Dasar Pengadaan Bahan Pustaka</a:t>
            </a:r>
            <a:endParaRPr lang="en-US" altLang="en-US" sz="4000" smtClean="0"/>
          </a:p>
        </p:txBody>
      </p:sp>
      <p:sp>
        <p:nvSpPr>
          <p:cNvPr id="10243" name="Content Placeholder 2"/>
          <p:cNvSpPr>
            <a:spLocks noGrp="1"/>
          </p:cNvSpPr>
          <p:nvPr>
            <p:ph idx="1"/>
          </p:nvPr>
        </p:nvSpPr>
        <p:spPr/>
        <p:txBody>
          <a:bodyPr/>
          <a:lstStyle/>
          <a:p>
            <a:pPr algn="just"/>
            <a:r>
              <a:rPr lang="nl-NL" altLang="en-US" sz="2800" smtClean="0"/>
              <a:t>Mengetahui tujuan dan fungsi perpustakaan</a:t>
            </a:r>
          </a:p>
          <a:p>
            <a:pPr algn="just"/>
            <a:r>
              <a:rPr lang="en-SG" altLang="en-US" sz="2800" smtClean="0"/>
              <a:t>Mengetahui latar belakang para pengguna perpustakaan </a:t>
            </a:r>
          </a:p>
          <a:p>
            <a:pPr algn="just"/>
            <a:r>
              <a:rPr lang="en-SG" altLang="en-US" sz="2800" smtClean="0"/>
              <a:t>Mengetahui keberadaan pemasaran buku baik nasional maupun internasional </a:t>
            </a:r>
          </a:p>
          <a:p>
            <a:pPr algn="just"/>
            <a:r>
              <a:rPr lang="en-SG" altLang="en-US" sz="2800" smtClean="0"/>
              <a:t>Hendaknya personil pustakawan pengadaan bersikap netral dalam menjalankan tugasnya, tidak bersikap mendua dalam memandang para pengguna perpustakaan dan kebutuhan mereka. </a:t>
            </a:r>
          </a:p>
        </p:txBody>
      </p:sp>
      <p:sp>
        <p:nvSpPr>
          <p:cNvPr id="10244" name="Slide Number Placeholder 3"/>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FA71590-167F-471B-A81A-D6FB843C6DEC}" type="slidenum">
              <a:rPr lang="es-ES" altLang="en-US"/>
              <a:pPr/>
              <a:t>7</a:t>
            </a:fld>
            <a:endParaRPr lang="es-E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sz="4000" b="1" smtClean="0"/>
              <a:t>Prinsip Dasar Pengadaan Bahan Pustaka</a:t>
            </a:r>
            <a:endParaRPr lang="en-US" altLang="en-US" sz="4000" smtClean="0"/>
          </a:p>
        </p:txBody>
      </p:sp>
      <p:sp>
        <p:nvSpPr>
          <p:cNvPr id="3" name="Content Placeholder 2"/>
          <p:cNvSpPr>
            <a:spLocks noGrp="1"/>
          </p:cNvSpPr>
          <p:nvPr>
            <p:ph idx="1"/>
          </p:nvPr>
        </p:nvSpPr>
        <p:spPr/>
        <p:txBody>
          <a:bodyPr/>
          <a:lstStyle/>
          <a:p>
            <a:pPr marL="0" indent="0" algn="just">
              <a:buFontTx/>
              <a:buNone/>
              <a:defRPr/>
            </a:pPr>
            <a:r>
              <a:rPr lang="en-SG" sz="2800" dirty="0" smtClean="0"/>
              <a:t> </a:t>
            </a:r>
            <a:endParaRPr lang="en-SG" sz="2800" dirty="0"/>
          </a:p>
          <a:p>
            <a:pPr>
              <a:defRPr/>
            </a:pPr>
            <a:r>
              <a:rPr lang="en-SG" sz="2800" dirty="0" err="1"/>
              <a:t>Menguasai</a:t>
            </a:r>
            <a:r>
              <a:rPr lang="en-SG" sz="2800" dirty="0"/>
              <a:t> </a:t>
            </a:r>
            <a:r>
              <a:rPr lang="en-SG" sz="2800" dirty="0" err="1"/>
              <a:t>sarana</a:t>
            </a:r>
            <a:r>
              <a:rPr lang="en-SG" sz="2800" dirty="0"/>
              <a:t> </a:t>
            </a:r>
            <a:r>
              <a:rPr lang="en-SG" sz="2800" dirty="0" err="1"/>
              <a:t>bibliografi</a:t>
            </a:r>
            <a:r>
              <a:rPr lang="en-SG" sz="2800" dirty="0"/>
              <a:t> yang </a:t>
            </a:r>
            <a:r>
              <a:rPr lang="en-SG" sz="2800" dirty="0" err="1"/>
              <a:t>digunakan</a:t>
            </a:r>
            <a:r>
              <a:rPr lang="en-SG" sz="2800" dirty="0"/>
              <a:t> </a:t>
            </a:r>
            <a:r>
              <a:rPr lang="en-SG" sz="2800" dirty="0" err="1"/>
              <a:t>dalam</a:t>
            </a:r>
            <a:r>
              <a:rPr lang="en-SG" sz="2800" dirty="0"/>
              <a:t> </a:t>
            </a:r>
            <a:r>
              <a:rPr lang="en-SG" sz="2800" dirty="0" err="1"/>
              <a:t>pemilihan</a:t>
            </a:r>
            <a:r>
              <a:rPr lang="en-SG" sz="2800" dirty="0"/>
              <a:t> </a:t>
            </a:r>
            <a:r>
              <a:rPr lang="en-SG" sz="2800" dirty="0" err="1"/>
              <a:t>bahan</a:t>
            </a:r>
            <a:r>
              <a:rPr lang="en-SG" sz="2800" dirty="0"/>
              <a:t> </a:t>
            </a:r>
            <a:r>
              <a:rPr lang="en-SG" sz="2800" dirty="0" err="1"/>
              <a:t>pustaka</a:t>
            </a:r>
            <a:r>
              <a:rPr lang="en-SG" sz="2800" dirty="0"/>
              <a:t> </a:t>
            </a:r>
          </a:p>
          <a:p>
            <a:pPr algn="just">
              <a:defRPr/>
            </a:pPr>
            <a:r>
              <a:rPr lang="en-SG" sz="2800" dirty="0" err="1"/>
              <a:t>Memperhatikan</a:t>
            </a:r>
            <a:r>
              <a:rPr lang="en-SG" sz="2800" dirty="0"/>
              <a:t> </a:t>
            </a:r>
            <a:r>
              <a:rPr lang="en-SG" sz="2800" dirty="0" err="1"/>
              <a:t>ketentuan</a:t>
            </a:r>
            <a:r>
              <a:rPr lang="en-SG" sz="2800" dirty="0"/>
              <a:t> </a:t>
            </a:r>
            <a:r>
              <a:rPr lang="en-SG" sz="2800" dirty="0" err="1"/>
              <a:t>pemerintah</a:t>
            </a:r>
            <a:r>
              <a:rPr lang="en-SG" sz="2800" dirty="0"/>
              <a:t> </a:t>
            </a:r>
            <a:r>
              <a:rPr lang="en-SG" sz="2800" dirty="0" err="1"/>
              <a:t>dan</a:t>
            </a:r>
            <a:r>
              <a:rPr lang="en-SG" sz="2800" dirty="0"/>
              <a:t> </a:t>
            </a:r>
            <a:r>
              <a:rPr lang="en-SG" sz="2800" dirty="0" err="1"/>
              <a:t>perundang-undangan</a:t>
            </a:r>
            <a:r>
              <a:rPr lang="en-SG" sz="2800" dirty="0"/>
              <a:t> yang </a:t>
            </a:r>
            <a:r>
              <a:rPr lang="en-SG" sz="2800" dirty="0" err="1"/>
              <a:t>berkaitan</a:t>
            </a:r>
            <a:r>
              <a:rPr lang="en-SG" sz="2800" dirty="0"/>
              <a:t> </a:t>
            </a:r>
            <a:r>
              <a:rPr lang="en-SG" sz="2800" dirty="0" err="1"/>
              <a:t>dengan</a:t>
            </a:r>
            <a:r>
              <a:rPr lang="en-SG" sz="2800" dirty="0"/>
              <a:t> </a:t>
            </a:r>
            <a:r>
              <a:rPr lang="en-SG" sz="2800" dirty="0" err="1"/>
              <a:t>prosedur</a:t>
            </a:r>
            <a:r>
              <a:rPr lang="en-SG" sz="2800" dirty="0"/>
              <a:t> </a:t>
            </a:r>
            <a:r>
              <a:rPr lang="en-SG" sz="2800" dirty="0" err="1"/>
              <a:t>pengadaan</a:t>
            </a:r>
            <a:r>
              <a:rPr lang="en-SG" sz="2800" dirty="0"/>
              <a:t> </a:t>
            </a:r>
            <a:r>
              <a:rPr lang="en-SG" sz="2800" dirty="0" err="1"/>
              <a:t>barang</a:t>
            </a:r>
            <a:r>
              <a:rPr lang="en-SG" sz="2800" dirty="0"/>
              <a:t>/</a:t>
            </a:r>
            <a:r>
              <a:rPr lang="en-SG" sz="2800" dirty="0" err="1"/>
              <a:t>jasa</a:t>
            </a:r>
            <a:r>
              <a:rPr lang="en-SG" sz="2800" dirty="0"/>
              <a:t> </a:t>
            </a:r>
            <a:r>
              <a:rPr lang="en-SG" sz="2800" dirty="0" err="1"/>
              <a:t>bagi</a:t>
            </a:r>
            <a:r>
              <a:rPr lang="en-SG" sz="2800" dirty="0"/>
              <a:t> </a:t>
            </a:r>
            <a:r>
              <a:rPr lang="en-SG" sz="2800" dirty="0" err="1"/>
              <a:t>keperluan</a:t>
            </a:r>
            <a:r>
              <a:rPr lang="en-SG" sz="2800" dirty="0"/>
              <a:t> </a:t>
            </a:r>
            <a:r>
              <a:rPr lang="en-SG" sz="2800" dirty="0" err="1"/>
              <a:t>instansi</a:t>
            </a:r>
            <a:r>
              <a:rPr lang="en-SG" sz="2800" dirty="0"/>
              <a:t> </a:t>
            </a:r>
            <a:r>
              <a:rPr lang="en-SG" sz="2800" dirty="0" err="1"/>
              <a:t>pemerintah</a:t>
            </a:r>
            <a:r>
              <a:rPr lang="en-SG" sz="2800" dirty="0"/>
              <a:t> (</a:t>
            </a:r>
            <a:r>
              <a:rPr lang="en-SG" sz="2800" dirty="0" err="1"/>
              <a:t>peraturan</a:t>
            </a:r>
            <a:r>
              <a:rPr lang="en-SG" sz="2800" dirty="0"/>
              <a:t> yang </a:t>
            </a:r>
            <a:r>
              <a:rPr lang="en-SG" sz="2800" dirty="0" err="1"/>
              <a:t>saat</a:t>
            </a:r>
            <a:r>
              <a:rPr lang="en-SG" sz="2800" dirty="0"/>
              <a:t> </a:t>
            </a:r>
            <a:r>
              <a:rPr lang="en-SG" sz="2800" dirty="0" err="1"/>
              <a:t>ini</a:t>
            </a:r>
            <a:r>
              <a:rPr lang="en-SG" sz="2800" dirty="0"/>
              <a:t> </a:t>
            </a:r>
            <a:r>
              <a:rPr lang="en-SG" sz="2800" dirty="0" err="1"/>
              <a:t>berlaku</a:t>
            </a:r>
            <a:r>
              <a:rPr lang="en-SG" sz="2800" dirty="0"/>
              <a:t> </a:t>
            </a:r>
            <a:r>
              <a:rPr lang="en-SG" sz="2800" dirty="0" err="1"/>
              <a:t>adalah</a:t>
            </a:r>
            <a:r>
              <a:rPr lang="en-SG" sz="2800" dirty="0"/>
              <a:t> </a:t>
            </a:r>
            <a:r>
              <a:rPr lang="en-SG" sz="2800" dirty="0" err="1"/>
              <a:t>Keppres</a:t>
            </a:r>
            <a:r>
              <a:rPr lang="en-SG" sz="2800" dirty="0"/>
              <a:t> No. 80 </a:t>
            </a:r>
            <a:r>
              <a:rPr lang="en-SG" sz="2800" dirty="0" err="1"/>
              <a:t>tahun</a:t>
            </a:r>
            <a:r>
              <a:rPr lang="en-SG" sz="2800" dirty="0"/>
              <a:t> 2003)</a:t>
            </a:r>
          </a:p>
        </p:txBody>
      </p:sp>
      <p:sp>
        <p:nvSpPr>
          <p:cNvPr id="11268" name="Slide Number Placeholder 3"/>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9C77E37-DAAB-40DD-9662-C689F504EC6D}" type="slidenum">
              <a:rPr lang="es-ES" altLang="en-US"/>
              <a:pPr/>
              <a:t>8</a:t>
            </a:fld>
            <a:endParaRPr lang="es-E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z="3600" smtClean="0"/>
              <a:t>Langkah-langkah dalam perencanaan pengadaan bahan-bahan pustaka </a:t>
            </a:r>
          </a:p>
        </p:txBody>
      </p:sp>
      <p:sp>
        <p:nvSpPr>
          <p:cNvPr id="12291" name="Content Placeholder 2"/>
          <p:cNvSpPr>
            <a:spLocks noGrp="1"/>
          </p:cNvSpPr>
          <p:nvPr>
            <p:ph idx="1"/>
          </p:nvPr>
        </p:nvSpPr>
        <p:spPr/>
        <p:txBody>
          <a:bodyPr/>
          <a:lstStyle/>
          <a:p>
            <a:r>
              <a:rPr lang="en-US" altLang="en-US" smtClean="0"/>
              <a:t>Inventarisasi bahan-bahan pustaka yang harus dimiliki; menghubungi penerbit, baik itu penerbit dalam negeri maupun luar negeri.  </a:t>
            </a:r>
          </a:p>
          <a:p>
            <a:r>
              <a:rPr lang="en-US" altLang="en-US" smtClean="0"/>
              <a:t>Analisis kebutuhan bahan-bahan pustaka; membandingkan antara inventarisasi bahan-bahan pustaka yang harus dimiki dengan hasil inventarisasi bahan-bahan pustaka yang sudah dimiliki.  </a:t>
            </a:r>
          </a:p>
          <a:p>
            <a:endParaRPr lang="en-US" altLang="en-US" smtClean="0"/>
          </a:p>
        </p:txBody>
      </p:sp>
      <p:sp>
        <p:nvSpPr>
          <p:cNvPr id="12292" name="Slide Number Placeholder 3"/>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5051AD0-FA53-447C-8FBE-A8643C088BC5}" type="slidenum">
              <a:rPr lang="es-ES" altLang="en-US"/>
              <a:pPr/>
              <a:t>9</a:t>
            </a:fld>
            <a:endParaRPr lang="es-ES" altLang="en-US"/>
          </a:p>
        </p:txBody>
      </p:sp>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9865</TotalTime>
  <Words>741</Words>
  <Application>Microsoft Office PowerPoint</Application>
  <PresentationFormat>On-screen Show (4:3)</PresentationFormat>
  <Paragraphs>98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Courier New</vt:lpstr>
      <vt:lpstr>Diseño predeterminado</vt:lpstr>
      <vt:lpstr>PENGADAAN  BAHAN PUSTAKA</vt:lpstr>
      <vt:lpstr>Pengertian Pengadaan Bahan Pustaka</vt:lpstr>
      <vt:lpstr>Pengertian Pengadaan Bahan Pustaka</vt:lpstr>
      <vt:lpstr>Pengertian Pengadaan Bahan Pustaka</vt:lpstr>
      <vt:lpstr>Perubahan Lingkungan Pengadaan </vt:lpstr>
      <vt:lpstr>Sasaran Departemen Pengadaan</vt:lpstr>
      <vt:lpstr>Prinsip Dasar Pengadaan Bahan Pustaka</vt:lpstr>
      <vt:lpstr>Prinsip Dasar Pengadaan Bahan Pustaka</vt:lpstr>
      <vt:lpstr>Langkah-langkah dalam perencanaan pengadaan bahan-bahan pustaka </vt:lpstr>
      <vt:lpstr>Langkah-langkah dalam perencanaan pengadaan bahan-bahan pustaka </vt:lpstr>
      <vt:lpstr>Proses Pengadaan</vt:lpstr>
      <vt:lpstr>Prosedur Pemesanan</vt:lpstr>
      <vt:lpstr>Metode Pengadaan</vt:lpstr>
      <vt:lpstr>Metode Pengadaan</vt:lpstr>
      <vt:lpstr>Jenis Bahan Tercetak</vt:lpstr>
      <vt:lpstr>Formulir Permintaan Buku</vt:lpstr>
      <vt:lpstr>Checklist for Designing  a Request Form </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Laila Hadri Nasution</cp:lastModifiedBy>
  <cp:revision>908</cp:revision>
  <cp:lastPrinted>2012-05-31T01:47:52Z</cp:lastPrinted>
  <dcterms:created xsi:type="dcterms:W3CDTF">2010-05-23T14:28:12Z</dcterms:created>
  <dcterms:modified xsi:type="dcterms:W3CDTF">2021-09-07T02:04:00Z</dcterms:modified>
</cp:coreProperties>
</file>