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d-ID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notes'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3B23637-6E54-4E97-B769-96E9223FA4E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b="0" strike="noStrike" spc="-1">
                <a:latin typeface="Arial"/>
              </a:rPr>
              <a:t>Domain Name Server : mengubah nama menjadi IP address, setiap nama domain harus didaftarkan. </a:t>
            </a:r>
          </a:p>
        </p:txBody>
      </p:sp>
      <p:sp>
        <p:nvSpPr>
          <p:cNvPr id="16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b="0" strike="noStrike" spc="-1">
                <a:latin typeface="Arial"/>
              </a:rPr>
              <a:t>Domain Name Server : mengubah nama menjadi IP address, setiap nama domain harus didaftarkan. </a:t>
            </a:r>
          </a:p>
        </p:txBody>
      </p:sp>
      <p:sp>
        <p:nvSpPr>
          <p:cNvPr id="16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b="0" strike="noStrike" spc="-1">
                <a:latin typeface="Arial"/>
              </a:rPr>
              <a:t>Domain Name Server : mengubah nama menjadi IP address, setiap nama domain harus didaftarkan. </a:t>
            </a:r>
          </a:p>
        </p:txBody>
      </p:sp>
      <p:sp>
        <p:nvSpPr>
          <p:cNvPr id="16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b="0" strike="noStrike" spc="-1">
                <a:latin typeface="Arial"/>
              </a:rPr>
              <a:t>Domain Name Server : mengubah nama menjadi IP address, setiap nama domain harus didaftarkan. </a:t>
            </a:r>
          </a:p>
        </p:txBody>
      </p:sp>
      <p:sp>
        <p:nvSpPr>
          <p:cNvPr id="17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b="0" strike="noStrike" spc="-1">
                <a:latin typeface="Arial"/>
              </a:rPr>
              <a:t>Domain Name Server : mengubah nama menjadi IP address, setiap nama domain harus didaftarkan. </a:t>
            </a:r>
          </a:p>
        </p:txBody>
      </p:sp>
      <p:sp>
        <p:nvSpPr>
          <p:cNvPr id="17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b="0" strike="noStrike" spc="-1">
                <a:latin typeface="Arial"/>
              </a:rPr>
              <a:t>International Networking</a:t>
            </a:r>
          </a:p>
          <a:p>
            <a:r>
              <a:rPr lang="en-US" sz="2000" b="0" strike="noStrike" spc="-1">
                <a:latin typeface="Arial"/>
              </a:rPr>
              <a:t>Interconnected Network</a:t>
            </a: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6221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Bolt, Beranek, Newman Inc. membentuk ARPANET</a:t>
            </a: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ARPANET	(departemen pertahanan Amerika) : The Advanced Research Projects Agency Network, tujuan riset (UCLA, UCSB, UU, SRI)</a:t>
            </a: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Bolt, Beranek, Newman Inc. membentuk ARPANET</a:t>
            </a: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ARPANET	(departemen pertahanan Amerika) : The Advanced Research Projects Agency Network, tujuan riset (UCLA, UCSB, UU, SRI)</a:t>
            </a:r>
          </a:p>
        </p:txBody>
      </p:sp>
      <p:sp>
        <p:nvSpPr>
          <p:cNvPr id="15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b="0" strike="noStrike" spc="-1">
                <a:latin typeface="Arial"/>
              </a:rPr>
              <a:t>Manusia yang menjalankan sistem: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Mengoperasikan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 mengembangkan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Memperoleh manfaat dari sistem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Kategori orang dari SIG: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Operator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Analis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 Programmer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Database Administrator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Stakeholder</a:t>
            </a:r>
          </a:p>
        </p:txBody>
      </p:sp>
      <p:sp>
        <p:nvSpPr>
          <p:cNvPr id="15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b="0" strike="noStrike" spc="-1">
                <a:latin typeface="Arial"/>
              </a:rPr>
              <a:t>Manusia yang menjalankan sistem: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Mengoperasikan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 mengembangkan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Memperoleh manfaat dari sistem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Kategori orang dari SIG: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Operator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Analis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 Programmer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Database Administrator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Stakeholder</a:t>
            </a:r>
          </a:p>
        </p:txBody>
      </p:sp>
      <p:sp>
        <p:nvSpPr>
          <p:cNvPr id="15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id-ID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id-ID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32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32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32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32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32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3200" b="0" strike="noStrike" spc="-1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</a:p>
          <a:p>
            <a:pPr marL="3456000" lvl="7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3888000" lvl="8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4320000" lvl="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4320000" lvl="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id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detik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uhari.net/engine/wp-content/uploads/2014/05/best-internet-apps.jpg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5"/>
          <p:cNvPicPr/>
          <p:nvPr/>
        </p:nvPicPr>
        <p:blipFill>
          <a:blip r:embed="rId3"/>
          <a:stretch/>
        </p:blipFill>
        <p:spPr>
          <a:xfrm>
            <a:off x="0" y="980640"/>
            <a:ext cx="9143640" cy="481248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0" y="211320"/>
            <a:ext cx="9143640" cy="760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err="1">
                <a:solidFill>
                  <a:srgbClr val="0070C0"/>
                </a:solidFill>
                <a:latin typeface="Calibri"/>
              </a:rPr>
              <a:t>Pemrograman</a:t>
            </a:r>
            <a:r>
              <a:rPr lang="en-US" sz="4400" b="1" strike="noStrike" spc="-1" dirty="0">
                <a:solidFill>
                  <a:srgbClr val="0070C0"/>
                </a:solidFill>
                <a:latin typeface="Calibri"/>
              </a:rPr>
              <a:t> </a:t>
            </a:r>
            <a:r>
              <a:rPr lang="id-ID" sz="4400" b="1" strike="noStrike" spc="-1">
                <a:solidFill>
                  <a:srgbClr val="0070C0"/>
                </a:solidFill>
                <a:latin typeface="Calibri"/>
              </a:rPr>
              <a:t>Web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0" y="5877360"/>
            <a:ext cx="9143640" cy="760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70C0"/>
                </a:solidFill>
                <a:latin typeface="Calibri"/>
              </a:rPr>
              <a:t>Ivan Jaya, S.Si, M.Kom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0" y="274680"/>
            <a:ext cx="9143640" cy="114264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id-ID" sz="4400" b="1" strike="noStrike" spc="-1">
                <a:solidFill>
                  <a:srgbClr val="FFFFFF"/>
                </a:solidFill>
                <a:latin typeface="Calibri"/>
              </a:rPr>
              <a:t>DNS</a:t>
            </a:r>
            <a:endParaRPr lang="id-ID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id-ID" sz="3200" b="0" strike="noStrike" spc="-1" dirty="0">
                <a:solidFill>
                  <a:srgbClr val="000000"/>
                </a:solidFill>
                <a:latin typeface="Calibri"/>
              </a:rPr>
              <a:t>   </a:t>
            </a:r>
            <a:r>
              <a:rPr lang="id-ID" sz="3200" b="1" strike="noStrike" spc="-1" dirty="0">
                <a:solidFill>
                  <a:srgbClr val="000000"/>
                </a:solidFill>
                <a:latin typeface="Calibri"/>
              </a:rPr>
              <a:t>DNS </a:t>
            </a:r>
            <a:endParaRPr lang="id-ID" sz="3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id-ID" sz="3200" b="0" strike="noStrike" spc="-1" dirty="0">
                <a:solidFill>
                  <a:srgbClr val="000000"/>
                </a:solidFill>
                <a:latin typeface="Calibri"/>
              </a:rPr>
              <a:t>   -&gt; 	mesin yang mengubah nama 		menjadi alamat IP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id-ID" sz="3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id-ID" sz="3200" b="0" strike="noStrike" spc="-1" dirty="0">
                <a:solidFill>
                  <a:srgbClr val="000000"/>
                </a:solidFill>
                <a:latin typeface="Calibri"/>
              </a:rPr>
              <a:t>    contoh: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id-ID" sz="3200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www.google.co.id</a:t>
            </a:r>
            <a:r>
              <a:rPr lang="id-ID" sz="3200" b="0" strike="noStrike" spc="-1" dirty="0">
                <a:solidFill>
                  <a:srgbClr val="000000"/>
                </a:solidFill>
                <a:latin typeface="Calibri"/>
              </a:rPr>
              <a:t> -&gt;172.217.24.67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id-ID" sz="3200" b="0" u="sng" strike="noStrike" spc="-1" dirty="0">
                <a:solidFill>
                  <a:srgbClr val="0000FF"/>
                </a:solidFill>
                <a:uFillTx/>
                <a:latin typeface="Calibri"/>
                <a:hlinkClick r:id="rId4"/>
              </a:rPr>
              <a:t>www.detik.com</a:t>
            </a:r>
            <a:r>
              <a:rPr lang="id-ID" sz="3200" b="0" strike="noStrike" spc="-1" dirty="0">
                <a:solidFill>
                  <a:srgbClr val="000000"/>
                </a:solidFill>
                <a:latin typeface="Calibri"/>
              </a:rPr>
              <a:t> 	-&gt;203.190.242.69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id-ID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0" y="274680"/>
            <a:ext cx="9143640" cy="114264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id-ID" sz="4400" b="1" strike="noStrike" spc="-1">
                <a:solidFill>
                  <a:srgbClr val="FFFFFF"/>
                </a:solidFill>
                <a:latin typeface="Calibri"/>
              </a:rPr>
              <a:t>DNS</a:t>
            </a:r>
            <a:endParaRPr lang="id-ID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3" name="Picture 2"/>
          <p:cNvPicPr/>
          <p:nvPr/>
        </p:nvPicPr>
        <p:blipFill>
          <a:blip r:embed="rId3"/>
          <a:stretch/>
        </p:blipFill>
        <p:spPr>
          <a:xfrm>
            <a:off x="323640" y="2372040"/>
            <a:ext cx="8604720" cy="184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0" y="-27360"/>
            <a:ext cx="9143640" cy="114264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id-ID" sz="4400" b="1" strike="noStrike" spc="-1">
                <a:solidFill>
                  <a:srgbClr val="FFFFFF"/>
                </a:solidFill>
                <a:latin typeface="Calibri"/>
              </a:rPr>
              <a:t>DNS</a:t>
            </a:r>
            <a:endParaRPr lang="id-ID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id-ID" sz="3200" b="0" strike="noStrike" spc="-1" dirty="0">
                <a:solidFill>
                  <a:srgbClr val="000000"/>
                </a:solidFill>
                <a:latin typeface="Calibri"/>
              </a:rPr>
              <a:t>				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id-ID" sz="32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id-ID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F9089-FB02-4F83-84B4-FDDA9E16D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40" y="1300990"/>
            <a:ext cx="8153400" cy="4600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7B88AA-08C4-476B-A2EA-FCDF567D0FA8}"/>
              </a:ext>
            </a:extLst>
          </p:cNvPr>
          <p:cNvSpPr txBox="1"/>
          <p:nvPr/>
        </p:nvSpPr>
        <p:spPr>
          <a:xfrm>
            <a:off x="940904" y="6125760"/>
            <a:ext cx="738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https://www.youtube.com/watch?v=2ZUxoi7YNgs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0" y="274680"/>
            <a:ext cx="9143640" cy="114264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id-ID" sz="4400" b="1" strike="noStrike" spc="-1">
                <a:solidFill>
                  <a:srgbClr val="FFFFFF"/>
                </a:solidFill>
                <a:latin typeface="Calibri"/>
              </a:rPr>
              <a:t>Aplikasi</a:t>
            </a:r>
            <a:endParaRPr lang="id-ID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Picture 127"/>
          <p:cNvPicPr/>
          <p:nvPr/>
        </p:nvPicPr>
        <p:blipFill>
          <a:blip r:embed="rId3"/>
          <a:stretch/>
        </p:blipFill>
        <p:spPr>
          <a:xfrm>
            <a:off x="1371600" y="2154240"/>
            <a:ext cx="6349680" cy="314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0" y="274680"/>
            <a:ext cx="9143640" cy="114264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id-ID" sz="4400" b="1" strike="noStrike" spc="-1">
                <a:solidFill>
                  <a:srgbClr val="FFFFFF"/>
                </a:solidFill>
                <a:latin typeface="Calibri"/>
              </a:rPr>
              <a:t>Tugas Mandiri</a:t>
            </a:r>
            <a:endParaRPr lang="id-ID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57200" y="1816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id-ID" sz="3200" b="0" strike="noStrike" spc="-1">
                <a:solidFill>
                  <a:srgbClr val="000000"/>
                </a:solidFill>
                <a:latin typeface="Calibri"/>
              </a:rPr>
              <a:t>Baca perkembangan </a:t>
            </a:r>
            <a:r>
              <a:rPr lang="id-ID" sz="3200" b="1" strike="noStrike" spc="-1">
                <a:solidFill>
                  <a:srgbClr val="000000"/>
                </a:solidFill>
                <a:latin typeface="Calibri"/>
              </a:rPr>
              <a:t>Teknologi Web </a:t>
            </a:r>
            <a:r>
              <a:rPr lang="id-ID" sz="3200" b="0" strike="noStrike" spc="-1">
                <a:solidFill>
                  <a:srgbClr val="000000"/>
                </a:solidFill>
                <a:latin typeface="Calibri"/>
              </a:rPr>
              <a:t>mulai dari versi</a:t>
            </a:r>
            <a:r>
              <a:rPr lang="id-ID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id-ID" sz="3200" b="0" strike="noStrike" spc="-1">
                <a:solidFill>
                  <a:srgbClr val="000000"/>
                </a:solidFill>
                <a:latin typeface="Calibri"/>
              </a:rPr>
              <a:t>1.0, 2.0 dan 3.0. Apa perbedaan/perkembangan dari teknologi tersebut.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0" y="274680"/>
            <a:ext cx="9143640" cy="114264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id-ID" sz="4400" b="1" strike="noStrike" spc="-1">
                <a:solidFill>
                  <a:srgbClr val="FFFFFF"/>
                </a:solidFill>
                <a:latin typeface="Calibri"/>
              </a:rPr>
              <a:t>Referensi</a:t>
            </a:r>
            <a:endParaRPr lang="id-ID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1000" lnSpcReduction="20000"/>
          </a:bodyPr>
          <a:lstStyle/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id-ID" sz="3200" b="0" strike="noStrike" spc="-1" dirty="0" err="1">
                <a:solidFill>
                  <a:srgbClr val="000000"/>
                </a:solidFill>
                <a:latin typeface="Calibri"/>
              </a:rPr>
              <a:t>Lecture</a:t>
            </a:r>
            <a:r>
              <a:rPr lang="id-ID" sz="3200" b="0" strike="noStrike" spc="-1" dirty="0">
                <a:solidFill>
                  <a:srgbClr val="000000"/>
                </a:solidFill>
                <a:latin typeface="Calibri"/>
              </a:rPr>
              <a:t> Notes: </a:t>
            </a:r>
            <a:r>
              <a:rPr lang="id-ID" sz="3200" b="0" strike="noStrike" spc="-1" dirty="0" err="1">
                <a:solidFill>
                  <a:srgbClr val="000000"/>
                </a:solidFill>
                <a:latin typeface="Calibri"/>
              </a:rPr>
              <a:t>Mastering</a:t>
            </a:r>
            <a:r>
              <a:rPr lang="id-ID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id-ID" sz="3200" b="0" strike="noStrike" spc="-1" dirty="0" err="1">
                <a:solidFill>
                  <a:srgbClr val="000000"/>
                </a:solidFill>
                <a:latin typeface="Calibri"/>
              </a:rPr>
              <a:t>Cyberspace</a:t>
            </a:r>
            <a:r>
              <a:rPr lang="id-ID" sz="3200" b="0" strike="noStrike" spc="-1" dirty="0">
                <a:solidFill>
                  <a:srgbClr val="000000"/>
                </a:solidFill>
                <a:latin typeface="Calibri"/>
              </a:rPr>
              <a:t>: An </a:t>
            </a:r>
            <a:r>
              <a:rPr lang="id-ID" sz="3200" b="0" strike="noStrike" spc="-1" dirty="0" err="1">
                <a:solidFill>
                  <a:srgbClr val="000000"/>
                </a:solidFill>
                <a:latin typeface="Calibri"/>
              </a:rPr>
              <a:t>Introduction</a:t>
            </a:r>
            <a:r>
              <a:rPr lang="id-ID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id-ID" sz="3200" b="0" strike="noStrike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id-ID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id-ID" sz="3200" b="0" strike="noStrike" spc="-1" dirty="0" err="1">
                <a:solidFill>
                  <a:srgbClr val="000000"/>
                </a:solidFill>
                <a:latin typeface="Calibri"/>
              </a:rPr>
              <a:t>Practical</a:t>
            </a:r>
            <a:r>
              <a:rPr lang="id-ID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id-ID" sz="3200" b="0" strike="noStrike" spc="-1" dirty="0" err="1">
                <a:solidFill>
                  <a:srgbClr val="000000"/>
                </a:solidFill>
                <a:latin typeface="Calibri"/>
              </a:rPr>
              <a:t>Computing</a:t>
            </a:r>
            <a:r>
              <a:rPr lang="id-ID" sz="3200" b="0" strike="noStrike" spc="-1" dirty="0">
                <a:solidFill>
                  <a:srgbClr val="000000"/>
                </a:solidFill>
                <a:latin typeface="Calibri"/>
              </a:rPr>
              <a:t>. COMPSCI 111 / 111G.</a:t>
            </a:r>
            <a:br>
              <a:rPr lang="id-ID" sz="3200" b="0" strike="noStrike" spc="-1" dirty="0">
                <a:solidFill>
                  <a:srgbClr val="000000"/>
                </a:solidFill>
                <a:latin typeface="Calibri"/>
              </a:rPr>
            </a:br>
            <a:endParaRPr lang="id-ID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id-ID" sz="3200" b="0" strike="noStrike" spc="-1" dirty="0" err="1">
                <a:solidFill>
                  <a:srgbClr val="000000"/>
                </a:solidFill>
                <a:latin typeface="Calibri"/>
              </a:rPr>
              <a:t>Robbins</a:t>
            </a:r>
            <a:r>
              <a:rPr lang="id-ID" sz="3200" b="0" strike="noStrike" spc="-1" dirty="0">
                <a:solidFill>
                  <a:srgbClr val="000000"/>
                </a:solidFill>
                <a:latin typeface="Calibri"/>
              </a:rPr>
              <a:t>, N., J. </a:t>
            </a:r>
            <a:r>
              <a:rPr lang="id-ID" sz="3200" b="0" strike="noStrike" spc="-1" dirty="0" err="1">
                <a:solidFill>
                  <a:srgbClr val="000000"/>
                </a:solidFill>
                <a:latin typeface="Calibri"/>
              </a:rPr>
              <a:t>Learning</a:t>
            </a:r>
            <a:r>
              <a:rPr lang="id-ID" sz="3200" b="0" strike="noStrike" spc="-1" dirty="0">
                <a:solidFill>
                  <a:srgbClr val="000000"/>
                </a:solidFill>
                <a:latin typeface="Calibri"/>
              </a:rPr>
              <a:t> Web Design. </a:t>
            </a:r>
            <a:r>
              <a:rPr lang="id-ID" sz="3200" b="0" strike="noStrike" spc="-1" dirty="0" err="1">
                <a:solidFill>
                  <a:srgbClr val="000000"/>
                </a:solidFill>
                <a:latin typeface="Calibri"/>
              </a:rPr>
              <a:t>O’Reilly</a:t>
            </a:r>
            <a:r>
              <a:rPr lang="id-ID" sz="3200" b="0" strike="noStrike" spc="-1" dirty="0">
                <a:solidFill>
                  <a:srgbClr val="000000"/>
                </a:solidFill>
                <a:latin typeface="Calibri"/>
              </a:rPr>
              <a:t> Media: 2012.</a:t>
            </a:r>
            <a:br>
              <a:rPr lang="id-ID" sz="3200" b="0" strike="noStrike" spc="-1" dirty="0">
                <a:solidFill>
                  <a:srgbClr val="000000"/>
                </a:solidFill>
                <a:latin typeface="Calibri"/>
              </a:rPr>
            </a:br>
            <a:endParaRPr lang="id-ID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id-ID" sz="3200" b="0" u="sng" strike="noStrike" spc="-1" dirty="0">
                <a:solidFill>
                  <a:srgbClr val="0000FF"/>
                </a:solidFill>
                <a:uFillTx/>
                <a:latin typeface="Calibri"/>
              </a:rPr>
              <a:t>https://made21indra.files.wordpress.com/2015/03/2acc3-arsitektur2bapllikasi2bweb2bumum.png</a:t>
            </a:r>
            <a:br>
              <a:rPr lang="id-ID" sz="3200" u="sng" spc="-1" dirty="0">
                <a:solidFill>
                  <a:srgbClr val="000000"/>
                </a:solidFill>
                <a:uFillTx/>
                <a:latin typeface="Calibri"/>
              </a:rPr>
            </a:br>
            <a:endParaRPr lang="id-ID" sz="3200" u="sng" spc="-1" dirty="0">
              <a:solidFill>
                <a:srgbClr val="000000"/>
              </a:solidFill>
              <a:uFillTx/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id-ID" sz="3200" b="0" strike="noStrike" spc="-1" dirty="0">
                <a:solidFill>
                  <a:srgbClr val="000000"/>
                </a:solidFill>
                <a:latin typeface="Calibri"/>
                <a:hlinkClick r:id="rId2"/>
              </a:rPr>
              <a:t>http://www.jauhari.net/engine/wp-content/uploads/2014/05/best-internet-apps.jpg</a:t>
            </a:r>
            <a:br>
              <a:rPr lang="en-US" sz="3200" b="0" strike="noStrike" spc="-1" dirty="0">
                <a:solidFill>
                  <a:srgbClr val="000000"/>
                </a:solidFill>
                <a:latin typeface="Calibri"/>
              </a:rPr>
            </a:b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id-ID" sz="3200" b="0" strike="noStrike" spc="-1" dirty="0">
                <a:solidFill>
                  <a:srgbClr val="000000"/>
                </a:solidFill>
                <a:latin typeface="Calibri"/>
              </a:rPr>
              <a:t>https://www.youtube.com/watch?v=2ZUxoi7YNgs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Content Placeholder 4"/>
          <p:cNvPicPr/>
          <p:nvPr/>
        </p:nvPicPr>
        <p:blipFill>
          <a:blip r:embed="rId3"/>
          <a:srcRect r="1681"/>
          <a:stretch/>
        </p:blipFill>
        <p:spPr>
          <a:xfrm>
            <a:off x="4320" y="692640"/>
            <a:ext cx="9139320" cy="6217920"/>
          </a:xfrm>
          <a:prstGeom prst="rect">
            <a:avLst/>
          </a:prstGeom>
          <a:ln>
            <a:noFill/>
          </a:ln>
        </p:spPr>
      </p:pic>
      <p:sp>
        <p:nvSpPr>
          <p:cNvPr id="92" name="TextShape 1"/>
          <p:cNvSpPr txBox="1"/>
          <p:nvPr/>
        </p:nvSpPr>
        <p:spPr>
          <a:xfrm>
            <a:off x="0" y="0"/>
            <a:ext cx="9143640" cy="69228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id-ID" sz="4400" b="1" strike="noStrike" spc="-1">
                <a:solidFill>
                  <a:srgbClr val="FFFFFF"/>
                </a:solidFill>
                <a:latin typeface="Calibri"/>
              </a:rPr>
              <a:t>Tujuan Instruksional Khusus (TIK)</a:t>
            </a:r>
            <a:endParaRPr lang="id-ID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stomShape 2"/>
          <p:cNvSpPr/>
          <p:nvPr/>
        </p:nvSpPr>
        <p:spPr>
          <a:xfrm rot="19269000">
            <a:off x="319680" y="1929960"/>
            <a:ext cx="12052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62626"/>
                </a:solidFill>
                <a:latin typeface="Calibri"/>
              </a:rPr>
              <a:t>Internet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 rot="21309600">
            <a:off x="3873960" y="1826640"/>
            <a:ext cx="12556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62626"/>
                </a:solidFill>
                <a:latin typeface="Calibri"/>
              </a:rPr>
              <a:t>Protokol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 rot="21207000">
            <a:off x="2432880" y="1484640"/>
            <a:ext cx="7632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62626"/>
                </a:solidFill>
                <a:latin typeface="Calibri"/>
              </a:rPr>
              <a:t>Web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 rot="20444400">
            <a:off x="2399400" y="3634920"/>
            <a:ext cx="11685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62626"/>
                </a:solidFill>
                <a:latin typeface="Calibri"/>
              </a:rPr>
              <a:t>Aplikasi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1"/>
          <p:cNvGrpSpPr/>
          <p:nvPr/>
        </p:nvGrpSpPr>
        <p:grpSpPr>
          <a:xfrm>
            <a:off x="1108080" y="1780200"/>
            <a:ext cx="5463180" cy="2639160"/>
            <a:chOff x="1108080" y="1780200"/>
            <a:chExt cx="5463180" cy="2639160"/>
          </a:xfrm>
        </p:grpSpPr>
        <p:grpSp>
          <p:nvGrpSpPr>
            <p:cNvPr id="98" name="Group 2"/>
            <p:cNvGrpSpPr/>
            <p:nvPr/>
          </p:nvGrpSpPr>
          <p:grpSpPr>
            <a:xfrm>
              <a:off x="1108080" y="1780200"/>
              <a:ext cx="5463180" cy="1553760"/>
              <a:chOff x="1108080" y="1780200"/>
              <a:chExt cx="5463180" cy="1553760"/>
            </a:xfrm>
          </p:grpSpPr>
          <p:sp>
            <p:nvSpPr>
              <p:cNvPr id="99" name="CustomShape 3"/>
              <p:cNvSpPr/>
              <p:nvPr/>
            </p:nvSpPr>
            <p:spPr>
              <a:xfrm>
                <a:off x="1108080" y="1780200"/>
                <a:ext cx="2110320" cy="155376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50760" dir="5400000">
                  <a:srgbClr val="00000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9600" b="0" strike="noStrike" spc="-1">
                    <a:solidFill>
                      <a:srgbClr val="FFC000"/>
                    </a:solidFill>
                    <a:latin typeface="Calibri"/>
                  </a:rPr>
                  <a:t>Apa</a:t>
                </a:r>
                <a:endParaRPr lang="en-US" sz="9600" b="0" strike="noStrike" spc="-1">
                  <a:latin typeface="Arial"/>
                </a:endParaRPr>
              </a:p>
            </p:txBody>
          </p:sp>
          <p:sp>
            <p:nvSpPr>
              <p:cNvPr id="100" name="CustomShape 4"/>
              <p:cNvSpPr/>
              <p:nvPr/>
            </p:nvSpPr>
            <p:spPr>
              <a:xfrm>
                <a:off x="3026700" y="2371680"/>
                <a:ext cx="3544560" cy="698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4000" b="0" strike="noStrike" spc="-1" dirty="0">
                    <a:solidFill>
                      <a:srgbClr val="000000"/>
                    </a:solidFill>
                    <a:latin typeface="Calibri"/>
                  </a:rPr>
                  <a:t>  yang </a:t>
                </a:r>
                <a:r>
                  <a:rPr lang="en-US" sz="4000" b="1" strike="noStrike" spc="-1" dirty="0" err="1">
                    <a:solidFill>
                      <a:srgbClr val="000000"/>
                    </a:solidFill>
                    <a:latin typeface="Calibri"/>
                  </a:rPr>
                  <a:t>dimaksud</a:t>
                </a:r>
                <a:endParaRPr lang="en-US" sz="4000" b="0" strike="noStrike" spc="-1" dirty="0">
                  <a:latin typeface="Arial"/>
                </a:endParaRPr>
              </a:p>
            </p:txBody>
          </p:sp>
        </p:grpSp>
        <p:sp>
          <p:nvSpPr>
            <p:cNvPr id="101" name="CustomShape 5"/>
            <p:cNvSpPr/>
            <p:nvPr/>
          </p:nvSpPr>
          <p:spPr>
            <a:xfrm>
              <a:off x="1263240" y="3505680"/>
              <a:ext cx="4704480" cy="913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5400" b="0" strike="noStrike" spc="-1">
                  <a:solidFill>
                    <a:srgbClr val="000000"/>
                  </a:solidFill>
                  <a:latin typeface="Calibri"/>
                </a:rPr>
                <a:t>dengan </a:t>
              </a:r>
              <a:r>
                <a:rPr lang="en-US" sz="5400" b="1" strike="noStrike" spc="-1">
                  <a:solidFill>
                    <a:srgbClr val="000000"/>
                  </a:solidFill>
                  <a:latin typeface="Calibri"/>
                </a:rPr>
                <a:t>Internet</a:t>
              </a:r>
              <a:endParaRPr lang="en-US" sz="5400" b="0" strike="noStrike" spc="-1">
                <a:latin typeface="Arial"/>
              </a:endParaRPr>
            </a:p>
          </p:txBody>
        </p:sp>
      </p:grpSp>
      <p:sp>
        <p:nvSpPr>
          <p:cNvPr id="102" name="CustomShape 6"/>
          <p:cNvSpPr/>
          <p:nvPr/>
        </p:nvSpPr>
        <p:spPr>
          <a:xfrm>
            <a:off x="6571260" y="600109"/>
            <a:ext cx="1945800" cy="4662360"/>
          </a:xfrm>
          <a:prstGeom prst="rect">
            <a:avLst/>
          </a:prstGeom>
          <a:noFill/>
          <a:ln>
            <a:noFill/>
          </a:ln>
          <a:effectLst>
            <a:outerShdw dist="50760" dir="54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0000" b="0" strike="noStrike" spc="-1" dirty="0">
                <a:solidFill>
                  <a:srgbClr val="FFC000"/>
                </a:solidFill>
                <a:latin typeface="Calibri"/>
              </a:rPr>
              <a:t>?</a:t>
            </a:r>
            <a:endParaRPr lang="en-US" sz="30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20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0" y="274680"/>
            <a:ext cx="9143640" cy="114264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id-ID" sz="4400" b="1" strike="noStrike" spc="-1">
                <a:solidFill>
                  <a:srgbClr val="FFFFFF"/>
                </a:solidFill>
                <a:latin typeface="Calibri"/>
              </a:rPr>
              <a:t>Sejarah Internet</a:t>
            </a:r>
            <a:endParaRPr lang="id-ID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id-ID" sz="3200" b="0" strike="noStrike" spc="-1" dirty="0">
                <a:solidFill>
                  <a:srgbClr val="000000"/>
                </a:solidFill>
                <a:latin typeface="Calibri"/>
              </a:rPr>
              <a:t>1969	: ARPANET, 4 </a:t>
            </a:r>
            <a:r>
              <a:rPr lang="id-ID" sz="3200" b="0" strike="noStrike" spc="-1" dirty="0" err="1">
                <a:solidFill>
                  <a:srgbClr val="000000"/>
                </a:solidFill>
                <a:latin typeface="Calibri"/>
              </a:rPr>
              <a:t>nodes</a:t>
            </a:r>
            <a:endParaRPr lang="id-ID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id-ID" sz="3200" b="0" strike="noStrike" spc="-1" dirty="0">
                <a:solidFill>
                  <a:srgbClr val="000000"/>
                </a:solidFill>
                <a:latin typeface="Calibri"/>
              </a:rPr>
              <a:t>1972	: WAN dengan 23 </a:t>
            </a:r>
            <a:r>
              <a:rPr lang="id-ID" sz="3200" b="0" strike="noStrike" spc="-1" dirty="0" err="1">
                <a:solidFill>
                  <a:srgbClr val="000000"/>
                </a:solidFill>
                <a:latin typeface="Calibri"/>
              </a:rPr>
              <a:t>host</a:t>
            </a:r>
            <a:r>
              <a:rPr lang="id-ID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br>
              <a:rPr dirty="0"/>
            </a:br>
            <a:r>
              <a:rPr lang="id-ID" sz="3200" b="0" strike="noStrike" spc="-1" dirty="0">
                <a:solidFill>
                  <a:srgbClr val="000000"/>
                </a:solidFill>
                <a:latin typeface="Calibri"/>
              </a:rPr>
              <a:t>                  (London, </a:t>
            </a:r>
            <a:r>
              <a:rPr lang="id-ID" sz="3200" b="0" strike="noStrike" spc="-1" dirty="0" err="1">
                <a:solidFill>
                  <a:srgbClr val="000000"/>
                </a:solidFill>
                <a:latin typeface="Calibri"/>
              </a:rPr>
              <a:t>Norway</a:t>
            </a:r>
            <a:r>
              <a:rPr lang="id-ID" sz="3200" b="0" strike="noStrike" spc="-1" dirty="0">
                <a:solidFill>
                  <a:srgbClr val="000000"/>
                </a:solidFill>
                <a:latin typeface="Calibri"/>
              </a:rPr>
              <a:t>) -&gt; Email.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id-ID" sz="3200" b="0" strike="noStrike" spc="-1" dirty="0">
                <a:solidFill>
                  <a:srgbClr val="000000"/>
                </a:solidFill>
                <a:latin typeface="Calibri"/>
              </a:rPr>
              <a:t>1973	: TCP/IP dikembangkan di Stanford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id-ID" sz="3200" b="0" strike="noStrike" spc="-1" dirty="0">
                <a:solidFill>
                  <a:srgbClr val="000000"/>
                </a:solidFill>
                <a:latin typeface="Calibri"/>
              </a:rPr>
              <a:t>1983	: TCP/IP digunakan untuk Internet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id-ID" sz="3200" b="0" strike="noStrike" spc="-1" dirty="0">
                <a:solidFill>
                  <a:srgbClr val="000000"/>
                </a:solidFill>
                <a:latin typeface="Calibri"/>
              </a:rPr>
              <a:t>1984	: Domain </a:t>
            </a:r>
            <a:r>
              <a:rPr lang="id-ID" sz="3200" b="0" strike="noStrike" spc="-1" dirty="0" err="1">
                <a:solidFill>
                  <a:srgbClr val="000000"/>
                </a:solidFill>
                <a:latin typeface="Calibri"/>
              </a:rPr>
              <a:t>Name</a:t>
            </a:r>
            <a:r>
              <a:rPr lang="id-ID" sz="3200" b="0" strike="noStrike" spc="-1" dirty="0">
                <a:solidFill>
                  <a:srgbClr val="000000"/>
                </a:solidFill>
                <a:latin typeface="Calibri"/>
              </a:rPr>
              <a:t> System.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id-ID" sz="3200" b="0" strike="noStrike" spc="-1" dirty="0">
                <a:solidFill>
                  <a:srgbClr val="000000"/>
                </a:solidFill>
                <a:latin typeface="Calibri"/>
              </a:rPr>
              <a:t>1991	: WWW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0" y="274680"/>
            <a:ext cx="9143640" cy="114264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id-ID" sz="4400" b="1" strike="noStrike" spc="-1">
                <a:solidFill>
                  <a:srgbClr val="FFFFFF"/>
                </a:solidFill>
                <a:latin typeface="Calibri"/>
              </a:rPr>
              <a:t>Protokol Internet</a:t>
            </a:r>
            <a:endParaRPr lang="id-ID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id-ID" sz="3200" b="0" strike="noStrike" spc="-1">
                <a:solidFill>
                  <a:srgbClr val="000000"/>
                </a:solidFill>
                <a:latin typeface="Calibri"/>
              </a:rPr>
              <a:t>TCP/IP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id-ID" sz="3200" b="0" strike="noStrike" spc="-1">
                <a:solidFill>
                  <a:srgbClr val="000000"/>
                </a:solidFill>
                <a:latin typeface="Calibri"/>
              </a:rPr>
              <a:t>UDP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id-ID" sz="3200" b="0" strike="noStrike" spc="-1">
                <a:solidFill>
                  <a:srgbClr val="000000"/>
                </a:solidFill>
                <a:latin typeface="Calibri"/>
              </a:rPr>
              <a:t>FTP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id-ID" sz="3200" b="0" strike="noStrike" spc="-1">
                <a:solidFill>
                  <a:srgbClr val="000000"/>
                </a:solidFill>
                <a:latin typeface="Calibri"/>
              </a:rPr>
              <a:t>HTTP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id-ID" sz="3200" b="0" strike="noStrike" spc="-1">
                <a:solidFill>
                  <a:srgbClr val="000000"/>
                </a:solidFill>
                <a:latin typeface="Calibri"/>
              </a:rPr>
              <a:t>POP3 , IMAP, SMTP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"/>
          <p:cNvGrpSpPr/>
          <p:nvPr/>
        </p:nvGrpSpPr>
        <p:grpSpPr>
          <a:xfrm>
            <a:off x="1055520" y="1780200"/>
            <a:ext cx="6260040" cy="2639160"/>
            <a:chOff x="1055520" y="1780200"/>
            <a:chExt cx="6260040" cy="2639160"/>
          </a:xfrm>
        </p:grpSpPr>
        <p:grpSp>
          <p:nvGrpSpPr>
            <p:cNvPr id="108" name="Group 2"/>
            <p:cNvGrpSpPr/>
            <p:nvPr/>
          </p:nvGrpSpPr>
          <p:grpSpPr>
            <a:xfrm>
              <a:off x="1055520" y="1780200"/>
              <a:ext cx="6260040" cy="1553760"/>
              <a:chOff x="1055520" y="1780200"/>
              <a:chExt cx="6260040" cy="1553760"/>
            </a:xfrm>
          </p:grpSpPr>
          <p:sp>
            <p:nvSpPr>
              <p:cNvPr id="109" name="CustomShape 3"/>
              <p:cNvSpPr/>
              <p:nvPr/>
            </p:nvSpPr>
            <p:spPr>
              <a:xfrm>
                <a:off x="1055520" y="1780200"/>
                <a:ext cx="2110320" cy="155376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50760" dir="5400000">
                  <a:srgbClr val="00000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9600" b="0" strike="noStrike" spc="-1">
                    <a:solidFill>
                      <a:srgbClr val="FFC000"/>
                    </a:solidFill>
                    <a:latin typeface="Calibri"/>
                  </a:rPr>
                  <a:t>Apa</a:t>
                </a:r>
                <a:endParaRPr lang="en-US" sz="9600" b="0" strike="noStrike" spc="-1">
                  <a:latin typeface="Arial"/>
                </a:endParaRPr>
              </a:p>
            </p:txBody>
          </p:sp>
          <p:sp>
            <p:nvSpPr>
              <p:cNvPr id="110" name="CustomShape 4"/>
              <p:cNvSpPr/>
              <p:nvPr/>
            </p:nvSpPr>
            <p:spPr>
              <a:xfrm>
                <a:off x="3555000" y="2358000"/>
                <a:ext cx="3760560" cy="761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4400" b="0" strike="noStrike" spc="-1">
                    <a:solidFill>
                      <a:srgbClr val="000000"/>
                    </a:solidFill>
                    <a:latin typeface="Calibri"/>
                  </a:rPr>
                  <a:t> yang </a:t>
                </a:r>
                <a:r>
                  <a:rPr lang="en-US" sz="4400" b="1" strike="noStrike" spc="-1">
                    <a:solidFill>
                      <a:srgbClr val="000000"/>
                    </a:solidFill>
                    <a:latin typeface="Calibri"/>
                  </a:rPr>
                  <a:t>dimaksud</a:t>
                </a:r>
                <a:endParaRPr lang="en-US" sz="4400" b="0" strike="noStrike" spc="-1">
                  <a:latin typeface="Arial"/>
                </a:endParaRPr>
              </a:p>
            </p:txBody>
          </p:sp>
        </p:grpSp>
        <p:sp>
          <p:nvSpPr>
            <p:cNvPr id="111" name="CustomShape 5"/>
            <p:cNvSpPr/>
            <p:nvPr/>
          </p:nvSpPr>
          <p:spPr>
            <a:xfrm>
              <a:off x="1321560" y="3505680"/>
              <a:ext cx="3706200" cy="913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5400" b="0" strike="noStrike" spc="-1">
                  <a:solidFill>
                    <a:srgbClr val="000000"/>
                  </a:solidFill>
                  <a:latin typeface="Calibri"/>
                </a:rPr>
                <a:t>dengan </a:t>
              </a:r>
              <a:r>
                <a:rPr lang="en-US" sz="5400" b="1" strike="noStrike" spc="-1">
                  <a:solidFill>
                    <a:srgbClr val="000000"/>
                  </a:solidFill>
                  <a:latin typeface="Calibri"/>
                </a:rPr>
                <a:t>Web</a:t>
              </a:r>
              <a:endParaRPr lang="en-US" sz="5400" b="0" strike="noStrike" spc="-1">
                <a:latin typeface="Arial"/>
              </a:endParaRPr>
            </a:p>
          </p:txBody>
        </p:sp>
      </p:grpSp>
      <p:sp>
        <p:nvSpPr>
          <p:cNvPr id="112" name="CustomShape 6"/>
          <p:cNvSpPr/>
          <p:nvPr/>
        </p:nvSpPr>
        <p:spPr>
          <a:xfrm>
            <a:off x="7174800" y="644400"/>
            <a:ext cx="1945800" cy="4662360"/>
          </a:xfrm>
          <a:prstGeom prst="rect">
            <a:avLst/>
          </a:prstGeom>
          <a:noFill/>
          <a:ln>
            <a:noFill/>
          </a:ln>
          <a:effectLst>
            <a:outerShdw dist="50760" dir="54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0000" b="0" strike="noStrike" spc="-1">
                <a:solidFill>
                  <a:srgbClr val="FFC000"/>
                </a:solidFill>
                <a:latin typeface="Calibri"/>
              </a:rPr>
              <a:t>?</a:t>
            </a:r>
            <a:endParaRPr lang="en-US" sz="30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0" y="274680"/>
            <a:ext cx="9143640" cy="114264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id-ID" sz="4400" b="1" strike="noStrike" spc="-1">
                <a:solidFill>
                  <a:srgbClr val="FFFFFF"/>
                </a:solidFill>
                <a:latin typeface="Calibri"/>
              </a:rPr>
              <a:t>World Wide Web</a:t>
            </a:r>
            <a:endParaRPr lang="id-ID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79"/>
              </a:spcBef>
            </a:pPr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</a:pPr>
            <a:r>
              <a:rPr lang="id-ID" sz="4400" b="0" i="1" strike="noStrike" spc="-1">
                <a:solidFill>
                  <a:srgbClr val="000000"/>
                </a:solidFill>
                <a:latin typeface="Calibri"/>
              </a:rPr>
              <a:t>The Web is a subset of the Internet. It is just one of many ways information can be transferred over networked computers. </a:t>
            </a:r>
            <a:r>
              <a:rPr lang="id-ID" sz="4400" b="0" i="1" strike="noStrike" spc="-1" baseline="30000">
                <a:solidFill>
                  <a:srgbClr val="000000"/>
                </a:solidFill>
                <a:latin typeface="Calibri"/>
              </a:rPr>
              <a:t>[2]</a:t>
            </a:r>
            <a:endParaRPr lang="id-ID" sz="4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</a:pPr>
            <a:endParaRPr lang="id-ID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0" y="274680"/>
            <a:ext cx="9143640" cy="114264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id-ID" sz="4400" b="1" strike="noStrike" spc="-1">
                <a:solidFill>
                  <a:srgbClr val="FFFFFF"/>
                </a:solidFill>
                <a:latin typeface="Calibri"/>
              </a:rPr>
              <a:t>Browser</a:t>
            </a:r>
            <a:endParaRPr lang="id-ID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41"/>
              </a:spcBef>
            </a:pPr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id-ID" sz="3200" b="0" strike="noStrike" spc="-1">
                <a:solidFill>
                  <a:srgbClr val="000000"/>
                </a:solidFill>
                <a:latin typeface="Calibri"/>
              </a:rPr>
              <a:t>Opera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id-ID" sz="3200" b="0" strike="noStrike" spc="-1">
                <a:solidFill>
                  <a:srgbClr val="000000"/>
                </a:solidFill>
                <a:latin typeface="Calibri"/>
              </a:rPr>
              <a:t>Mozilla Firefox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id-ID" sz="3200" b="0" strike="noStrike" spc="-1">
                <a:solidFill>
                  <a:srgbClr val="000000"/>
                </a:solidFill>
                <a:latin typeface="Calibri"/>
              </a:rPr>
              <a:t>Google Chrome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id-ID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0" y="274680"/>
            <a:ext cx="9143640" cy="114264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id-ID" sz="4400" b="1" strike="noStrike" spc="-1">
                <a:solidFill>
                  <a:srgbClr val="FFFFFF"/>
                </a:solidFill>
                <a:latin typeface="Calibri"/>
              </a:rPr>
              <a:t>Browser</a:t>
            </a:r>
            <a:endParaRPr lang="id-ID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3"/>
          <a:stretch/>
        </p:blipFill>
        <p:spPr>
          <a:xfrm>
            <a:off x="1221120" y="1599840"/>
            <a:ext cx="670068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503</Words>
  <Application>Microsoft Office PowerPoint</Application>
  <PresentationFormat>On-screen Show (4:3)</PresentationFormat>
  <Paragraphs>91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StarSymbol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User</dc:creator>
  <dc:description/>
  <cp:lastModifiedBy>Ivan Jaya</cp:lastModifiedBy>
  <cp:revision>84</cp:revision>
  <dcterms:created xsi:type="dcterms:W3CDTF">2017-09-05T02:45:01Z</dcterms:created>
  <dcterms:modified xsi:type="dcterms:W3CDTF">2020-09-29T17:09:04Z</dcterms:modified>
  <dc:language>en-ID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1033-10.1.0.5672</vt:lpwstr>
  </property>
  <property fmtid="{D5CDD505-2E9C-101B-9397-08002B2CF9AE}" pid="6" name="LinksUpToDate">
    <vt:bool>false</vt:bool>
  </property>
  <property fmtid="{D5CDD505-2E9C-101B-9397-08002B2CF9AE}" pid="7" name="MMClips">
    <vt:i4>1</vt:i4>
  </property>
  <property fmtid="{D5CDD505-2E9C-101B-9397-08002B2CF9AE}" pid="8" name="Notes">
    <vt:i4>12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