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349" r:id="rId3"/>
    <p:sldId id="347" r:id="rId4"/>
    <p:sldId id="268" r:id="rId5"/>
    <p:sldId id="369" r:id="rId6"/>
    <p:sldId id="370" r:id="rId7"/>
    <p:sldId id="348" r:id="rId8"/>
    <p:sldId id="363" r:id="rId9"/>
    <p:sldId id="351" r:id="rId10"/>
    <p:sldId id="352" r:id="rId11"/>
    <p:sldId id="372" r:id="rId12"/>
    <p:sldId id="353" r:id="rId13"/>
    <p:sldId id="355" r:id="rId14"/>
    <p:sldId id="356" r:id="rId15"/>
    <p:sldId id="357" r:id="rId16"/>
    <p:sldId id="358" r:id="rId17"/>
    <p:sldId id="374" r:id="rId18"/>
    <p:sldId id="373" r:id="rId19"/>
    <p:sldId id="360" r:id="rId20"/>
    <p:sldId id="361" r:id="rId21"/>
    <p:sldId id="364" r:id="rId22"/>
    <p:sldId id="366" r:id="rId23"/>
    <p:sldId id="362" r:id="rId24"/>
    <p:sldId id="321" r:id="rId25"/>
    <p:sldId id="359" r:id="rId26"/>
    <p:sldId id="371" r:id="rId27"/>
    <p:sldId id="368" r:id="rId28"/>
    <p:sldId id="365" r:id="rId29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093"/>
    <a:srgbClr val="3F3F3F"/>
    <a:srgbClr val="D3481D"/>
    <a:srgbClr val="414141"/>
    <a:srgbClr val="6D6D6D"/>
    <a:srgbClr val="5D6063"/>
    <a:srgbClr val="6C6F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2874" autoAdjust="0"/>
  </p:normalViewPr>
  <p:slideViewPr>
    <p:cSldViewPr snapToGrid="0">
      <p:cViewPr varScale="1">
        <p:scale>
          <a:sx n="77" d="100"/>
          <a:sy n="77" d="100"/>
        </p:scale>
        <p:origin x="74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2"/>
    </p:cViewPr>
  </p:sorterViewPr>
  <p:notesViewPr>
    <p:cSldViewPr snapToGrid="0">
      <p:cViewPr varScale="1">
        <p:scale>
          <a:sx n="86" d="100"/>
          <a:sy n="86" d="100"/>
        </p:scale>
        <p:origin x="352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F574-9E5E-4479-A694-7B0504769AE1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模板来自于 </a:t>
            </a:r>
            <a:r>
              <a:rPr lang="en-US" altLang="zh-CN" dirty="0"/>
              <a:t>http://docer.mysoeasy.com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8F04A-84B0-4E5D-A1A7-EE43D6EF2A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8565" rtl="0" eaLnBrk="1" latinLnBrk="0" hangingPunct="1">
      <a:buFont typeface="Arial" charset="0"/>
      <a:buNone/>
      <a:defRPr sz="1865" kern="1200" baseline="0">
        <a:solidFill>
          <a:srgbClr val="FF0000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10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11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65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12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13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14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15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16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17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492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18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75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19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7B58B-4ECF-4630-960F-A5691205CF3E}" type="slidenum">
              <a:rPr lang="id-ID" smtClean="0"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21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22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19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88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7B58B-4ECF-4630-960F-A5691205CF3E}" type="slidenum">
              <a:rPr lang="id-ID" smtClean="0"/>
              <a:t>3</a:t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1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4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7B58B-4ECF-4630-960F-A5691205CF3E}" type="slidenum">
              <a:rPr lang="id-ID" smtClean="0"/>
              <a:t>7</a:t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Font typeface="Arial" charset="0"/>
              <a:buNone/>
            </a:pPr>
            <a:fld id="{CDB837DA-BB48-408C-B968-10E85A0E28DE}" type="slidenum">
              <a:rPr lang="zh-CN" altLang="en-US" sz="1200">
                <a:latin typeface="Calibri" panose="020F0502020204030204" charset="0"/>
                <a:ea typeface="SimSun" charset="-122"/>
              </a:rPr>
              <a:t>9</a:t>
            </a:fld>
            <a:endParaRPr lang="zh-CN" altLang="en-US" sz="1200">
              <a:latin typeface="Calibri" panose="020F0502020204030204" charset="0"/>
              <a:ea typeface="SimSun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856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08332" y="2503750"/>
            <a:ext cx="8478832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08332" y="1070518"/>
            <a:ext cx="8478832" cy="1363187"/>
          </a:xfrm>
        </p:spPr>
        <p:txBody>
          <a:bodyPr>
            <a:normAutofit/>
          </a:bodyPr>
          <a:lstStyle>
            <a:lvl1pPr algn="ctr">
              <a:defRPr sz="4200">
                <a:gradFill flip="none" rotWithShape="1">
                  <a:gsLst>
                    <a:gs pos="34000">
                      <a:schemeClr val="accent2"/>
                    </a:gs>
                    <a:gs pos="1000">
                      <a:schemeClr val="accent1"/>
                    </a:gs>
                    <a:gs pos="97248">
                      <a:schemeClr val="accent3"/>
                    </a:gs>
                    <a:gs pos="67000">
                      <a:schemeClr val="accent5"/>
                    </a:gs>
                  </a:gsLst>
                  <a:lin ang="0" scaled="1"/>
                  <a:tileRect/>
                </a:gradFill>
                <a:effectLst/>
              </a:defRPr>
            </a:lvl1pPr>
          </a:lstStyle>
          <a:p>
            <a:r>
              <a:rPr lang="zh-CN" altLang="en-US" dirty="0"/>
              <a:t>单击此处添加您的标题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327025" y="352425"/>
            <a:ext cx="11468100" cy="544671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360045" indent="-179705">
              <a:spcAft>
                <a:spcPts val="0"/>
              </a:spcAft>
              <a:buClrTx/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539750" indent="-179705">
              <a:defRPr sz="1800">
                <a:solidFill>
                  <a:schemeClr val="tx1"/>
                </a:solidFill>
              </a:defRPr>
            </a:lvl3pPr>
            <a:lvl4pPr marL="720090" indent="-179705">
              <a:defRPr sz="1800">
                <a:solidFill>
                  <a:schemeClr val="tx1"/>
                </a:solidFill>
              </a:defRPr>
            </a:lvl4pPr>
            <a:lvl5pPr marL="899795" indent="-179705"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E2FC-24D7-4380-9D10-51B672535338}" type="datetimeFigureOut">
              <a:rPr lang="id-ID" smtClean="0"/>
              <a:t>24/08/2021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1EC9-EB16-4A9A-A75B-A60CFA9FCB6D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558000" y="366953"/>
            <a:ext cx="11055600" cy="774000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558799" y="3278777"/>
            <a:ext cx="11054801" cy="2783623"/>
          </a:xfrm>
        </p:spPr>
        <p:txBody>
          <a:bodyPr>
            <a:normAutofit/>
          </a:bodyPr>
          <a:lstStyle>
            <a:lvl1pPr marL="0" indent="-179705" algn="l">
              <a:buClrTx/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</a:defRPr>
            </a:lvl1pPr>
            <a:lvl2pPr marL="360045" indent="-179705" algn="l">
              <a:buClrTx/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539750" indent="-179705">
              <a:defRPr>
                <a:solidFill>
                  <a:schemeClr val="tx1"/>
                </a:solidFill>
              </a:defRPr>
            </a:lvl3pPr>
            <a:lvl4pPr marL="720090" indent="-179705">
              <a:defRPr>
                <a:solidFill>
                  <a:schemeClr val="tx1"/>
                </a:solidFill>
              </a:defRPr>
            </a:lvl4pPr>
            <a:lvl5pPr marL="899795" indent="-17970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182245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gradFill>
                  <a:gsLst>
                    <a:gs pos="34000">
                      <a:schemeClr val="accent2"/>
                    </a:gs>
                    <a:gs pos="1000">
                      <a:schemeClr val="accent1"/>
                    </a:gs>
                    <a:gs pos="97248">
                      <a:schemeClr val="accent3"/>
                    </a:gs>
                    <a:gs pos="67000">
                      <a:schemeClr val="accent5"/>
                    </a:gs>
                  </a:gsLst>
                  <a:lin ang="0" scaled="1"/>
                </a:gra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098676" y="3125433"/>
            <a:ext cx="7994649" cy="457200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558798" y="364930"/>
            <a:ext cx="11056060" cy="69959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 hasCustomPrompt="1"/>
          </p:nvPr>
        </p:nvSpPr>
        <p:spPr>
          <a:xfrm>
            <a:off x="558798" y="1241316"/>
            <a:ext cx="5080000" cy="4761452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  <a:lvl2pPr algn="l">
              <a:lnSpc>
                <a:spcPct val="10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 hasCustomPrompt="1"/>
          </p:nvPr>
        </p:nvSpPr>
        <p:spPr>
          <a:xfrm>
            <a:off x="6520941" y="1241316"/>
            <a:ext cx="5094116" cy="4761452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2400">
                <a:solidFill>
                  <a:schemeClr val="tx1"/>
                </a:solidFill>
              </a:defRPr>
            </a:lvl1pPr>
            <a:lvl2pPr algn="l">
              <a:lnSpc>
                <a:spcPct val="10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1099435" y="247384"/>
            <a:ext cx="10515598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9435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 hasCustomPrompt="1"/>
          </p:nvPr>
        </p:nvSpPr>
        <p:spPr>
          <a:xfrm>
            <a:off x="1099435" y="2200274"/>
            <a:ext cx="5157787" cy="368458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31846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 hasCustomPrompt="1"/>
          </p:nvPr>
        </p:nvSpPr>
        <p:spPr>
          <a:xfrm>
            <a:off x="6431846" y="2200274"/>
            <a:ext cx="5183188" cy="3684588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799911"/>
            <a:ext cx="3352601" cy="98831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F499D6-4761-4E00-AD6D-B3F7DD7DB0FA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14576-7FAA-413C-8623-7421058D7F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空心弧 5"/>
          <p:cNvSpPr/>
          <p:nvPr userDrawn="1"/>
        </p:nvSpPr>
        <p:spPr bwMode="auto">
          <a:xfrm rot="7086271">
            <a:off x="6551614" y="2576514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592000" y="288000"/>
            <a:ext cx="9262800" cy="583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 hasCustomPrompt="1"/>
          </p:nvPr>
        </p:nvSpPr>
        <p:spPr>
          <a:xfrm>
            <a:off x="2962800" y="1533600"/>
            <a:ext cx="3819600" cy="4482000"/>
          </a:xfr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 hasCustomPrompt="1"/>
          </p:nvPr>
        </p:nvSpPr>
        <p:spPr>
          <a:xfrm>
            <a:off x="7585200" y="1533600"/>
            <a:ext cx="3999600" cy="44820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矩形 6"/>
          <p:cNvSpPr>
            <a:spLocks noChangeArrowheads="1"/>
          </p:cNvSpPr>
          <p:nvPr userDrawn="1"/>
        </p:nvSpPr>
        <p:spPr bwMode="auto">
          <a:xfrm>
            <a:off x="0" y="1111250"/>
            <a:ext cx="12192000" cy="5327650"/>
          </a:xfrm>
          <a:prstGeom prst="rect">
            <a:avLst/>
          </a:prstGeo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endParaRPr lang="zh-CN" altLang="zh-CN" sz="1800">
              <a:solidFill>
                <a:srgbClr val="FFFFFF"/>
              </a:solidFill>
              <a:latin typeface="Arial" charset="0"/>
              <a:ea typeface="SimSun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0" y="0"/>
            <a:ext cx="21605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endParaRPr lang="zh-CN" altLang="en-US" sz="1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 hasCustomPrompt="1"/>
          </p:nvPr>
        </p:nvSpPr>
        <p:spPr>
          <a:xfrm>
            <a:off x="692332" y="365125"/>
            <a:ext cx="9354780" cy="5811838"/>
          </a:xfrm>
        </p:spPr>
        <p:txBody>
          <a:bodyPr vert="eaVert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1pPr>
            <a:lvl2pPr marL="539750" indent="-17970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Arial" charset="0"/>
              <a:buChar char="•"/>
              <a:defRPr sz="2000">
                <a:solidFill>
                  <a:schemeClr val="tx1"/>
                </a:solidFill>
              </a:defRPr>
            </a:lvl2pPr>
            <a:lvl3pPr marL="720090" indent="-17970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tx1"/>
                </a:solidFill>
              </a:defRPr>
            </a:lvl3pPr>
            <a:lvl4pPr marL="899795" indent="-17970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tx1"/>
                </a:solidFill>
              </a:defRPr>
            </a:lvl4pPr>
            <a:lvl5pPr marL="1080135" indent="-17970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1"/>
            <a:ext cx="12192000" cy="635635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40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8" y="366953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215614"/>
            <a:ext cx="11056060" cy="501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0D47-0236-4A71-8B93-0C2C8F83ABBC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A133-AB96-4B5A-9DB7-AAFAFDF923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gradFill>
            <a:gsLst>
              <a:gs pos="34000">
                <a:schemeClr val="accent2"/>
              </a:gs>
              <a:gs pos="1000">
                <a:schemeClr val="accent1"/>
              </a:gs>
              <a:gs pos="97248">
                <a:schemeClr val="accent3"/>
              </a:gs>
              <a:gs pos="67000">
                <a:schemeClr val="accent5"/>
              </a:gs>
            </a:gsLst>
            <a:lin ang="0" scaled="1"/>
          </a:gradFill>
          <a:effectLst/>
          <a:latin typeface="+mj-lt"/>
          <a:ea typeface="+mn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65000"/>
        <a:buFont typeface="Wingdings" panose="05000000000000000000" charset="2"/>
        <a:buChar char="p"/>
        <a:defRPr sz="2400" kern="1200" baseline="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705" algn="just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Font typeface="Arial" charset="0"/>
        <a:buChar char="•"/>
        <a:defRPr sz="200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72009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ea typeface="+mj-ea"/>
              </a:rPr>
              <a:t>Hyper Text Markup Language (HTML)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en-US" dirty="0">
                <a:latin typeface="+mn-lt"/>
              </a:rPr>
              <a:t>Ivan Jaya, S.Si., M.Kom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pic>
        <p:nvPicPr>
          <p:cNvPr id="6" name="Picture Placeholder 5" descr="HTML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5845175" y="1157605"/>
            <a:ext cx="2403475" cy="240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670" y="3538855"/>
            <a:ext cx="9173210" cy="29013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0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65FD6E-21EC-44A1-93BD-E8EDF0B8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94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545" y="1180237"/>
            <a:ext cx="866775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60320" y="1317625"/>
            <a:ext cx="7801610" cy="50139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>
                <a:latin typeface="Arial" charset="0"/>
              </a:rPr>
              <a:t>&lt;!DOCTYPE html&gt;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&lt;html&gt;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&lt;head&gt;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&lt;title&gt;</a:t>
            </a:r>
            <a:r>
              <a:rPr lang="en-US" sz="3200" dirty="0" err="1">
                <a:latin typeface="Arial" charset="0"/>
              </a:rPr>
              <a:t>Belajar</a:t>
            </a:r>
            <a:r>
              <a:rPr lang="en-US" sz="3200" dirty="0">
                <a:latin typeface="Arial" charset="0"/>
              </a:rPr>
              <a:t> HTML&lt;/title&gt;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&lt;/head&gt;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&lt;body&gt;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&lt;p&gt;Halo </a:t>
            </a:r>
            <a:r>
              <a:rPr lang="en-US" sz="3200" dirty="0" err="1">
                <a:latin typeface="Arial" charset="0"/>
              </a:rPr>
              <a:t>Dunia</a:t>
            </a:r>
            <a:r>
              <a:rPr lang="en-US" sz="3200" dirty="0">
                <a:latin typeface="Arial" charset="0"/>
              </a:rPr>
              <a:t>, </a:t>
            </a:r>
            <a:r>
              <a:rPr lang="en-US" sz="3200" dirty="0" err="1">
                <a:latin typeface="Arial" charset="0"/>
              </a:rPr>
              <a:t>mari</a:t>
            </a:r>
            <a:r>
              <a:rPr lang="en-US" sz="3200" dirty="0">
                <a:latin typeface="Arial" charset="0"/>
              </a:rPr>
              <a:t> </a:t>
            </a:r>
            <a:r>
              <a:rPr lang="en-US" sz="3200" dirty="0" err="1">
                <a:latin typeface="Arial" charset="0"/>
              </a:rPr>
              <a:t>belajar</a:t>
            </a:r>
            <a:r>
              <a:rPr lang="en-US" sz="3200" dirty="0">
                <a:latin typeface="Arial" charset="0"/>
              </a:rPr>
              <a:t> HTML&lt;/p&gt;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&lt;/body&gt;</a:t>
            </a:r>
            <a:br>
              <a:rPr lang="en-US" sz="3200" dirty="0">
                <a:latin typeface="Arial" charset="0"/>
              </a:rPr>
            </a:br>
            <a:r>
              <a:rPr lang="en-US" sz="3200" dirty="0">
                <a:latin typeface="Arial" charset="0"/>
              </a:rPr>
              <a:t>&lt;/html&gt;</a:t>
            </a:r>
            <a:endParaRPr lang="id-ID" sz="3200" dirty="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592" y="1338175"/>
            <a:ext cx="6624736" cy="497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14" y="1270407"/>
            <a:ext cx="836550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14" y="3479556"/>
            <a:ext cx="8365508" cy="304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8085" y="1215390"/>
            <a:ext cx="9157335" cy="50139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err="1"/>
              <a:t>Beberapa</a:t>
            </a:r>
            <a:r>
              <a:rPr lang="en-US" sz="3200" dirty="0"/>
              <a:t> tag HTML </a:t>
            </a:r>
            <a:r>
              <a:rPr lang="x-none" altLang="en-US" sz="3200" dirty="0"/>
              <a:t>untuk konten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  <a:p>
            <a:pPr marL="0" indent="0" algn="l">
              <a:buNone/>
            </a:pPr>
            <a:r>
              <a:rPr lang="en-US" sz="3200" dirty="0"/>
              <a:t>&lt;article&gt;				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>
                <a:sym typeface="Wingdings" panose="05000000000000000000" pitchFamily="2" charset="2"/>
              </a:rPr>
              <a:t>Artikel</a:t>
            </a:r>
            <a:endParaRPr lang="en-US" sz="3200" dirty="0"/>
          </a:p>
          <a:p>
            <a:pPr marL="0" indent="0" algn="l">
              <a:buNone/>
            </a:pPr>
            <a:r>
              <a:rPr lang="en-US" sz="3200" dirty="0"/>
              <a:t>&lt;p&gt;			</a:t>
            </a:r>
            <a:r>
              <a:rPr lang="x-none" altLang="en-US" sz="3200" dirty="0"/>
              <a:t>	</a:t>
            </a:r>
            <a:r>
              <a:rPr lang="en-US" altLang="en-US" sz="3200" dirty="0"/>
              <a:t>	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/>
              <a:t> </a:t>
            </a:r>
            <a:r>
              <a:rPr lang="en-US" sz="3200" dirty="0" err="1">
                <a:sym typeface="Wingdings" panose="05000000000000000000" charset="2"/>
              </a:rPr>
              <a:t>Paragraf</a:t>
            </a:r>
            <a:endParaRPr lang="en-US" sz="3200" dirty="0">
              <a:sym typeface="Wingdings" panose="05000000000000000000" charset="2"/>
            </a:endParaRPr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</a:t>
            </a:r>
            <a:r>
              <a:rPr lang="en-US" sz="3200" dirty="0" err="1">
                <a:sym typeface="Wingdings" panose="05000000000000000000" charset="2"/>
              </a:rPr>
              <a:t>i</a:t>
            </a:r>
            <a:r>
              <a:rPr lang="en-US" sz="3200" dirty="0">
                <a:sym typeface="Wingdings" panose="05000000000000000000" charset="2"/>
              </a:rPr>
              <a:t>&gt;&lt;</a:t>
            </a:r>
            <a:r>
              <a:rPr lang="en-US" sz="3200" dirty="0" err="1">
                <a:sym typeface="Wingdings" panose="05000000000000000000" charset="2"/>
              </a:rPr>
              <a:t>em</a:t>
            </a:r>
            <a:r>
              <a:rPr lang="en-US" sz="3200" dirty="0">
                <a:sym typeface="Wingdings" panose="05000000000000000000" charset="2"/>
              </a:rPr>
              <a:t>&gt;				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>
                <a:sym typeface="Wingdings" panose="05000000000000000000" charset="2"/>
              </a:rPr>
              <a:t> </a:t>
            </a:r>
            <a:r>
              <a:rPr lang="en-US" altLang="en-US" sz="3200" dirty="0">
                <a:sym typeface="Wingdings" panose="05000000000000000000" charset="2"/>
              </a:rPr>
              <a:t>italic</a:t>
            </a:r>
            <a:br>
              <a:rPr lang="en-US" sz="3200" dirty="0">
                <a:sym typeface="Wingdings" panose="05000000000000000000" charset="2"/>
              </a:rPr>
            </a:br>
            <a:r>
              <a:rPr lang="en-US" sz="3200" dirty="0">
                <a:sym typeface="Wingdings" panose="05000000000000000000" charset="2"/>
              </a:rPr>
              <a:t>&lt;b&gt;&lt;strong&gt;			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>
                <a:sym typeface="Wingdings" panose="05000000000000000000" charset="2"/>
              </a:rPr>
              <a:t> </a:t>
            </a:r>
            <a:r>
              <a:rPr lang="en-US" sz="3200" dirty="0">
                <a:sym typeface="Wingdings" panose="05000000000000000000" charset="2"/>
              </a:rPr>
              <a:t>bold</a:t>
            </a:r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&lt;u&gt;					</a:t>
            </a:r>
            <a:r>
              <a:rPr lang="en-US" sz="3200" dirty="0">
                <a:sym typeface="Wingdings" panose="05000000000000000000" pitchFamily="2" charset="2"/>
              </a:rPr>
              <a:t> underline</a:t>
            </a:r>
            <a:endParaRPr lang="en-US" sz="3200" dirty="0">
              <a:sym typeface="Wingdings" panose="05000000000000000000" charset="2"/>
            </a:endParaRPr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</a:t>
            </a:r>
            <a:r>
              <a:rPr lang="en-US" sz="3200" dirty="0" err="1">
                <a:sym typeface="Wingdings" panose="05000000000000000000" charset="2"/>
              </a:rPr>
              <a:t>br</a:t>
            </a:r>
            <a:r>
              <a:rPr lang="en-US" sz="3200" dirty="0">
                <a:sym typeface="Wingdings" panose="05000000000000000000" charset="2"/>
              </a:rPr>
              <a:t> /&gt;		</a:t>
            </a:r>
            <a:r>
              <a:rPr lang="x-none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>
                <a:sym typeface="Wingdings" panose="05000000000000000000" charset="2"/>
              </a:rPr>
              <a:t> </a:t>
            </a:r>
            <a:r>
              <a:rPr lang="en-US" sz="3200" dirty="0" err="1">
                <a:sym typeface="Wingdings" panose="05000000000000000000" charset="2"/>
              </a:rPr>
              <a:t>spasi</a:t>
            </a:r>
            <a:r>
              <a:rPr lang="en-US" sz="3200" dirty="0">
                <a:sym typeface="Wingdings" panose="05000000000000000000" charset="2"/>
              </a:rPr>
              <a:t> baris 1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8085" y="1215390"/>
            <a:ext cx="9157335" cy="50139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err="1"/>
              <a:t>Beberapa</a:t>
            </a:r>
            <a:r>
              <a:rPr lang="en-US" sz="3200" dirty="0"/>
              <a:t> tag HTML </a:t>
            </a:r>
            <a:r>
              <a:rPr lang="x-none" altLang="en-US" sz="3200" dirty="0"/>
              <a:t>untuk konten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&lt;h1&gt;&lt;h2&gt;…&lt;h6&gt;   </a:t>
            </a:r>
            <a:r>
              <a:rPr lang="x-none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>
                <a:sym typeface="Wingdings" panose="05000000000000000000" charset="2"/>
              </a:rPr>
              <a:t> </a:t>
            </a:r>
            <a:r>
              <a:rPr lang="en-US" sz="3200" dirty="0">
                <a:sym typeface="Wingdings" panose="05000000000000000000" charset="2"/>
              </a:rPr>
              <a:t>heading</a:t>
            </a:r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&lt;a </a:t>
            </a:r>
            <a:r>
              <a:rPr lang="en-US" sz="3200" dirty="0" err="1">
                <a:sym typeface="Wingdings" panose="05000000000000000000" charset="2"/>
              </a:rPr>
              <a:t>href</a:t>
            </a:r>
            <a:r>
              <a:rPr lang="en-US" sz="3200" dirty="0">
                <a:sym typeface="Wingdings" panose="05000000000000000000" charset="2"/>
              </a:rPr>
              <a:t>=</a:t>
            </a:r>
            <a:r>
              <a:rPr lang="x-none" altLang="en-US" sz="3200" dirty="0">
                <a:sym typeface="Wingdings" panose="05000000000000000000" charset="2"/>
              </a:rPr>
              <a:t>""</a:t>
            </a:r>
            <a:r>
              <a:rPr lang="en-US" sz="3200" dirty="0">
                <a:sym typeface="Wingdings" panose="05000000000000000000" charset="2"/>
              </a:rPr>
              <a:t>&gt;	</a:t>
            </a:r>
            <a:r>
              <a:rPr lang="x-none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>
                <a:sym typeface="Wingdings" panose="05000000000000000000" charset="2"/>
              </a:rPr>
              <a:t> </a:t>
            </a:r>
            <a:r>
              <a:rPr lang="en-US" sz="3200" dirty="0">
                <a:sym typeface="Wingdings" panose="05000000000000000000" charset="2"/>
              </a:rPr>
              <a:t>Link</a:t>
            </a:r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</a:t>
            </a:r>
            <a:r>
              <a:rPr lang="en-US" sz="3200" dirty="0" err="1">
                <a:sym typeface="Wingdings" panose="05000000000000000000" charset="2"/>
              </a:rPr>
              <a:t>img</a:t>
            </a:r>
            <a:r>
              <a:rPr lang="en-US" sz="3200" dirty="0">
                <a:sym typeface="Wingdings" panose="05000000000000000000" charset="2"/>
              </a:rPr>
              <a:t> </a:t>
            </a:r>
            <a:r>
              <a:rPr lang="en-US" sz="3200" dirty="0" err="1">
                <a:sym typeface="Wingdings" panose="05000000000000000000" charset="2"/>
              </a:rPr>
              <a:t>src</a:t>
            </a:r>
            <a:r>
              <a:rPr lang="en-US" sz="3200" dirty="0">
                <a:sym typeface="Wingdings" panose="05000000000000000000" charset="2"/>
              </a:rPr>
              <a:t>=</a:t>
            </a:r>
            <a:r>
              <a:rPr lang="x-none" altLang="en-US" sz="3200" dirty="0">
                <a:sym typeface="Wingdings" panose="05000000000000000000" charset="2"/>
              </a:rPr>
              <a:t>""</a:t>
            </a:r>
            <a:r>
              <a:rPr lang="en-US" sz="3200" dirty="0">
                <a:sym typeface="Wingdings" panose="05000000000000000000" charset="2"/>
              </a:rPr>
              <a:t>&gt;	</a:t>
            </a:r>
            <a:r>
              <a:rPr lang="x-none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charset="2"/>
              </a:rPr>
              <a:t>	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x-none" altLang="en-US" sz="3200" dirty="0">
                <a:sym typeface="Wingdings" panose="05000000000000000000" charset="2"/>
              </a:rPr>
              <a:t> </a:t>
            </a:r>
            <a:r>
              <a:rPr lang="en-US" sz="3200" dirty="0">
                <a:sym typeface="Wingdings" panose="05000000000000000000" charset="2"/>
              </a:rPr>
              <a:t>Gambar</a:t>
            </a:r>
          </a:p>
          <a:p>
            <a:pPr marL="0" indent="0" algn="l">
              <a:buNone/>
            </a:pPr>
            <a:r>
              <a:rPr lang="en-US" sz="3200" dirty="0"/>
              <a:t>&lt;table&gt;				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 err="1">
                <a:sym typeface="Wingdings" panose="05000000000000000000" pitchFamily="2" charset="2"/>
              </a:rPr>
              <a:t>Tabel</a:t>
            </a:r>
            <a:endParaRPr lang="en-US" sz="3200" dirty="0">
              <a:sym typeface="Wingdings" panose="05000000000000000000" charset="2"/>
            </a:endParaRPr>
          </a:p>
          <a:p>
            <a:pPr marL="0" indent="0" algn="l">
              <a:buNone/>
            </a:pPr>
            <a:r>
              <a:rPr lang="en-US" sz="3200" dirty="0">
                <a:sym typeface="Wingdings" panose="05000000000000000000" charset="2"/>
              </a:rPr>
              <a:t>&lt;form&gt;				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charset="2"/>
              </a:rPr>
              <a:t> </a:t>
            </a:r>
            <a:r>
              <a:rPr lang="en-US" sz="3200" dirty="0" err="1">
                <a:sym typeface="Wingdings" panose="05000000000000000000" charset="2"/>
              </a:rPr>
              <a:t>Formulir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20723823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475B70-5B10-4574-98B2-5AE3CB0E5FF2}"/>
              </a:ext>
            </a:extLst>
          </p:cNvPr>
          <p:cNvSpPr txBox="1"/>
          <p:nvPr/>
        </p:nvSpPr>
        <p:spPr>
          <a:xfrm>
            <a:off x="1" y="2988526"/>
            <a:ext cx="12192000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400" dirty="0">
                <a:latin typeface="Arial" charset="0"/>
                <a:ea typeface="Microsoft YaHei" panose="020B0503020204020204" pitchFamily="34" charset="-122"/>
              </a:rPr>
              <a:t>&lt;p&gt; </a:t>
            </a:r>
            <a:r>
              <a:rPr lang="en-US" sz="4400" dirty="0" err="1">
                <a:latin typeface="Arial" charset="0"/>
                <a:ea typeface="Microsoft YaHei" panose="020B0503020204020204" pitchFamily="34" charset="-122"/>
              </a:rPr>
              <a:t>Ini</a:t>
            </a:r>
            <a:r>
              <a:rPr lang="en-US" sz="4400" dirty="0">
                <a:latin typeface="Arial" charset="0"/>
                <a:ea typeface="Microsoft YaHei" panose="020B0503020204020204" pitchFamily="34" charset="-122"/>
              </a:rPr>
              <a:t> </a:t>
            </a:r>
            <a:r>
              <a:rPr lang="en-US" sz="4400" dirty="0" err="1">
                <a:latin typeface="Arial" charset="0"/>
                <a:ea typeface="Microsoft YaHei" panose="020B0503020204020204" pitchFamily="34" charset="-122"/>
              </a:rPr>
              <a:t>adalah</a:t>
            </a:r>
            <a:r>
              <a:rPr lang="en-US" sz="4400" dirty="0">
                <a:latin typeface="Arial" charset="0"/>
                <a:ea typeface="Microsoft YaHei" panose="020B0503020204020204" pitchFamily="34" charset="-122"/>
              </a:rPr>
              <a:t> paragraph &lt;/p&gt;</a:t>
            </a:r>
            <a:endParaRPr lang="en-ID" sz="4400" dirty="0">
              <a:latin typeface="Arial" charset="0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AE1CD-321C-4EDA-8F03-C918CB482EA4}"/>
              </a:ext>
            </a:extLst>
          </p:cNvPr>
          <p:cNvSpPr txBox="1"/>
          <p:nvPr/>
        </p:nvSpPr>
        <p:spPr>
          <a:xfrm>
            <a:off x="789709" y="563981"/>
            <a:ext cx="3699164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>
                <a:solidFill>
                  <a:srgbClr val="046093"/>
                </a:solidFill>
                <a:latin typeface="Arial" charset="0"/>
                <a:ea typeface="Microsoft YaHei" panose="020B0503020204020204" pitchFamily="34" charset="-122"/>
              </a:rPr>
              <a:t>Tag </a:t>
            </a:r>
            <a:r>
              <a:rPr lang="en-US" sz="3600" dirty="0" err="1">
                <a:solidFill>
                  <a:srgbClr val="046093"/>
                </a:solidFill>
                <a:latin typeface="Arial" charset="0"/>
                <a:ea typeface="Microsoft YaHei" panose="020B0503020204020204" pitchFamily="34" charset="-122"/>
              </a:rPr>
              <a:t>Pembuka</a:t>
            </a:r>
            <a:endParaRPr lang="en-ID" sz="3600" dirty="0">
              <a:solidFill>
                <a:srgbClr val="046093"/>
              </a:solidFill>
              <a:latin typeface="Arial" charset="0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F3CCB-C81B-40CE-B006-B31E8CE068B9}"/>
              </a:ext>
            </a:extLst>
          </p:cNvPr>
          <p:cNvSpPr txBox="1"/>
          <p:nvPr/>
        </p:nvSpPr>
        <p:spPr>
          <a:xfrm>
            <a:off x="7491959" y="563981"/>
            <a:ext cx="3699164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>
                <a:solidFill>
                  <a:srgbClr val="046093"/>
                </a:solidFill>
                <a:latin typeface="Arial" charset="0"/>
                <a:ea typeface="Microsoft YaHei" panose="020B0503020204020204" pitchFamily="34" charset="-122"/>
              </a:rPr>
              <a:t>Tag </a:t>
            </a:r>
            <a:r>
              <a:rPr lang="en-US" sz="3600" dirty="0" err="1">
                <a:solidFill>
                  <a:srgbClr val="046093"/>
                </a:solidFill>
                <a:latin typeface="Arial" charset="0"/>
                <a:ea typeface="Microsoft YaHei" panose="020B0503020204020204" pitchFamily="34" charset="-122"/>
              </a:rPr>
              <a:t>Penutup</a:t>
            </a:r>
            <a:endParaRPr lang="en-ID" sz="3600" dirty="0">
              <a:solidFill>
                <a:srgbClr val="046093"/>
              </a:solidFill>
              <a:latin typeface="Arial" charset="0"/>
              <a:ea typeface="Microsoft YaHei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CA896-D91C-4753-B759-66CF17E87A43}"/>
              </a:ext>
            </a:extLst>
          </p:cNvPr>
          <p:cNvCxnSpPr>
            <a:cxnSpLocks/>
          </p:cNvCxnSpPr>
          <p:nvPr/>
        </p:nvCxnSpPr>
        <p:spPr>
          <a:xfrm>
            <a:off x="2810113" y="1301555"/>
            <a:ext cx="0" cy="190386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A7198E-1C0F-4245-BE7D-4A2F000D17E2}"/>
              </a:ext>
            </a:extLst>
          </p:cNvPr>
          <p:cNvCxnSpPr>
            <a:cxnSpLocks/>
          </p:cNvCxnSpPr>
          <p:nvPr/>
        </p:nvCxnSpPr>
        <p:spPr>
          <a:xfrm>
            <a:off x="9341541" y="1301555"/>
            <a:ext cx="0" cy="190386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1626AD-7718-4F4B-9E73-BE03729CDFFE}"/>
              </a:ext>
            </a:extLst>
          </p:cNvPr>
          <p:cNvSpPr txBox="1"/>
          <p:nvPr/>
        </p:nvSpPr>
        <p:spPr>
          <a:xfrm>
            <a:off x="4137485" y="5797606"/>
            <a:ext cx="3699164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b="1" dirty="0" err="1">
                <a:solidFill>
                  <a:srgbClr val="046093"/>
                </a:solidFill>
                <a:latin typeface="Arial" charset="0"/>
                <a:ea typeface="Microsoft YaHei" panose="020B0503020204020204" pitchFamily="34" charset="-122"/>
              </a:rPr>
              <a:t>Konten</a:t>
            </a:r>
            <a:endParaRPr lang="en-ID" sz="3600" b="1" dirty="0">
              <a:solidFill>
                <a:srgbClr val="046093"/>
              </a:solidFill>
              <a:latin typeface="Arial" charset="0"/>
              <a:ea typeface="Microsoft YaHei" panose="020B0503020204020204" pitchFamily="34" charset="-122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F7661B-1FC8-4099-B7D3-EB5E158DF794}"/>
              </a:ext>
            </a:extLst>
          </p:cNvPr>
          <p:cNvCxnSpPr>
            <a:cxnSpLocks/>
          </p:cNvCxnSpPr>
          <p:nvPr/>
        </p:nvCxnSpPr>
        <p:spPr>
          <a:xfrm flipV="1">
            <a:off x="5987067" y="4021363"/>
            <a:ext cx="0" cy="190386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7942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8085" y="1215390"/>
            <a:ext cx="9157335" cy="501396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x-none" sz="3200" dirty="0" err="1"/>
              <a:t>List</a:t>
            </a:r>
            <a:r>
              <a:rPr lang="en-US" sz="3200" dirty="0"/>
              <a:t>:</a:t>
            </a:r>
          </a:p>
          <a:p>
            <a:pPr marL="0" indent="0" algn="l">
              <a:buNone/>
            </a:pPr>
            <a:endParaRPr lang="en-US" sz="3200" dirty="0"/>
          </a:p>
          <a:p>
            <a:pPr marL="0" indent="0" algn="l">
              <a:buNone/>
            </a:pPr>
            <a:r>
              <a:rPr lang="x-none" sz="3200" dirty="0"/>
              <a:t>tag utama		: </a:t>
            </a:r>
          </a:p>
          <a:p>
            <a:pPr marL="0" indent="0" algn="l">
              <a:buNone/>
            </a:pPr>
            <a:endParaRPr lang="x-none" sz="3200" dirty="0"/>
          </a:p>
          <a:p>
            <a:pPr marL="0" indent="0" algn="l">
              <a:buNone/>
            </a:pPr>
            <a:r>
              <a:rPr lang="x-none" sz="3200" dirty="0"/>
              <a:t>&lt;ol&gt; untuk ordered list, memiliki type:1, A, a, i, I</a:t>
            </a:r>
            <a:br>
              <a:rPr lang="x-none" sz="3200" dirty="0"/>
            </a:br>
            <a:r>
              <a:rPr lang="x-none" sz="3200" dirty="0"/>
              <a:t>&lt;ul&gt; untuk unordered list</a:t>
            </a:r>
            <a:br>
              <a:rPr lang="x-none" sz="3200" dirty="0"/>
            </a:br>
            <a:br>
              <a:rPr lang="x-none" sz="3200" dirty="0"/>
            </a:br>
            <a:r>
              <a:rPr lang="x-none" sz="3200" dirty="0"/>
              <a:t>kemudian untuk pembuatan list dengan tag &lt;li&gt;</a:t>
            </a:r>
            <a:br>
              <a:rPr lang="x-none" sz="3200" dirty="0"/>
            </a:br>
            <a:br>
              <a:rPr lang="x-none" sz="3200" dirty="0"/>
            </a:br>
            <a:endParaRPr lang="x-none" sz="32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lide-Cropping-Imag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2012"/>
          <a:stretch>
            <a:fillRect/>
          </a:stretch>
        </p:blipFill>
        <p:spPr>
          <a:xfrm>
            <a:off x="2660015" y="919480"/>
            <a:ext cx="7345045" cy="49974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95" y="1270"/>
            <a:ext cx="12201525" cy="692785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Tujuan Instruksional Khusus (TIK)</a:t>
            </a:r>
          </a:p>
        </p:txBody>
      </p:sp>
      <p:sp>
        <p:nvSpPr>
          <p:cNvPr id="7" name="TextBox 6"/>
          <p:cNvSpPr txBox="1"/>
          <p:nvPr/>
        </p:nvSpPr>
        <p:spPr>
          <a:xfrm rot="19268805">
            <a:off x="2887062" y="1959416"/>
            <a:ext cx="97218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</a:t>
            </a:r>
            <a:endParaRPr lang="id-ID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207079">
            <a:off x="4431579" y="1500024"/>
            <a:ext cx="102933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endParaRPr lang="id-ID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zh-CN" altLang="en-US" dirty="0"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x-none">
                <a:latin typeface="+mn-lt"/>
              </a:rPr>
              <a:t>Ordered List:</a:t>
            </a:r>
            <a:br>
              <a:rPr lang="x-none">
                <a:latin typeface="+mn-lt"/>
              </a:rPr>
            </a:br>
            <a:br>
              <a:rPr lang="x-none">
                <a:latin typeface="+mn-lt"/>
              </a:rPr>
            </a:br>
            <a:r>
              <a:rPr lang="x-none">
                <a:latin typeface="+mn-lt"/>
              </a:rPr>
              <a:t>Perlengkapan yang dibawa:</a:t>
            </a:r>
          </a:p>
          <a:p>
            <a:pPr marL="0" indent="0">
              <a:buNone/>
            </a:pPr>
            <a:r>
              <a:rPr lang="x-none" dirty="0">
                <a:latin typeface="+mn-lt"/>
              </a:rPr>
              <a:t>    &lt;ol&gt;</a:t>
            </a:r>
            <a:br>
              <a:rPr lang="x-none" dirty="0">
                <a:latin typeface="+mn-lt"/>
              </a:rPr>
            </a:br>
            <a:r>
              <a:rPr lang="x-none" dirty="0">
                <a:latin typeface="+mn-lt"/>
              </a:rPr>
              <a:t> 	&lt;li&gt; Sepatu &lt;/li&gt;</a:t>
            </a:r>
            <a:br>
              <a:rPr lang="x-none" dirty="0">
                <a:latin typeface="+mn-lt"/>
              </a:rPr>
            </a:br>
            <a:r>
              <a:rPr lang="x-none" dirty="0">
                <a:latin typeface="+mn-lt"/>
              </a:rPr>
              <a:t>	&lt;li&gt; Baju&lt;/li&gt;</a:t>
            </a:r>
            <a:br>
              <a:rPr lang="x-none" dirty="0">
                <a:latin typeface="+mn-lt"/>
              </a:rPr>
            </a:br>
            <a:r>
              <a:rPr lang="x-none" dirty="0">
                <a:latin typeface="+mn-lt"/>
              </a:rPr>
              <a:t>	&lt;li&gt; Tas&lt;/li&gt;</a:t>
            </a:r>
            <a:br>
              <a:rPr lang="x-none" dirty="0">
                <a:latin typeface="+mn-lt"/>
              </a:rPr>
            </a:br>
            <a:r>
              <a:rPr lang="x-none" dirty="0">
                <a:latin typeface="+mn-lt"/>
              </a:rPr>
              <a:t>     &lt;/ol&gt;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x-none" dirty="0">
                <a:latin typeface="+mn-lt"/>
              </a:rPr>
              <a:t>Unordered List:</a:t>
            </a:r>
            <a:br>
              <a:rPr lang="x-none" dirty="0">
                <a:latin typeface="+mn-lt"/>
              </a:rPr>
            </a:br>
            <a:br>
              <a:rPr lang="x-none" dirty="0">
                <a:latin typeface="+mn-lt"/>
              </a:rPr>
            </a:br>
            <a:r>
              <a:rPr lang="x-none" dirty="0">
                <a:latin typeface="+mn-lt"/>
              </a:rPr>
              <a:t>Beberapa jenis b</a:t>
            </a:r>
            <a:r>
              <a:rPr lang="x-none">
                <a:latin typeface="+mn-lt"/>
                <a:sym typeface="+mn-ea"/>
              </a:rPr>
              <a:t>ahasa Pemrograman:</a:t>
            </a:r>
            <a:endParaRPr lang="x-none">
              <a:latin typeface="+mn-lt"/>
            </a:endParaRPr>
          </a:p>
          <a:p>
            <a:pPr marL="0" indent="0">
              <a:buNone/>
            </a:pPr>
            <a:r>
              <a:rPr lang="x-none" dirty="0">
                <a:latin typeface="+mn-lt"/>
                <a:sym typeface="+mn-ea"/>
              </a:rPr>
              <a:t>    &lt;ul&gt;</a:t>
            </a:r>
            <a:br>
              <a:rPr lang="x-none" dirty="0">
                <a:latin typeface="+mn-lt"/>
                <a:sym typeface="+mn-ea"/>
              </a:rPr>
            </a:br>
            <a:r>
              <a:rPr lang="x-none" dirty="0">
                <a:latin typeface="+mn-lt"/>
                <a:sym typeface="+mn-ea"/>
              </a:rPr>
              <a:t> 	&lt;li&gt; C &lt;/li&gt;</a:t>
            </a:r>
            <a:br>
              <a:rPr lang="x-none" dirty="0">
                <a:latin typeface="+mn-lt"/>
                <a:sym typeface="+mn-ea"/>
              </a:rPr>
            </a:br>
            <a:r>
              <a:rPr lang="x-none" dirty="0">
                <a:latin typeface="+mn-lt"/>
                <a:sym typeface="+mn-ea"/>
              </a:rPr>
              <a:t>	&lt;li&gt; C++&lt;/li&gt;</a:t>
            </a:r>
            <a:br>
              <a:rPr lang="x-none" dirty="0">
                <a:latin typeface="+mn-lt"/>
                <a:sym typeface="+mn-ea"/>
              </a:rPr>
            </a:br>
            <a:r>
              <a:rPr lang="x-none" dirty="0">
                <a:latin typeface="+mn-lt"/>
                <a:sym typeface="+mn-ea"/>
              </a:rPr>
              <a:t>	&lt;li&gt; Java&lt;/li&gt;</a:t>
            </a:r>
            <a:br>
              <a:rPr lang="x-none" dirty="0">
                <a:latin typeface="+mn-lt"/>
                <a:sym typeface="+mn-ea"/>
              </a:rPr>
            </a:br>
            <a:r>
              <a:rPr lang="x-none" dirty="0">
                <a:latin typeface="+mn-lt"/>
                <a:sym typeface="+mn-ea"/>
              </a:rPr>
              <a:t>     &lt;/ul&gt;</a:t>
            </a:r>
            <a:endParaRPr lang="x-none" dirty="0">
              <a:latin typeface="+mn-lt"/>
            </a:endParaRPr>
          </a:p>
          <a:p>
            <a:endParaRPr lang="x-none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8085" y="1215390"/>
            <a:ext cx="9157335" cy="501396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x-none" sz="3200" dirty="0" err="1"/>
              <a:t>Tabel</a:t>
            </a:r>
            <a:r>
              <a:rPr lang="en-US" sz="3200" dirty="0"/>
              <a:t>:</a:t>
            </a:r>
          </a:p>
          <a:p>
            <a:pPr marL="0" indent="0" algn="l">
              <a:buNone/>
            </a:pPr>
            <a:endParaRPr lang="en-US" sz="3200" dirty="0"/>
          </a:p>
          <a:p>
            <a:pPr marL="0" indent="0" algn="l">
              <a:buNone/>
            </a:pPr>
            <a:r>
              <a:rPr lang="x-none" sz="3200" dirty="0"/>
              <a:t>tag utama		:  &lt;table&gt;</a:t>
            </a:r>
          </a:p>
          <a:p>
            <a:pPr marL="0" indent="0" algn="l">
              <a:buNone/>
            </a:pPr>
            <a:endParaRPr lang="x-none" sz="3200" dirty="0"/>
          </a:p>
          <a:p>
            <a:pPr marL="0" indent="0" algn="l">
              <a:buNone/>
            </a:pPr>
            <a:r>
              <a:rPr lang="x-none" sz="3200" dirty="0"/>
              <a:t>&lt;tr&gt; 	table row</a:t>
            </a:r>
            <a:br>
              <a:rPr lang="x-none" sz="3200" dirty="0"/>
            </a:br>
            <a:r>
              <a:rPr lang="x-none" sz="3200" dirty="0"/>
              <a:t>	</a:t>
            </a:r>
            <a:br>
              <a:rPr lang="x-none" sz="3200" dirty="0"/>
            </a:br>
            <a:r>
              <a:rPr lang="x-none" sz="3200" dirty="0"/>
              <a:t>&lt;th&gt;	table header</a:t>
            </a:r>
          </a:p>
          <a:p>
            <a:pPr marL="0" indent="0" algn="l">
              <a:buNone/>
            </a:pPr>
            <a:r>
              <a:rPr lang="x-none" sz="3200" dirty="0"/>
              <a:t>&lt;td&gt; table data</a:t>
            </a:r>
            <a:br>
              <a:rPr lang="x-none" sz="3200" dirty="0"/>
            </a:br>
            <a:endParaRPr lang="x-none" sz="32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58085" y="1215390"/>
            <a:ext cx="9157335" cy="501396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sz="3200"/>
              <a:t> &lt;table&gt;</a:t>
            </a:r>
          </a:p>
          <a:p>
            <a:pPr marL="0" indent="0" algn="l">
              <a:buNone/>
            </a:pPr>
            <a:r>
              <a:rPr sz="3200"/>
              <a:t>  &lt;tr&gt;</a:t>
            </a:r>
          </a:p>
          <a:p>
            <a:pPr marL="0" indent="0" algn="l">
              <a:buNone/>
            </a:pPr>
            <a:r>
              <a:rPr sz="3200"/>
              <a:t>    &lt;th&gt;</a:t>
            </a:r>
            <a:r>
              <a:rPr lang="x-none" sz="3200"/>
              <a:t>Nama Depan</a:t>
            </a:r>
            <a:r>
              <a:rPr sz="3200"/>
              <a:t>&lt;/th&gt;</a:t>
            </a:r>
          </a:p>
          <a:p>
            <a:pPr marL="0" indent="0" algn="l">
              <a:buNone/>
            </a:pPr>
            <a:r>
              <a:rPr sz="3200"/>
              <a:t>    &lt;th&gt;</a:t>
            </a:r>
            <a:r>
              <a:rPr lang="x-none" sz="3200"/>
              <a:t>Nama Belakang</a:t>
            </a:r>
            <a:r>
              <a:rPr sz="3200"/>
              <a:t>&lt;/th&gt;</a:t>
            </a:r>
          </a:p>
          <a:p>
            <a:pPr marL="0" indent="0" algn="l">
              <a:buNone/>
            </a:pPr>
            <a:r>
              <a:rPr sz="3200"/>
              <a:t>    &lt;th&gt;</a:t>
            </a:r>
            <a:r>
              <a:rPr lang="x-none" sz="3200"/>
              <a:t>Umur</a:t>
            </a:r>
            <a:r>
              <a:rPr sz="3200"/>
              <a:t>&lt;/th&gt;</a:t>
            </a:r>
          </a:p>
          <a:p>
            <a:pPr marL="0" indent="0" algn="l">
              <a:buNone/>
            </a:pPr>
            <a:r>
              <a:rPr sz="3200"/>
              <a:t>  &lt;/tr&gt;</a:t>
            </a:r>
          </a:p>
          <a:p>
            <a:pPr marL="0" indent="0" algn="l">
              <a:buNone/>
            </a:pPr>
            <a:r>
              <a:rPr sz="3200"/>
              <a:t>  &lt;tr&gt;</a:t>
            </a:r>
          </a:p>
          <a:p>
            <a:pPr marL="0" indent="0" algn="l">
              <a:buNone/>
            </a:pPr>
            <a:r>
              <a:rPr sz="3200"/>
              <a:t>    &lt;td&gt;</a:t>
            </a:r>
            <a:r>
              <a:rPr lang="x-none" sz="3200"/>
              <a:t>Budi</a:t>
            </a:r>
            <a:r>
              <a:rPr sz="3200"/>
              <a:t>&lt;/td&gt;</a:t>
            </a:r>
          </a:p>
          <a:p>
            <a:pPr marL="0" indent="0" algn="l">
              <a:buNone/>
            </a:pPr>
            <a:r>
              <a:rPr sz="3200"/>
              <a:t>    &lt;td&gt;</a:t>
            </a:r>
            <a:r>
              <a:rPr lang="x-none" sz="3200"/>
              <a:t>Irawan</a:t>
            </a:r>
            <a:r>
              <a:rPr sz="3200"/>
              <a:t>&lt;/td&gt;</a:t>
            </a:r>
          </a:p>
          <a:p>
            <a:pPr marL="0" indent="0" algn="l">
              <a:buNone/>
            </a:pPr>
            <a:r>
              <a:rPr sz="3200"/>
              <a:t>    &lt;td&gt;</a:t>
            </a:r>
            <a:r>
              <a:rPr lang="x-none" sz="3200"/>
              <a:t>22 tahun</a:t>
            </a:r>
            <a:r>
              <a:rPr sz="3200"/>
              <a:t>&lt;/td&gt;</a:t>
            </a:r>
          </a:p>
          <a:p>
            <a:pPr marL="0" indent="0" algn="l">
              <a:buNone/>
            </a:pPr>
            <a:r>
              <a:rPr sz="3200"/>
              <a:t>  &lt;/tr&gt;</a:t>
            </a:r>
          </a:p>
          <a:p>
            <a:pPr marL="0" indent="0" algn="l">
              <a:buNone/>
            </a:pPr>
            <a:r>
              <a:rPr sz="3200"/>
              <a:t>&lt;/table&gt;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421" y="3129766"/>
            <a:ext cx="4663957" cy="576263"/>
            <a:chOff x="4624421" y="3129766"/>
            <a:chExt cx="4663957" cy="576263"/>
          </a:xfrm>
        </p:grpSpPr>
        <p:sp>
          <p:nvSpPr>
            <p:cNvPr id="39" name="任意多边形 38"/>
            <p:cNvSpPr/>
            <p:nvPr/>
          </p:nvSpPr>
          <p:spPr>
            <a:xfrm>
              <a:off x="4624421" y="3174216"/>
              <a:ext cx="479425" cy="487362"/>
            </a:xfrm>
            <a:custGeom>
              <a:avLst/>
              <a:gdLst>
                <a:gd name="connsiteX0" fmla="*/ 0 w 478971"/>
                <a:gd name="connsiteY0" fmla="*/ 0 h 488627"/>
                <a:gd name="connsiteX1" fmla="*/ 478971 w 478971"/>
                <a:gd name="connsiteY1" fmla="*/ 47991 h 488627"/>
                <a:gd name="connsiteX2" fmla="*/ 478971 w 478971"/>
                <a:gd name="connsiteY2" fmla="*/ 410627 h 488627"/>
                <a:gd name="connsiteX3" fmla="*/ 7620 w 478971"/>
                <a:gd name="connsiteY3" fmla="*/ 488627 h 488627"/>
                <a:gd name="connsiteX4" fmla="*/ 0 w 478971"/>
                <a:gd name="connsiteY4" fmla="*/ 0 h 48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88627">
                  <a:moveTo>
                    <a:pt x="0" y="0"/>
                  </a:moveTo>
                  <a:lnTo>
                    <a:pt x="478971" y="47991"/>
                  </a:lnTo>
                  <a:lnTo>
                    <a:pt x="478971" y="410627"/>
                  </a:lnTo>
                  <a:lnTo>
                    <a:pt x="7620" y="488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alt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205445" y="3129766"/>
              <a:ext cx="4082933" cy="576263"/>
            </a:xfrm>
            <a:custGeom>
              <a:avLst/>
              <a:gdLst>
                <a:gd name="connsiteX0" fmla="*/ 3008811 w 3008811"/>
                <a:gd name="connsiteY0" fmla="*/ 0 h 576580"/>
                <a:gd name="connsiteX1" fmla="*/ 3008811 w 3008811"/>
                <a:gd name="connsiteY1" fmla="*/ 576580 h 576580"/>
                <a:gd name="connsiteX2" fmla="*/ 0 w 3008811"/>
                <a:gd name="connsiteY2" fmla="*/ 469121 h 576580"/>
                <a:gd name="connsiteX3" fmla="*/ 0 w 3008811"/>
                <a:gd name="connsiteY3" fmla="*/ 107188 h 576580"/>
                <a:gd name="connsiteX4" fmla="*/ 3008811 w 3008811"/>
                <a:gd name="connsiteY4" fmla="*/ 0 h 57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811" h="576580">
                  <a:moveTo>
                    <a:pt x="3008811" y="0"/>
                  </a:moveTo>
                  <a:lnTo>
                    <a:pt x="3008811" y="576580"/>
                  </a:lnTo>
                  <a:lnTo>
                    <a:pt x="0" y="469121"/>
                  </a:lnTo>
                  <a:lnTo>
                    <a:pt x="0" y="107188"/>
                  </a:lnTo>
                  <a:lnTo>
                    <a:pt x="3008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9pPr>
            </a:lstStyle>
            <a:p>
              <a:pPr>
                <a:defRPr/>
              </a:pPr>
              <a:r>
                <a:rPr lang="x-none" altLang="zh-CN" sz="2800" dirty="0">
                  <a:solidFill>
                    <a:schemeClr val="bg1"/>
                  </a:solidFill>
                  <a:latin typeface="+mn-lt"/>
                  <a:ea typeface="+mn-ea"/>
                </a:rPr>
                <a:t>Hosting</a:t>
              </a:r>
            </a:p>
          </p:txBody>
        </p:sp>
      </p:grpSp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2877820" y="2113915"/>
            <a:ext cx="738505" cy="401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normAutofit fontScale="9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5000"/>
              <a:buFont typeface="Wingdings" panose="05000000000000000000" charset="2"/>
              <a:buChar char="p"/>
              <a:defRPr sz="2000">
                <a:solidFill>
                  <a:srgbClr val="B37206"/>
                </a:solidFill>
                <a:latin typeface="Arial" charset="0"/>
                <a:ea typeface="SimHei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AC266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SimHei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None/>
            </a:pPr>
            <a:r>
              <a:rPr lang="x-none" altLang="en-US" sz="36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Pemrograman Web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ym typeface="+mn-ea"/>
              </a:rPr>
              <a:t>Free Hosting</a:t>
            </a:r>
            <a:endParaRPr lang="x-none" dirty="0"/>
          </a:p>
        </p:txBody>
      </p:sp>
      <p:sp>
        <p:nvSpPr>
          <p:cNvPr id="9" name="文本框 8"/>
          <p:cNvSpPr txBox="1"/>
          <p:nvPr/>
        </p:nvSpPr>
        <p:spPr>
          <a:xfrm>
            <a:off x="1554600" y="6032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charset="0"/>
                <a:ea typeface="SimHei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9pPr>
          </a:lstStyle>
          <a:p>
            <a:r>
              <a:rPr lang="id-ID" sz="2800" b="1" dirty="0">
                <a:sym typeface="+mn-ea"/>
              </a:rPr>
              <a:t>000webhost</a:t>
            </a:r>
            <a:r>
              <a:rPr lang="en-US" sz="2800" b="1" dirty="0">
                <a:sym typeface="+mn-ea"/>
              </a:rPr>
              <a:t> (</a:t>
            </a:r>
            <a:r>
              <a:rPr lang="en-US" sz="2800" b="1" dirty="0" err="1">
                <a:sym typeface="+mn-ea"/>
              </a:rPr>
              <a:t>i</a:t>
            </a:r>
            <a:r>
              <a:rPr lang="id-ID" sz="2800" b="1" dirty="0">
                <a:sym typeface="+mn-ea"/>
              </a:rPr>
              <a:t>d.000webhost.com</a:t>
            </a:r>
            <a:r>
              <a:rPr lang="en-US" sz="2800" b="1" dirty="0">
                <a:sym typeface="+mn-ea"/>
              </a:rPr>
              <a:t>)</a:t>
            </a:r>
            <a:br>
              <a:rPr lang="en-US" sz="2800" b="1" dirty="0">
                <a:sym typeface="+mn-ea"/>
              </a:rPr>
            </a:br>
            <a:endParaRPr lang="en-US" altLang="en-US" sz="2500" b="1" dirty="0">
              <a:sym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249EE1-14F3-4CD7-89ED-B5763927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00" y="1150648"/>
            <a:ext cx="8141533" cy="441236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ym typeface="+mn-ea"/>
              </a:rPr>
              <a:t>TUGAS INDIVIDU</a:t>
            </a:r>
            <a:endParaRPr lang="x-none" dirty="0"/>
          </a:p>
        </p:txBody>
      </p:sp>
      <p:sp>
        <p:nvSpPr>
          <p:cNvPr id="9" name="文本框 8"/>
          <p:cNvSpPr txBox="1"/>
          <p:nvPr/>
        </p:nvSpPr>
        <p:spPr>
          <a:xfrm>
            <a:off x="1494155" y="1345564"/>
            <a:ext cx="9083040" cy="48266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charset="0"/>
                <a:ea typeface="SimHei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9pPr>
          </a:lstStyle>
          <a:p>
            <a:pPr marL="342900" indent="-342900">
              <a:buFont typeface="Arial" charset="0"/>
              <a:buChar char="•"/>
            </a:pPr>
            <a:r>
              <a:rPr lang="x-none" sz="2500" dirty="0">
                <a:sym typeface="+mn-ea"/>
              </a:rPr>
              <a:t>Buatlah akun di salah satu file hosting </a:t>
            </a:r>
            <a:r>
              <a:rPr lang="en-US" sz="2500" dirty="0" err="1">
                <a:sym typeface="+mn-ea"/>
              </a:rPr>
              <a:t>misalnya</a:t>
            </a:r>
            <a:r>
              <a:rPr lang="en-US" sz="2500" dirty="0">
                <a:sym typeface="+mn-ea"/>
              </a:rPr>
              <a:t> di </a:t>
            </a:r>
            <a:r>
              <a:rPr lang="id-ID" sz="2500" b="1" dirty="0">
                <a:sym typeface="+mn-ea"/>
              </a:rPr>
              <a:t>id.000webhost.com</a:t>
            </a:r>
            <a:endParaRPr lang="x-none" sz="2500" b="1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endParaRPr lang="x-none" sz="2500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sz="2500" dirty="0">
                <a:sym typeface="+mn-ea"/>
              </a:rPr>
              <a:t>Nama web dikirim ke komting dan di list di excel dengan format sbb dan dikirim via email:</a:t>
            </a:r>
            <a:br>
              <a:rPr lang="x-none" sz="2500" dirty="0">
                <a:sym typeface="+mn-ea"/>
              </a:rPr>
            </a:br>
            <a:br>
              <a:rPr lang="x-none" sz="2500" dirty="0">
                <a:sym typeface="+mn-ea"/>
              </a:rPr>
            </a:br>
            <a:r>
              <a:rPr lang="x-none" sz="2500" b="1" dirty="0">
                <a:sym typeface="+mn-ea"/>
              </a:rPr>
              <a:t>Nama			NIM			Alamat Website</a:t>
            </a:r>
          </a:p>
          <a:p>
            <a:pPr marL="342900" indent="-342900">
              <a:buFont typeface="Arial" charset="0"/>
              <a:buChar char="•"/>
            </a:pPr>
            <a:endParaRPr lang="x-none" sz="2500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sz="2500" dirty="0">
                <a:sym typeface="+mn-ea"/>
              </a:rPr>
              <a:t>Di website tersebut buat 1 dokumen HTML dengan nama </a:t>
            </a:r>
            <a:r>
              <a:rPr lang="en-US" sz="2500" dirty="0">
                <a:sym typeface="+mn-ea"/>
              </a:rPr>
              <a:t>index</a:t>
            </a:r>
            <a:r>
              <a:rPr lang="x-none" sz="2500" dirty="0">
                <a:sym typeface="+mn-ea"/>
              </a:rPr>
              <a:t>.html dan buatlah dokumen web dengan </a:t>
            </a:r>
            <a:r>
              <a:rPr lang="en-US" sz="2500" dirty="0" err="1">
                <a:sym typeface="+mn-ea"/>
              </a:rPr>
              <a:t>tampilan</a:t>
            </a:r>
            <a:r>
              <a:rPr lang="en-US" sz="2500" dirty="0">
                <a:sym typeface="+mn-ea"/>
              </a:rPr>
              <a:t> web di slide </a:t>
            </a:r>
            <a:r>
              <a:rPr lang="en-US" sz="2500" dirty="0" err="1">
                <a:sym typeface="+mn-ea"/>
              </a:rPr>
              <a:t>selanjutnya</a:t>
            </a:r>
            <a:r>
              <a:rPr lang="en-US" sz="2500" dirty="0">
                <a:sym typeface="+mn-ea"/>
              </a:rPr>
              <a:t> </a:t>
            </a:r>
            <a:r>
              <a:rPr lang="en-US" sz="2500" dirty="0" err="1">
                <a:sym typeface="+mn-ea"/>
              </a:rPr>
              <a:t>dengan</a:t>
            </a:r>
            <a:r>
              <a:rPr lang="en-US" sz="2500" dirty="0">
                <a:sym typeface="+mn-ea"/>
              </a:rPr>
              <a:t> </a:t>
            </a:r>
            <a:r>
              <a:rPr lang="en-US" sz="2500" dirty="0" err="1">
                <a:sym typeface="+mn-ea"/>
              </a:rPr>
              <a:t>menggunakan</a:t>
            </a:r>
            <a:r>
              <a:rPr lang="en-US" sz="2500" dirty="0">
                <a:sym typeface="+mn-ea"/>
              </a:rPr>
              <a:t> tag table, hyperlink &lt;a </a:t>
            </a:r>
            <a:r>
              <a:rPr lang="en-US" sz="2500" dirty="0" err="1">
                <a:sym typeface="+mn-ea"/>
              </a:rPr>
              <a:t>href</a:t>
            </a:r>
            <a:r>
              <a:rPr lang="en-US" sz="2500" dirty="0">
                <a:sym typeface="+mn-ea"/>
              </a:rPr>
              <a:t>= … &gt;, Heading (h1, h2, </a:t>
            </a:r>
            <a:r>
              <a:rPr lang="en-US" sz="2500" dirty="0" err="1">
                <a:sym typeface="+mn-ea"/>
              </a:rPr>
              <a:t>dst</a:t>
            </a:r>
            <a:r>
              <a:rPr lang="en-US" sz="2500" dirty="0">
                <a:sym typeface="+mn-ea"/>
              </a:rPr>
              <a:t>..), List.</a:t>
            </a:r>
            <a:r>
              <a:rPr lang="x-none" sz="2500" dirty="0">
                <a:sym typeface="+mn-ea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ym typeface="+mn-ea"/>
              </a:rPr>
              <a:t>TUGAS INDIVIDU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38DE2-4EFB-48E7-A294-953C2B32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1150647"/>
            <a:ext cx="8852146" cy="53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2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err="1">
                <a:sym typeface="+mn-ea"/>
              </a:rPr>
              <a:t>Quiz</a:t>
            </a:r>
            <a:endParaRPr lang="x-none" dirty="0"/>
          </a:p>
        </p:txBody>
      </p:sp>
      <p:sp>
        <p:nvSpPr>
          <p:cNvPr id="9" name="文本框 8"/>
          <p:cNvSpPr txBox="1"/>
          <p:nvPr/>
        </p:nvSpPr>
        <p:spPr>
          <a:xfrm>
            <a:off x="1494155" y="1345565"/>
            <a:ext cx="9083040" cy="4500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charset="0"/>
                <a:ea typeface="SimHei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9pPr>
          </a:lstStyle>
          <a:p>
            <a:pPr marL="457200" indent="-457200">
              <a:buAutoNum type="arabicPeriod"/>
            </a:pPr>
            <a:r>
              <a:rPr lang="id-ID" sz="2500" dirty="0">
                <a:solidFill>
                  <a:schemeClr val="tx2"/>
                </a:solidFill>
                <a:sym typeface="+mn-ea"/>
              </a:rPr>
              <a:t>Nama alamat suatu web disebut:</a:t>
            </a:r>
            <a:br>
              <a:rPr lang="id-ID" sz="2500" dirty="0">
                <a:solidFill>
                  <a:schemeClr val="tx2"/>
                </a:solidFill>
                <a:sym typeface="+mn-ea"/>
              </a:rPr>
            </a:br>
            <a:r>
              <a:rPr lang="id-ID" sz="2500" dirty="0">
                <a:solidFill>
                  <a:schemeClr val="tx2"/>
                </a:solidFill>
                <a:sym typeface="+mn-ea"/>
              </a:rPr>
              <a:t>a. 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Hosting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		b. Domain		c. IP		</a:t>
            </a:r>
            <a:br>
              <a:rPr lang="id-ID" sz="2500" dirty="0">
                <a:solidFill>
                  <a:schemeClr val="tx2"/>
                </a:solidFill>
                <a:sym typeface="+mn-ea"/>
              </a:rPr>
            </a:br>
            <a:endParaRPr lang="id-ID" sz="2500" dirty="0">
              <a:solidFill>
                <a:schemeClr val="tx2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id-ID" sz="2500" dirty="0" err="1">
                <a:solidFill>
                  <a:schemeClr val="tx2"/>
                </a:solidFill>
                <a:sym typeface="+mn-ea"/>
              </a:rPr>
              <a:t>Storage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 untuk menyimpan 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file-file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 web (.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html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, .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php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, 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jpg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, .mp4, dll..) disebut:</a:t>
            </a:r>
            <a:br>
              <a:rPr lang="id-ID" sz="2500" dirty="0">
                <a:solidFill>
                  <a:schemeClr val="tx2"/>
                </a:solidFill>
                <a:sym typeface="+mn-ea"/>
              </a:rPr>
            </a:br>
            <a:r>
              <a:rPr lang="id-ID" sz="2500" dirty="0">
                <a:solidFill>
                  <a:schemeClr val="tx2"/>
                </a:solidFill>
                <a:sym typeface="+mn-ea"/>
              </a:rPr>
              <a:t>a. 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Hosting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		b. Domain		c. IP</a:t>
            </a:r>
          </a:p>
          <a:p>
            <a:pPr marL="457200" indent="-457200">
              <a:buAutoNum type="arabicPeriod"/>
            </a:pPr>
            <a:endParaRPr lang="id-ID" sz="2500" dirty="0">
              <a:solidFill>
                <a:schemeClr val="tx2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id-ID" sz="2500" dirty="0">
                <a:solidFill>
                  <a:schemeClr val="tx2"/>
                </a:solidFill>
                <a:sym typeface="+mn-ea"/>
              </a:rPr>
              <a:t>Protokol untuk mengakses halaman web adalah:</a:t>
            </a:r>
            <a:br>
              <a:rPr lang="id-ID" sz="2500" dirty="0">
                <a:solidFill>
                  <a:schemeClr val="tx2"/>
                </a:solidFill>
                <a:sym typeface="+mn-ea"/>
              </a:rPr>
            </a:br>
            <a:r>
              <a:rPr lang="id-ID" sz="2500" dirty="0">
                <a:solidFill>
                  <a:schemeClr val="tx2"/>
                </a:solidFill>
                <a:sym typeface="+mn-ea"/>
              </a:rPr>
              <a:t>a. FTP		b. SMTP			c. HTTP</a:t>
            </a:r>
          </a:p>
          <a:p>
            <a:pPr marL="457200" indent="-457200">
              <a:buAutoNum type="arabicPeriod"/>
            </a:pPr>
            <a:endParaRPr lang="id-ID" sz="2500" dirty="0">
              <a:solidFill>
                <a:schemeClr val="tx2"/>
              </a:solidFill>
              <a:sym typeface="+mn-ea"/>
            </a:endParaRPr>
          </a:p>
          <a:p>
            <a:pPr marL="457200" indent="-457200">
              <a:buAutoNum type="arabicPeriod"/>
            </a:pPr>
            <a:r>
              <a:rPr lang="id-ID" sz="2500" dirty="0">
                <a:solidFill>
                  <a:schemeClr val="tx2"/>
                </a:solidFill>
                <a:sym typeface="+mn-ea"/>
              </a:rPr>
              <a:t>Apa fungsi dari DNS?</a:t>
            </a:r>
            <a:br>
              <a:rPr lang="id-ID" sz="2500" dirty="0">
                <a:solidFill>
                  <a:schemeClr val="tx2"/>
                </a:solidFill>
                <a:sym typeface="+mn-ea"/>
              </a:rPr>
            </a:br>
            <a:r>
              <a:rPr lang="id-ID" sz="2500" dirty="0">
                <a:solidFill>
                  <a:schemeClr val="tx2"/>
                </a:solidFill>
                <a:sym typeface="+mn-ea"/>
              </a:rPr>
              <a:t>a. 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merubah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 IP ke domain		b. </a:t>
            </a:r>
            <a:r>
              <a:rPr lang="id-ID" sz="2500" dirty="0" err="1">
                <a:solidFill>
                  <a:schemeClr val="tx2"/>
                </a:solidFill>
                <a:sym typeface="+mn-ea"/>
              </a:rPr>
              <a:t>merubah</a:t>
            </a:r>
            <a:r>
              <a:rPr lang="id-ID" sz="2500" dirty="0">
                <a:solidFill>
                  <a:schemeClr val="tx2"/>
                </a:solidFill>
                <a:sym typeface="+mn-ea"/>
              </a:rPr>
              <a:t> domain ke IP</a:t>
            </a:r>
            <a:br>
              <a:rPr lang="id-ID" sz="2500" dirty="0">
                <a:solidFill>
                  <a:schemeClr val="tx2"/>
                </a:solidFill>
                <a:sym typeface="+mn-ea"/>
              </a:rPr>
            </a:br>
            <a:r>
              <a:rPr lang="id-ID" sz="2500" dirty="0">
                <a:solidFill>
                  <a:schemeClr val="tx2"/>
                </a:solidFill>
                <a:sym typeface="+mn-ea"/>
              </a:rPr>
              <a:t>c. Keduanya benar</a:t>
            </a:r>
          </a:p>
          <a:p>
            <a:pPr marL="457200" indent="-457200">
              <a:buAutoNum type="arabicPeriod"/>
            </a:pPr>
            <a:endParaRPr lang="x-none" sz="2500" dirty="0">
              <a:solidFill>
                <a:schemeClr val="tx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77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54600" y="211048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100000"/>
              </a:lnSpc>
              <a:spcBef>
                <a:spcPct val="0"/>
              </a:spcBef>
              <a:buNone/>
              <a:defRPr sz="36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>
                <a:sym typeface="+mn-ea"/>
              </a:rPr>
              <a:t>Referensi</a:t>
            </a:r>
            <a:endParaRPr lang="x-none" dirty="0"/>
          </a:p>
        </p:txBody>
      </p:sp>
      <p:sp>
        <p:nvSpPr>
          <p:cNvPr id="9" name="文本框 8"/>
          <p:cNvSpPr txBox="1"/>
          <p:nvPr/>
        </p:nvSpPr>
        <p:spPr>
          <a:xfrm>
            <a:off x="1494155" y="1345565"/>
            <a:ext cx="9083040" cy="4500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defTabSz="685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1050" baseline="0">
                <a:latin typeface="Arial" charset="0"/>
                <a:ea typeface="SimHei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charset="0"/>
              <a:buNone/>
              <a:defRPr sz="750"/>
            </a:lvl9pPr>
          </a:lstStyle>
          <a:p>
            <a:pPr marL="342900" indent="-342900">
              <a:buFont typeface="Arial" charset="0"/>
              <a:buChar char="•"/>
            </a:pPr>
            <a:r>
              <a:rPr lang="x-none" altLang="en-US" sz="2500" dirty="0">
                <a:sym typeface="+mn-ea"/>
              </a:rPr>
              <a:t>www.w3schools.com</a:t>
            </a:r>
          </a:p>
          <a:p>
            <a:pPr marL="342900" indent="-342900">
              <a:buFont typeface="Arial" charset="0"/>
              <a:buChar char="•"/>
            </a:pPr>
            <a:endParaRPr lang="x-none" altLang="en-US" sz="2500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altLang="en-US" sz="2500" dirty="0">
                <a:sym typeface="+mn-ea"/>
              </a:rPr>
              <a:t>www.tutorialspoint.com</a:t>
            </a:r>
          </a:p>
          <a:p>
            <a:pPr marL="342900" indent="-342900">
              <a:buFont typeface="Arial" charset="0"/>
              <a:buChar char="•"/>
            </a:pPr>
            <a:endParaRPr lang="x-none" altLang="en-US" sz="2500" dirty="0">
              <a:sym typeface="+mn-ea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en-US" sz="2500" dirty="0">
                <a:sym typeface="+mn-ea"/>
              </a:rPr>
              <a:t>https://cdn.pixabay.com/photo/2017/08/05/11/16/logo-2582748_960_720.png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723658" y="1780406"/>
            <a:ext cx="6726555" cy="3050947"/>
            <a:chOff x="-444650" y="1204342"/>
            <a:chExt cx="6726555" cy="3050947"/>
          </a:xfrm>
        </p:grpSpPr>
        <p:grpSp>
          <p:nvGrpSpPr>
            <p:cNvPr id="22" name="Group 21"/>
            <p:cNvGrpSpPr/>
            <p:nvPr/>
          </p:nvGrpSpPr>
          <p:grpSpPr>
            <a:xfrm>
              <a:off x="289922" y="1204342"/>
              <a:ext cx="5467397" cy="1554480"/>
              <a:chOff x="934230" y="1204342"/>
              <a:chExt cx="5467397" cy="155448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934230" y="1204342"/>
                <a:ext cx="2352675" cy="155448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id-ID" sz="9600" dirty="0">
                    <a:solidFill>
                      <a:srgbClr val="FFC000"/>
                    </a:solidFill>
                  </a:rPr>
                  <a:t>Apa</a:t>
                </a:r>
                <a:endParaRPr lang="id-ID" sz="96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30742" y="1705273"/>
                <a:ext cx="3270885" cy="9144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5400" dirty="0" err="1"/>
                  <a:t>saja</a:t>
                </a:r>
                <a:r>
                  <a:rPr lang="en-US" sz="5400" dirty="0"/>
                  <a:t> </a:t>
                </a:r>
                <a:r>
                  <a:rPr lang="en-US" sz="5400" b="1" dirty="0"/>
                  <a:t>tools</a:t>
                </a:r>
                <a:endParaRPr lang="id-ID" sz="7200" b="1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-444650" y="2517929"/>
              <a:ext cx="6726555" cy="17373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400" dirty="0"/>
                <a:t>yang </a:t>
              </a:r>
              <a:r>
                <a:rPr lang="en-US" sz="5400" dirty="0" err="1"/>
                <a:t>dibutuhkan</a:t>
              </a:r>
              <a:endParaRPr lang="en-US" sz="5400" dirty="0"/>
            </a:p>
            <a:p>
              <a:pPr algn="ctr"/>
              <a:r>
                <a:rPr lang="en-US" sz="5400" dirty="0" err="1"/>
                <a:t>untuk</a:t>
              </a:r>
              <a:r>
                <a:rPr lang="en-US" sz="5400" dirty="0"/>
                <a:t> </a:t>
              </a:r>
              <a:r>
                <a:rPr lang="en-US" sz="5400" b="1" dirty="0" err="1"/>
                <a:t>membuat</a:t>
              </a:r>
              <a:r>
                <a:rPr lang="en-US" sz="5400" b="1" dirty="0"/>
                <a:t> Web</a:t>
              </a:r>
              <a:endParaRPr lang="id-ID" sz="54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800873" y="975038"/>
            <a:ext cx="2301875" cy="466344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id-ID" sz="30000" dirty="0">
                <a:solidFill>
                  <a:srgbClr val="FFC000"/>
                </a:solidFill>
              </a:rPr>
              <a:t>?</a:t>
            </a:r>
            <a:endParaRPr lang="id-ID" sz="30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Web Tools</a:t>
            </a:r>
            <a:endParaRPr lang="x-none" dirty="0"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x-none" b="1">
                <a:latin typeface="+mn-lt"/>
              </a:rPr>
              <a:t>Editor</a:t>
            </a:r>
            <a:endParaRPr lang="x-none" b="1" dirty="0">
              <a:latin typeface="+mn-lt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x-none" b="1">
                <a:latin typeface="+mn-lt"/>
              </a:rPr>
              <a:t>Design</a:t>
            </a:r>
            <a:endParaRPr lang="x-none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55" y="1672590"/>
            <a:ext cx="3155950" cy="244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15" y="4173855"/>
            <a:ext cx="3154680" cy="244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5" b="31640"/>
          <a:stretch>
            <a:fillRect/>
          </a:stretch>
        </p:blipFill>
        <p:spPr bwMode="auto">
          <a:xfrm>
            <a:off x="6121400" y="2016760"/>
            <a:ext cx="5008880" cy="152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r="1687" b="15659"/>
          <a:stretch>
            <a:fillRect/>
          </a:stretch>
        </p:blipFill>
        <p:spPr bwMode="auto">
          <a:xfrm>
            <a:off x="6123940" y="3703320"/>
            <a:ext cx="5290820" cy="190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Web Tools</a:t>
            </a:r>
            <a:endParaRPr lang="x-none" dirty="0"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x-none" b="1">
                <a:latin typeface="+mn-lt"/>
              </a:rPr>
              <a:t>Editor</a:t>
            </a:r>
            <a:endParaRPr lang="x-none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CDFD9-B8D8-4640-90CD-83A5F128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26" y="1285228"/>
            <a:ext cx="7986556" cy="47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Web Tools</a:t>
            </a:r>
            <a:endParaRPr lang="x-none" dirty="0">
              <a:ea typeface="+mj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x-none" b="1">
                <a:latin typeface="+mn-lt"/>
              </a:rPr>
              <a:t>Editor</a:t>
            </a:r>
            <a:endParaRPr lang="x-none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1765D-E3C4-4092-9A87-3EBA9C98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260" y="1424871"/>
            <a:ext cx="8509678" cy="439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824662" y="1902326"/>
            <a:ext cx="6345025" cy="2517547"/>
            <a:chOff x="-343646" y="1326262"/>
            <a:chExt cx="6345025" cy="2517547"/>
          </a:xfrm>
        </p:grpSpPr>
        <p:grpSp>
          <p:nvGrpSpPr>
            <p:cNvPr id="22" name="Group 21"/>
            <p:cNvGrpSpPr/>
            <p:nvPr/>
          </p:nvGrpSpPr>
          <p:grpSpPr>
            <a:xfrm>
              <a:off x="-343646" y="1326262"/>
              <a:ext cx="6345025" cy="1310640"/>
              <a:chOff x="300662" y="1326262"/>
              <a:chExt cx="6345025" cy="131064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00662" y="1326262"/>
                <a:ext cx="4587240" cy="131064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tx1"/>
                </a:outerShdw>
              </a:effectLst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8000" dirty="0" err="1">
                    <a:solidFill>
                      <a:srgbClr val="FFC000"/>
                    </a:solidFill>
                  </a:rPr>
                  <a:t>Darimana</a:t>
                </a:r>
                <a:endParaRPr lang="id-ID" sz="8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42237" y="1705273"/>
                <a:ext cx="2203450" cy="9144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x-none" altLang="en-US" sz="5400" dirty="0" err="1"/>
                  <a:t>  </a:t>
                </a:r>
                <a:r>
                  <a:rPr lang="en-US" sz="5400" dirty="0" err="1"/>
                  <a:t>mulai</a:t>
                </a:r>
                <a:endParaRPr lang="id-ID" sz="7200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84366" y="2929409"/>
              <a:ext cx="4668520" cy="9144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5400" dirty="0" err="1"/>
                <a:t>membuat</a:t>
              </a:r>
              <a:r>
                <a:rPr lang="en-US" sz="5400" b="1" dirty="0"/>
                <a:t> Web</a:t>
              </a:r>
              <a:endParaRPr lang="id-ID" sz="54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12841" y="571450"/>
            <a:ext cx="2301875" cy="466344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id-ID" sz="30000" dirty="0">
                <a:solidFill>
                  <a:srgbClr val="FFC000"/>
                </a:solidFill>
              </a:rPr>
              <a:t>?</a:t>
            </a:r>
            <a:endParaRPr lang="id-ID" sz="30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24421" y="3129766"/>
            <a:ext cx="4663957" cy="576263"/>
            <a:chOff x="4624421" y="3129766"/>
            <a:chExt cx="4663957" cy="576263"/>
          </a:xfrm>
        </p:grpSpPr>
        <p:sp>
          <p:nvSpPr>
            <p:cNvPr id="39" name="任意多边形 38"/>
            <p:cNvSpPr/>
            <p:nvPr/>
          </p:nvSpPr>
          <p:spPr>
            <a:xfrm>
              <a:off x="4624421" y="3174216"/>
              <a:ext cx="479425" cy="487362"/>
            </a:xfrm>
            <a:custGeom>
              <a:avLst/>
              <a:gdLst>
                <a:gd name="connsiteX0" fmla="*/ 0 w 478971"/>
                <a:gd name="connsiteY0" fmla="*/ 0 h 488627"/>
                <a:gd name="connsiteX1" fmla="*/ 478971 w 478971"/>
                <a:gd name="connsiteY1" fmla="*/ 47991 h 488627"/>
                <a:gd name="connsiteX2" fmla="*/ 478971 w 478971"/>
                <a:gd name="connsiteY2" fmla="*/ 410627 h 488627"/>
                <a:gd name="connsiteX3" fmla="*/ 7620 w 478971"/>
                <a:gd name="connsiteY3" fmla="*/ 488627 h 488627"/>
                <a:gd name="connsiteX4" fmla="*/ 0 w 478971"/>
                <a:gd name="connsiteY4" fmla="*/ 0 h 48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88627">
                  <a:moveTo>
                    <a:pt x="0" y="0"/>
                  </a:moveTo>
                  <a:lnTo>
                    <a:pt x="478971" y="47991"/>
                  </a:lnTo>
                  <a:lnTo>
                    <a:pt x="478971" y="410627"/>
                  </a:lnTo>
                  <a:lnTo>
                    <a:pt x="7620" y="488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alt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5205445" y="3129766"/>
              <a:ext cx="4082933" cy="576263"/>
            </a:xfrm>
            <a:custGeom>
              <a:avLst/>
              <a:gdLst>
                <a:gd name="connsiteX0" fmla="*/ 3008811 w 3008811"/>
                <a:gd name="connsiteY0" fmla="*/ 0 h 576580"/>
                <a:gd name="connsiteX1" fmla="*/ 3008811 w 3008811"/>
                <a:gd name="connsiteY1" fmla="*/ 576580 h 576580"/>
                <a:gd name="connsiteX2" fmla="*/ 0 w 3008811"/>
                <a:gd name="connsiteY2" fmla="*/ 469121 h 576580"/>
                <a:gd name="connsiteX3" fmla="*/ 0 w 3008811"/>
                <a:gd name="connsiteY3" fmla="*/ 107188 h 576580"/>
                <a:gd name="connsiteX4" fmla="*/ 3008811 w 3008811"/>
                <a:gd name="connsiteY4" fmla="*/ 0 h 57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811" h="576580">
                  <a:moveTo>
                    <a:pt x="3008811" y="0"/>
                  </a:moveTo>
                  <a:lnTo>
                    <a:pt x="3008811" y="576580"/>
                  </a:lnTo>
                  <a:lnTo>
                    <a:pt x="0" y="469121"/>
                  </a:lnTo>
                  <a:lnTo>
                    <a:pt x="0" y="107188"/>
                  </a:lnTo>
                  <a:lnTo>
                    <a:pt x="30088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3600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charset="-122"/>
                </a:defRPr>
              </a:lvl9pPr>
            </a:lstStyle>
            <a:p>
              <a:pPr>
                <a:defRPr/>
              </a:pPr>
              <a:r>
                <a:rPr lang="x-none" altLang="zh-CN" sz="2800" dirty="0">
                  <a:solidFill>
                    <a:schemeClr val="bg1"/>
                  </a:solidFill>
                  <a:latin typeface="+mn-lt"/>
                  <a:ea typeface="+mn-ea"/>
                </a:rPr>
                <a:t>HTML</a:t>
              </a:r>
            </a:p>
          </p:txBody>
        </p:sp>
      </p:grpSp>
      <p:sp>
        <p:nvSpPr>
          <p:cNvPr id="5126" name="Text Box 15"/>
          <p:cNvSpPr txBox="1">
            <a:spLocks noChangeArrowheads="1"/>
          </p:cNvSpPr>
          <p:nvPr/>
        </p:nvSpPr>
        <p:spPr bwMode="auto">
          <a:xfrm>
            <a:off x="2877820" y="2113915"/>
            <a:ext cx="738505" cy="401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normAutofit fontScale="90000"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65000"/>
              <a:buFont typeface="Wingdings" panose="05000000000000000000" charset="2"/>
              <a:buChar char="p"/>
              <a:defRPr sz="2000">
                <a:solidFill>
                  <a:srgbClr val="B37206"/>
                </a:solidFill>
                <a:latin typeface="Arial" charset="0"/>
                <a:ea typeface="SimHei" panose="02010609060101010101" pitchFamily="49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FAC266"/>
              </a:buClr>
              <a:buFont typeface="幼圆" pitchFamily="49" charset="-122"/>
              <a:buChar char=" "/>
              <a:defRPr sz="1600">
                <a:solidFill>
                  <a:srgbClr val="7D7D7D"/>
                </a:solidFill>
                <a:latin typeface="幼圆" pitchFamily="49" charset="-122"/>
                <a:ea typeface="SimHei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None/>
            </a:pPr>
            <a:r>
              <a:rPr lang="x-none" altLang="en-US" sz="36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Pemrograman Web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>
                <a:ea typeface="+mj-ea"/>
                <a:sym typeface="+mn-ea"/>
              </a:rPr>
              <a:t>Hyper Text Markup Language (HTML)</a:t>
            </a:r>
            <a:endParaRPr lang="x-none" dirty="0">
              <a:ea typeface="+mj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x-none" sz="3200">
                <a:latin typeface="+mn-lt"/>
              </a:rPr>
              <a:t>Bahasa mark up</a:t>
            </a:r>
          </a:p>
          <a:p>
            <a:pPr marL="342900" indent="-342900">
              <a:buFont typeface="Arial" charset="0"/>
              <a:buChar char="•"/>
            </a:pPr>
            <a:endParaRPr lang="x-none" sz="320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sz="3200">
                <a:latin typeface="+mn-lt"/>
              </a:rPr>
              <a:t>Struktur web</a:t>
            </a:r>
          </a:p>
          <a:p>
            <a:pPr marL="342900" indent="-342900">
              <a:buFont typeface="Arial" charset="0"/>
              <a:buChar char="•"/>
            </a:pPr>
            <a:endParaRPr lang="x-none" sz="320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x-none" sz="3200">
                <a:latin typeface="+mn-lt"/>
              </a:rPr>
              <a:t>Elemen = tag</a:t>
            </a:r>
          </a:p>
          <a:p>
            <a:pPr>
              <a:buFont typeface="Arial" charset="0"/>
            </a:pPr>
            <a:endParaRPr lang="x-none" sz="320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endParaRPr lang="x-none" sz="320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endParaRPr lang="x-none" sz="3200" dirty="0">
              <a:latin typeface="+mn-lt"/>
            </a:endParaRPr>
          </a:p>
        </p:txBody>
      </p:sp>
      <p:pic>
        <p:nvPicPr>
          <p:cNvPr id="6" name="Picture Placeholder 5" descr="HTML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962910" y="1338580"/>
            <a:ext cx="3819525" cy="38195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D3481D"/>
      </a:accent1>
      <a:accent2>
        <a:srgbClr val="EE9808"/>
      </a:accent2>
      <a:accent3>
        <a:srgbClr val="ECCC0A"/>
      </a:accent3>
      <a:accent4>
        <a:srgbClr val="D5E14B"/>
      </a:accent4>
      <a:accent5>
        <a:srgbClr val="62B56D"/>
      </a:accent5>
      <a:accent6>
        <a:srgbClr val="3E91D5"/>
      </a:accent6>
      <a:hlink>
        <a:srgbClr val="2998E3"/>
      </a:hlink>
      <a:folHlink>
        <a:srgbClr val="7F723D"/>
      </a:folHlink>
    </a:clrScheme>
    <a:fontScheme name="KSO主题文字4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A000120140627A43PPBG</Template>
  <TotalTime>1210</TotalTime>
  <Words>855</Words>
  <Application>Microsoft Office PowerPoint</Application>
  <PresentationFormat>Widescreen</PresentationFormat>
  <Paragraphs>140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黑体</vt:lpstr>
      <vt:lpstr>Arial</vt:lpstr>
      <vt:lpstr>Calibri</vt:lpstr>
      <vt:lpstr>Wingdings</vt:lpstr>
      <vt:lpstr>Wingdings 2</vt:lpstr>
      <vt:lpstr>A000120140530A99PPBG</vt:lpstr>
      <vt:lpstr>Hyper Text Markup Language (HTML)</vt:lpstr>
      <vt:lpstr>Tujuan Instruksional Khusus (TIK)</vt:lpstr>
      <vt:lpstr>PowerPoint Presentation</vt:lpstr>
      <vt:lpstr>Web Tools</vt:lpstr>
      <vt:lpstr>Web Tools</vt:lpstr>
      <vt:lpstr>Web Tools</vt:lpstr>
      <vt:lpstr>PowerPoint Presentation</vt:lpstr>
      <vt:lpstr>PowerPoint Presentation</vt:lpstr>
      <vt:lpstr>Hyper Text Markup Language (HTML)</vt:lpstr>
      <vt:lpstr>Hyper Text Markup Language (HTML)</vt:lpstr>
      <vt:lpstr>Hyper Text Markup Language (HTML)</vt:lpstr>
      <vt:lpstr>Hyper Text Markup Language (HTML)</vt:lpstr>
      <vt:lpstr>Hyper Text Markup Language (HTML)</vt:lpstr>
      <vt:lpstr>Hyper Text Markup Language (HTML)</vt:lpstr>
      <vt:lpstr>Hyper Text Markup Language (HTML)</vt:lpstr>
      <vt:lpstr>Hyper Text Markup Language (HTML)</vt:lpstr>
      <vt:lpstr>Hyper Text Markup Language (HTML)</vt:lpstr>
      <vt:lpstr>PowerPoint Presentation</vt:lpstr>
      <vt:lpstr>Hyper Text Markup Language (HTML)</vt:lpstr>
      <vt:lpstr>Hyper Text Markup Language (HTML)</vt:lpstr>
      <vt:lpstr>Hyper Text Markup Language (HTML)</vt:lpstr>
      <vt:lpstr>Hyper Text Markup Language (HTML)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Ivan Jaya</cp:lastModifiedBy>
  <cp:revision>384</cp:revision>
  <dcterms:created xsi:type="dcterms:W3CDTF">2017-09-12T06:17:17Z</dcterms:created>
  <dcterms:modified xsi:type="dcterms:W3CDTF">2021-08-24T08:32:45Z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