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34"/>
  </p:notesMasterIdLst>
  <p:sldIdLst>
    <p:sldId id="256" r:id="rId5"/>
    <p:sldId id="257" r:id="rId6"/>
    <p:sldId id="258" r:id="rId7"/>
    <p:sldId id="259" r:id="rId8"/>
    <p:sldId id="297" r:id="rId9"/>
    <p:sldId id="298" r:id="rId10"/>
    <p:sldId id="260" r:id="rId11"/>
    <p:sldId id="295" r:id="rId12"/>
    <p:sldId id="261" r:id="rId13"/>
    <p:sldId id="262" r:id="rId14"/>
    <p:sldId id="296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73" r:id="rId32"/>
    <p:sldId id="281" r:id="rId3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7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22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22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22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22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FAB5990-620A-4F22-BDBB-8A801D91430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2D0F8F5-D818-47A4-9A86-5FE73792D58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10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F67945C-EFD1-4EA7-A378-8A95116E2C6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11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5763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06FBA19-A12D-468A-81F5-F671DB9DB84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12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D1EF795-E404-4436-8091-705191E0869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14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89C0096-4D6C-44B8-9DD8-1764AC41150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15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C41A1D-11B8-46C5-9A60-0C3F4B70816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16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34929F4-7F56-4DFB-A693-58F6C76A4EB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17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DB64BA0-2A27-4055-B1E1-06E1198C1EC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18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00D9684-33A8-404C-95B9-A460BCD0036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19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EB04EAE-E12A-4176-B91E-234FBB06DFB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20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72378AF-14BC-42FC-A5FA-BD734A0E3B3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21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9521BE6-A475-40FB-A639-0FD915F77E4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22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7A27C56-AC2A-4CBE-88D8-07C7DD51233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23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BD0226A-8C2B-4C02-A619-2030B9B476D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24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805F71E-3883-4B93-BA7B-A257A31247E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25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DD948C9-1000-4B62-94CE-FFC326DA660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26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274455A-E224-482E-B615-AC4BA513697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27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5D2F84C-0AAE-4602-B8F5-F2CFC682C72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78D957D-05B0-4430-A224-3EA3AC8A4E9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5303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78D957D-05B0-4430-A224-3EA3AC8A4E9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62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78D957D-05B0-4430-A224-3EA3AC8A4E9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78D957D-05B0-4430-A224-3EA3AC8A4E9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7229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F67945C-EFD1-4EA7-A378-8A95116E2C6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038480" y="2800080"/>
            <a:ext cx="3352320" cy="458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038480" y="2800080"/>
            <a:ext cx="3352320" cy="458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4038480" y="2800080"/>
            <a:ext cx="3352320" cy="458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038480" y="2800080"/>
            <a:ext cx="3352320" cy="458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038480" y="2800080"/>
            <a:ext cx="3352320" cy="98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Bef>
                <a:spcPts val="1417"/>
              </a:spcBef>
            </a:pP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/>
          <p:cNvPicPr/>
          <p:nvPr/>
        </p:nvPicPr>
        <p:blipFill>
          <a:blip r:embed="rId14"/>
          <a:srcRect b="243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" name="CustomShape 1" hidden="1"/>
          <p:cNvSpPr/>
          <p:nvPr/>
        </p:nvSpPr>
        <p:spPr>
          <a:xfrm>
            <a:off x="0" y="0"/>
            <a:ext cx="12191760" cy="6356160"/>
          </a:xfrm>
          <a:prstGeom prst="rect">
            <a:avLst/>
          </a:prstGeom>
          <a:gradFill>
            <a:gsLst>
              <a:gs pos="48000">
                <a:schemeClr val="bg1">
                  <a:alpha val="4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图片 9"/>
          <p:cNvPicPr/>
          <p:nvPr/>
        </p:nvPicPr>
        <p:blipFill>
          <a:blip r:embed="rId15"/>
          <a:stretch/>
        </p:blipFill>
        <p:spPr>
          <a:xfrm>
            <a:off x="0" y="0"/>
            <a:ext cx="12191760" cy="68486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308160" y="1070640"/>
            <a:ext cx="8478360" cy="13629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sz="4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单击此处添加您的标题</a:t>
            </a:r>
            <a:endParaRPr lang="zh-CN" sz="4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6"/>
          <p:cNvPicPr/>
          <p:nvPr/>
        </p:nvPicPr>
        <p:blipFill>
          <a:blip r:embed="rId14"/>
          <a:srcRect b="243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0" y="0"/>
            <a:ext cx="12191760" cy="6356160"/>
          </a:xfrm>
          <a:prstGeom prst="rect">
            <a:avLst/>
          </a:prstGeom>
          <a:gradFill>
            <a:gsLst>
              <a:gs pos="48000">
                <a:schemeClr val="bg1">
                  <a:alpha val="4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558720" y="366840"/>
            <a:ext cx="11055600" cy="6991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Click to edit Master title style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58720" y="1215720"/>
            <a:ext cx="11055600" cy="5013360"/>
          </a:xfrm>
          <a:prstGeom prst="rect">
            <a:avLst/>
          </a:prstGeom>
        </p:spPr>
        <p:txBody>
          <a:bodyPr/>
          <a:lstStyle/>
          <a:p>
            <a:pPr marL="357480" indent="-35712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D3481D"/>
              </a:buClr>
              <a:buSzPct val="65000"/>
              <a:buFont typeface="Wingdings" charset="2"/>
              <a:buChar char=""/>
            </a:pPr>
            <a:r>
              <a:rPr lang="zh-CN" sz="2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Click to edit Master text styles</a:t>
            </a:r>
            <a:endParaRPr lang="zh-CN" sz="24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39640" lvl="1" indent="-17928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F3F3F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Second level</a:t>
            </a:r>
            <a:endParaRPr lang="zh-CN" sz="20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000" lvl="2" indent="-22824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F3F3F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Third level</a:t>
            </a:r>
            <a:endParaRPr lang="zh-CN" sz="20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9640" lvl="3" indent="-22824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F3F3F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Fourth level</a:t>
            </a:r>
            <a:endParaRPr lang="zh-CN" sz="18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0" lvl="4" indent="-22824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F3F3F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Fifth level</a:t>
            </a:r>
            <a:endParaRPr lang="zh-CN" sz="18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图片 6"/>
          <p:cNvPicPr/>
          <p:nvPr/>
        </p:nvPicPr>
        <p:blipFill>
          <a:blip r:embed="rId14"/>
          <a:srcRect b="243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8" name="CustomShape 1" hidden="1"/>
          <p:cNvSpPr/>
          <p:nvPr/>
        </p:nvSpPr>
        <p:spPr>
          <a:xfrm>
            <a:off x="0" y="0"/>
            <a:ext cx="12191760" cy="6356160"/>
          </a:xfrm>
          <a:prstGeom prst="rect">
            <a:avLst/>
          </a:prstGeom>
          <a:gradFill>
            <a:gsLst>
              <a:gs pos="48000">
                <a:schemeClr val="bg1">
                  <a:alpha val="4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9" name="图片 5"/>
          <p:cNvPicPr/>
          <p:nvPr/>
        </p:nvPicPr>
        <p:blipFill>
          <a:blip r:embed="rId14"/>
          <a:srcRect b="13817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>
            <a:gsLst>
              <a:gs pos="48000">
                <a:schemeClr val="bg1">
                  <a:alpha val="4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2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 6"/>
          <p:cNvPicPr/>
          <p:nvPr/>
        </p:nvPicPr>
        <p:blipFill>
          <a:blip r:embed="rId14"/>
          <a:srcRect b="243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33" name="CustomShape 1" hidden="1"/>
          <p:cNvSpPr/>
          <p:nvPr/>
        </p:nvSpPr>
        <p:spPr>
          <a:xfrm>
            <a:off x="0" y="0"/>
            <a:ext cx="12191760" cy="6356160"/>
          </a:xfrm>
          <a:prstGeom prst="rect">
            <a:avLst/>
          </a:prstGeom>
          <a:gradFill>
            <a:gsLst>
              <a:gs pos="48000">
                <a:schemeClr val="bg1">
                  <a:alpha val="4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PlaceHolder 2"/>
          <p:cNvSpPr>
            <a:spLocks noGrp="1"/>
          </p:cNvSpPr>
          <p:nvPr>
            <p:ph type="title"/>
          </p:nvPr>
        </p:nvSpPr>
        <p:spPr>
          <a:xfrm>
            <a:off x="2592000" y="288000"/>
            <a:ext cx="9262440" cy="582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单击此处编辑母版标题样式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2962800" y="1533600"/>
            <a:ext cx="3819240" cy="4481640"/>
          </a:xfrm>
          <a:prstGeom prst="rect">
            <a:avLst/>
          </a:prstGeom>
        </p:spPr>
        <p:txBody>
          <a:bodyPr lIns="0" tIns="45000" rIns="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单击图标添加图片</a:t>
            </a:r>
            <a:endParaRPr lang="zh-CN" sz="18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7585200" y="1533600"/>
            <a:ext cx="3999240" cy="4481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sz="2200" b="0" strike="noStrike" spc="-1">
                <a:solidFill>
                  <a:srgbClr val="D3481D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单击此处编辑母版文本样式</a:t>
            </a:r>
            <a:endParaRPr lang="zh-CN" sz="2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0" y="1111320"/>
            <a:ext cx="12191760" cy="5327280"/>
          </a:xfrm>
          <a:prstGeom prst="rect">
            <a:avLst/>
          </a:prstGeom>
          <a:noFill/>
          <a:ln w="9360">
            <a:solidFill>
              <a:schemeClr val="accent1">
                <a:lumMod val="40000"/>
                <a:lumOff val="6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6"/>
          <p:cNvSpPr/>
          <p:nvPr/>
        </p:nvSpPr>
        <p:spPr>
          <a:xfrm>
            <a:off x="0" y="0"/>
            <a:ext cx="21603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PlaceHolder 7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0" name="PlaceHolder 8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1" name="PlaceHolder 9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308160" y="1070640"/>
            <a:ext cx="8478360" cy="13629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4200" b="1" strike="noStrike" spc="-1" dirty="0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HTML Forms dan CSS</a:t>
            </a:r>
            <a:endParaRPr lang="zh-CN" sz="42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308160" y="2503800"/>
            <a:ext cx="8478360" cy="466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b="0" strike="noStrike" spc="-1" dirty="0">
                <a:solidFill>
                  <a:srgbClr val="B27206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Ivan Jaya, </a:t>
            </a:r>
            <a:r>
              <a:rPr lang="en-US" sz="1800" b="0" strike="noStrike" spc="-1" dirty="0" err="1">
                <a:solidFill>
                  <a:srgbClr val="B27206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S.Si</a:t>
            </a:r>
            <a:r>
              <a:rPr lang="en-US" sz="1800" b="0" strike="noStrike" spc="-1" dirty="0">
                <a:solidFill>
                  <a:srgbClr val="B27206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., </a:t>
            </a:r>
            <a:r>
              <a:rPr lang="en-US" sz="1800" b="0" strike="noStrike" spc="-1" dirty="0" err="1">
                <a:solidFill>
                  <a:srgbClr val="B27206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M.Kom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HTML Forms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3" name="Picture 2"/>
          <p:cNvPicPr/>
          <p:nvPr/>
        </p:nvPicPr>
        <p:blipFill>
          <a:blip r:embed="rId3"/>
          <a:stretch/>
        </p:blipFill>
        <p:spPr>
          <a:xfrm>
            <a:off x="3157200" y="2764080"/>
            <a:ext cx="7020360" cy="1817640"/>
          </a:xfrm>
          <a:prstGeom prst="rect">
            <a:avLst/>
          </a:prstGeom>
          <a:ln>
            <a:noFill/>
          </a:ln>
        </p:spPr>
      </p:pic>
      <p:sp>
        <p:nvSpPr>
          <p:cNvPr id="244" name="CustomShape 2"/>
          <p:cNvSpPr/>
          <p:nvPr/>
        </p:nvSpPr>
        <p:spPr>
          <a:xfrm>
            <a:off x="3137760" y="1532160"/>
            <a:ext cx="36741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30000"/>
              </a:lnSpc>
            </a:pPr>
            <a:r>
              <a:rPr lang="en-US" sz="28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Tampilan di Browser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HTML Forms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2560320" y="1317600"/>
            <a:ext cx="8435160" cy="5013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d-ID" altLang="zh-CN" sz="180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Bisa menggunakan </a:t>
            </a:r>
            <a:r>
              <a:rPr lang="id-ID" altLang="zh-CN" sz="180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fieldset</a:t>
            </a:r>
            <a:r>
              <a:rPr lang="id-ID" altLang="zh-CN" sz="180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dan label untuk tampilan yang lebih baik.</a:t>
            </a:r>
            <a:br>
              <a:rPr lang="id-ID" altLang="zh-CN" sz="180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</a:br>
            <a:endParaRPr lang="id-ID" altLang="zh-CN" sz="180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  <a:ea typeface="黑体"/>
            </a:endParaRPr>
          </a:p>
          <a:p>
            <a:pPr>
              <a:lnSpc>
                <a:spcPct val="100000"/>
              </a:lnSpc>
            </a:pPr>
            <a:r>
              <a:rPr lang="zh-CN" sz="1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Contoh:</a:t>
            </a: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dirty="0"/>
            </a:b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&lt;form&gt;</a:t>
            </a: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id-ID" dirty="0"/>
          </a:p>
          <a:p>
            <a:r>
              <a:rPr lang="id-ID" dirty="0"/>
              <a:t>&lt;</a:t>
            </a:r>
            <a:r>
              <a:rPr lang="id-ID" dirty="0" err="1"/>
              <a:t>fieldset</a:t>
            </a:r>
            <a:r>
              <a:rPr lang="id-ID" dirty="0"/>
              <a:t>&gt;</a:t>
            </a:r>
          </a:p>
          <a:p>
            <a:r>
              <a:rPr lang="id-ID" dirty="0"/>
              <a:t>&lt;</a:t>
            </a:r>
            <a:r>
              <a:rPr lang="id-ID" dirty="0" err="1"/>
              <a:t>legend</a:t>
            </a:r>
            <a:r>
              <a:rPr lang="id-ID" dirty="0"/>
              <a:t>&gt;</a:t>
            </a:r>
            <a:r>
              <a:rPr lang="id-ID" dirty="0" err="1"/>
              <a:t>Login</a:t>
            </a:r>
            <a:r>
              <a:rPr lang="id-ID" dirty="0"/>
              <a:t> Menu&lt;/</a:t>
            </a:r>
            <a:r>
              <a:rPr lang="id-ID" dirty="0" err="1"/>
              <a:t>legend</a:t>
            </a:r>
            <a:r>
              <a:rPr lang="id-ID" dirty="0"/>
              <a:t>&gt;</a:t>
            </a:r>
          </a:p>
          <a:p>
            <a:pPr>
              <a:lnSpc>
                <a:spcPct val="100000"/>
              </a:lnSpc>
            </a:pPr>
            <a:br>
              <a:rPr dirty="0"/>
            </a:b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Username: &lt;input type="text" name="username"&gt;&lt;br&gt;</a:t>
            </a: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Password: &lt;input type="password" name="password"&gt;&lt;br&gt;</a:t>
            </a: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&lt;input type="submit" value="Daftar"&gt;</a:t>
            </a:r>
            <a:br>
              <a:rPr dirty="0"/>
            </a:br>
            <a:endParaRPr lang="id-ID" dirty="0"/>
          </a:p>
          <a:p>
            <a:pPr>
              <a:lnSpc>
                <a:spcPct val="100000"/>
              </a:lnSpc>
            </a:pP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</a:t>
            </a:r>
            <a:r>
              <a:rPr lang="id-ID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fieldset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&lt;/form&gt;</a:t>
            </a: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4145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Challenge!!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6" name="Picture 3"/>
          <p:cNvPicPr/>
          <p:nvPr/>
        </p:nvPicPr>
        <p:blipFill>
          <a:blip r:embed="rId3"/>
          <a:stretch/>
        </p:blipFill>
        <p:spPr>
          <a:xfrm>
            <a:off x="2408400" y="1510560"/>
            <a:ext cx="5958360" cy="4100400"/>
          </a:xfrm>
          <a:prstGeom prst="rect">
            <a:avLst/>
          </a:prstGeom>
          <a:ln>
            <a:noFill/>
          </a:ln>
        </p:spPr>
      </p:pic>
      <p:sp>
        <p:nvSpPr>
          <p:cNvPr id="247" name="CustomShape 2"/>
          <p:cNvSpPr/>
          <p:nvPr/>
        </p:nvSpPr>
        <p:spPr>
          <a:xfrm>
            <a:off x="8539560" y="1652760"/>
            <a:ext cx="3620520" cy="285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30000"/>
              </a:lnSpc>
            </a:pPr>
            <a:r>
              <a:rPr lang="en-US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Buatlah</a:t>
            </a:r>
            <a:r>
              <a:rPr lang="en-US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</a:t>
            </a:r>
            <a:r>
              <a:rPr lang="en-US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tampilan</a:t>
            </a:r>
            <a:r>
              <a:rPr lang="en-US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</a:t>
            </a:r>
            <a:r>
              <a:rPr lang="en-US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seperti</a:t>
            </a:r>
            <a:r>
              <a:rPr lang="en-US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di </a:t>
            </a:r>
            <a:r>
              <a:rPr lang="en-US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samping</a:t>
            </a:r>
            <a:r>
              <a:rPr lang="en-US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</a:t>
            </a:r>
            <a:r>
              <a:rPr lang="en-US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kiri</a:t>
            </a:r>
            <a:r>
              <a:rPr lang="en-US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lang="en-US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Untuk</a:t>
            </a:r>
            <a:r>
              <a:rPr lang="en-US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</a:t>
            </a:r>
            <a:r>
              <a:rPr lang="en-US" sz="1800" b="1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Jenis</a:t>
            </a:r>
            <a:r>
              <a:rPr lang="en-US" sz="1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</a:t>
            </a:r>
            <a:r>
              <a:rPr lang="en-US" sz="1800" b="1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Kelamin</a:t>
            </a:r>
            <a:r>
              <a:rPr lang="en-US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</a:t>
            </a:r>
            <a:r>
              <a:rPr lang="en-US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hanya</a:t>
            </a:r>
            <a:r>
              <a:rPr lang="en-US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</a:t>
            </a:r>
            <a:r>
              <a:rPr lang="id-ID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bisa dipilih </a:t>
            </a:r>
            <a:r>
              <a:rPr lang="en-US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salah </a:t>
            </a:r>
            <a:r>
              <a:rPr lang="en-US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satu</a:t>
            </a:r>
            <a:r>
              <a:rPr lang="en-US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lang="en-US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Untuk</a:t>
            </a:r>
            <a:r>
              <a:rPr lang="en-US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</a:t>
            </a:r>
            <a:r>
              <a:rPr lang="en-US" sz="1800" b="1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Informasi</a:t>
            </a:r>
            <a:r>
              <a:rPr lang="en-US" sz="1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Yang </a:t>
            </a:r>
            <a:r>
              <a:rPr lang="en-US" sz="1800" b="1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Disukai</a:t>
            </a:r>
            <a:r>
              <a:rPr lang="en-US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, </a:t>
            </a:r>
            <a:r>
              <a:rPr lang="en-US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bisa</a:t>
            </a:r>
            <a:r>
              <a:rPr lang="en-US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</a:t>
            </a:r>
            <a:r>
              <a:rPr lang="en-US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memilih</a:t>
            </a:r>
            <a:r>
              <a:rPr lang="en-US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</a:t>
            </a:r>
            <a:r>
              <a:rPr lang="en-US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lebih</a:t>
            </a:r>
            <a:r>
              <a:rPr lang="en-US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</a:t>
            </a:r>
            <a:r>
              <a:rPr lang="en-US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dari</a:t>
            </a:r>
            <a:r>
              <a:rPr lang="en-US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</a:t>
            </a:r>
            <a:r>
              <a:rPr lang="en-US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satu</a:t>
            </a:r>
            <a:r>
              <a:rPr lang="en-US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624560" y="3174120"/>
            <a:ext cx="479160" cy="487080"/>
          </a:xfrm>
          <a:custGeom>
            <a:avLst/>
            <a:gdLst/>
            <a:ahLst/>
            <a:cxnLst/>
            <a:rect l="l" t="t" r="r" b="b"/>
            <a:pathLst>
              <a:path w="478971" h="488627">
                <a:moveTo>
                  <a:pt x="0" y="0"/>
                </a:moveTo>
                <a:lnTo>
                  <a:pt x="478971" y="47991"/>
                </a:lnTo>
                <a:lnTo>
                  <a:pt x="478971" y="410627"/>
                </a:lnTo>
                <a:lnTo>
                  <a:pt x="7620" y="4886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2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5205600" y="3129840"/>
            <a:ext cx="4082400" cy="576000"/>
          </a:xfrm>
          <a:custGeom>
            <a:avLst/>
            <a:gdLst/>
            <a:ahLst/>
            <a:cxnLst/>
            <a:rect l="l" t="t" r="r" b="b"/>
            <a:pathLst>
              <a:path w="3008811" h="576580">
                <a:moveTo>
                  <a:pt x="3008811" y="0"/>
                </a:moveTo>
                <a:lnTo>
                  <a:pt x="3008811" y="576580"/>
                </a:lnTo>
                <a:lnTo>
                  <a:pt x="0" y="469121"/>
                </a:lnTo>
                <a:lnTo>
                  <a:pt x="0" y="107188"/>
                </a:lnTo>
                <a:lnTo>
                  <a:pt x="30088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0000" tIns="0" rIns="36000" bIns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CSS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2877840" y="2113920"/>
            <a:ext cx="738000" cy="40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90000" tIns="45000" rIns="90000" bIns="45000">
            <a:normAutofit fontScale="925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6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Pemrograman Web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Cascading Style Sheets (CSS)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2560320" y="1152360"/>
            <a:ext cx="7801200" cy="501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480">
              <a:lnSpc>
                <a:spcPct val="100000"/>
              </a:lnSpc>
            </a:pPr>
            <a:r>
              <a:rPr lang="zh-CN" sz="28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Selector	</a:t>
            </a:r>
            <a:br/>
            <a:r>
              <a:rPr lang="zh-CN" sz="28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elemen HTML yang diberikan style.</a:t>
            </a:r>
            <a:endParaRPr lang="zh-CN" sz="28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</a:pPr>
            <a:endParaRPr lang="zh-CN" sz="28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</a:pPr>
            <a:r>
              <a:rPr lang="zh-CN" sz="28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Deklarasi blok</a:t>
            </a:r>
            <a:br/>
            <a:r>
              <a:rPr lang="zh-CN" sz="28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nama properti dan value dipisahkan dan diakhiri dengan dengan titik koma ( ; ). </a:t>
            </a:r>
            <a:endParaRPr lang="zh-CN" sz="28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3" name="Picture 2"/>
          <p:cNvPicPr/>
          <p:nvPr/>
        </p:nvPicPr>
        <p:blipFill>
          <a:blip r:embed="rId3"/>
          <a:stretch/>
        </p:blipFill>
        <p:spPr>
          <a:xfrm>
            <a:off x="2453760" y="4216320"/>
            <a:ext cx="9513720" cy="219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Cascading Style Sheets (CSS)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2560320" y="1152360"/>
            <a:ext cx="7801200" cy="501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480">
              <a:lnSpc>
                <a:spcPct val="100000"/>
              </a:lnSpc>
            </a:pPr>
            <a:r>
              <a:rPr lang="zh-CN" sz="28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Jenis-Jenis Selector	</a:t>
            </a:r>
            <a:br/>
            <a:br/>
            <a:r>
              <a:rPr lang="zh-CN" sz="28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1. Selector HTML</a:t>
            </a:r>
            <a:br/>
            <a:r>
              <a:rPr lang="zh-CN" sz="28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2. Selector Class</a:t>
            </a:r>
            <a:br/>
            <a:r>
              <a:rPr lang="zh-CN" sz="28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3. Selector ID</a:t>
            </a:r>
            <a:endParaRPr lang="zh-CN" sz="28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Cascading Style Sheets (CSS)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2560320" y="1152360"/>
            <a:ext cx="7801200" cy="501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480">
              <a:lnSpc>
                <a:spcPct val="100000"/>
              </a:lnSpc>
            </a:pPr>
            <a:r>
              <a:rPr lang="zh-CN" sz="28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Jenis-Jenis Selector	</a:t>
            </a:r>
            <a:br/>
            <a:br/>
            <a:r>
              <a:rPr lang="zh-CN" sz="28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1. </a:t>
            </a:r>
            <a:r>
              <a:rPr lang="zh-CN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Selector HTML</a:t>
            </a:r>
            <a:br/>
            <a:r>
              <a:rPr lang="zh-CN" sz="28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2. Selector Class</a:t>
            </a:r>
            <a:br/>
            <a:r>
              <a:rPr lang="zh-CN" sz="28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3. Selector ID</a:t>
            </a:r>
            <a:endParaRPr lang="zh-CN" sz="28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Cascading Style Sheet (CSS)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2560320" y="1152360"/>
            <a:ext cx="7801200" cy="501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&lt;html&gt;</a:t>
            </a:r>
            <a:endParaRPr lang="zh-CN" sz="20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&lt;head&gt;</a:t>
            </a:r>
            <a:endParaRPr lang="zh-CN" sz="20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&lt;title&gt;Selector HTML&lt;/title&gt;</a:t>
            </a:r>
            <a:endParaRPr lang="zh-CN" sz="20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&lt;style type="text/css"&gt;</a:t>
            </a:r>
            <a:endParaRPr lang="zh-CN" sz="20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b {font-family:arial; font-size:14px; color:red}</a:t>
            </a:r>
            <a:endParaRPr lang="zh-CN" sz="20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&lt;/style&gt;</a:t>
            </a:r>
            <a:endParaRPr lang="zh-CN" sz="20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&lt;/head&gt;</a:t>
            </a:r>
            <a:endParaRPr lang="zh-CN" sz="20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&lt;body&gt;</a:t>
            </a:r>
            <a:endParaRPr lang="zh-CN" sz="20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&lt;!-- memanggil selector b yang me-redefinisi-kan &lt;b&gt; --&gt;</a:t>
            </a:r>
            <a:endParaRPr lang="zh-CN" sz="20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&lt;b&gt;Tulisan ini tebal karena menggunakan style CSS&lt;/b&gt;</a:t>
            </a:r>
            <a:endParaRPr lang="zh-CN" sz="20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&lt;/body&gt;</a:t>
            </a:r>
            <a:endParaRPr lang="zh-CN" sz="20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20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&lt;/html&gt;</a:t>
            </a:r>
            <a:endParaRPr lang="zh-CN" sz="20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Cascading Style Sheet (CSS)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2560320" y="1152360"/>
            <a:ext cx="7801200" cy="501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16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&lt;html&gt;</a:t>
            </a:r>
            <a:endParaRPr lang="zh-CN" sz="16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&lt;head&gt;</a:t>
            </a:r>
            <a:endParaRPr lang="zh-CN" sz="16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&lt;title&gt;StyleSheet Sederhana &lt;/title&gt;</a:t>
            </a:r>
            <a:endParaRPr lang="zh-CN" sz="16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&lt;style&gt;</a:t>
            </a:r>
            <a:endParaRPr lang="zh-CN" sz="16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h1</a:t>
            </a:r>
            <a:endParaRPr lang="zh-CN" sz="16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{</a:t>
            </a:r>
            <a:endParaRPr lang="zh-CN" sz="16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font-family: verdana;</a:t>
            </a:r>
            <a:endParaRPr lang="zh-CN" sz="16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color: red;</a:t>
            </a:r>
            <a:endParaRPr lang="zh-CN" sz="16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text-align: center;</a:t>
            </a:r>
            <a:endParaRPr lang="zh-CN" sz="16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}</a:t>
            </a:r>
            <a:endParaRPr lang="zh-CN" sz="16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&lt;/style&gt;</a:t>
            </a:r>
            <a:endParaRPr lang="zh-CN" sz="16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&lt;/head&gt;</a:t>
            </a:r>
            <a:endParaRPr lang="zh-CN" sz="16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&lt;body&gt;</a:t>
            </a:r>
            <a:endParaRPr lang="zh-CN" sz="16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&lt;h1&gt;StyleSheet Sederhana&lt;h1&gt;</a:t>
            </a:r>
            <a:endParaRPr lang="zh-CN" sz="16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&lt;/body&gt;</a:t>
            </a:r>
            <a:endParaRPr lang="zh-CN" sz="16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&lt;/html&gt;</a:t>
            </a:r>
            <a:endParaRPr lang="zh-CN" sz="16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Cascading Style Sheets (CSS)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2560320" y="1152360"/>
            <a:ext cx="7801200" cy="501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480">
              <a:lnSpc>
                <a:spcPct val="100000"/>
              </a:lnSpc>
            </a:pPr>
            <a:r>
              <a:rPr lang="zh-CN" sz="28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Jenis-Jenis Selector	</a:t>
            </a:r>
            <a:br/>
            <a:br/>
            <a:r>
              <a:rPr lang="zh-CN" sz="28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1. Selector HTML</a:t>
            </a:r>
            <a:br/>
            <a:r>
              <a:rPr lang="zh-CN" sz="28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2. </a:t>
            </a:r>
            <a:r>
              <a:rPr lang="zh-CN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Selector Class</a:t>
            </a:r>
            <a:br/>
            <a:r>
              <a:rPr lang="zh-CN" sz="28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3. Selector ID</a:t>
            </a:r>
            <a:endParaRPr lang="zh-CN" sz="28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Content Placeholder 4"/>
          <p:cNvPicPr/>
          <p:nvPr/>
        </p:nvPicPr>
        <p:blipFill>
          <a:blip r:embed="rId3"/>
          <a:srcRect r="2012"/>
          <a:stretch/>
        </p:blipFill>
        <p:spPr>
          <a:xfrm>
            <a:off x="2660040" y="919440"/>
            <a:ext cx="7344720" cy="4997160"/>
          </a:xfrm>
          <a:prstGeom prst="rect">
            <a:avLst/>
          </a:prstGeom>
          <a:ln>
            <a:noFill/>
          </a:ln>
        </p:spPr>
      </p:pic>
      <p:sp>
        <p:nvSpPr>
          <p:cNvPr id="230" name="TextShape 1"/>
          <p:cNvSpPr txBox="1"/>
          <p:nvPr/>
        </p:nvSpPr>
        <p:spPr>
          <a:xfrm>
            <a:off x="-10800" y="1440"/>
            <a:ext cx="12201120" cy="692280"/>
          </a:xfrm>
          <a:prstGeom prst="rect">
            <a:avLst/>
          </a:prstGeom>
          <a:solidFill>
            <a:srgbClr val="D3481D"/>
          </a:solidFill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Tujuan Instruksional Khusus (TIK)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 rot="19269000">
            <a:off x="2887200" y="1959480"/>
            <a:ext cx="11124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5C5C5C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Forms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 rot="21207000">
            <a:off x="4432680" y="1500120"/>
            <a:ext cx="8060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5C5C5C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CSS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Cascading Style Sheet (CSS)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2560320" y="1152360"/>
            <a:ext cx="7801200" cy="501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16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&lt;html&gt;</a:t>
            </a:r>
            <a:endParaRPr lang="zh-CN" sz="16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&lt;head&gt;</a:t>
            </a:r>
            <a:endParaRPr lang="zh-CN" sz="16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&lt;title&gt;Selector Class&lt;/title&gt;</a:t>
            </a:r>
            <a:endParaRPr lang="zh-CN" sz="16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&lt;style type="text/css"&gt;</a:t>
            </a:r>
            <a:endParaRPr lang="zh-CN" sz="16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.headline {font-family:arial; font-size:14px; color:red}</a:t>
            </a:r>
            <a:endParaRPr lang="zh-CN" sz="16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&lt;/style&gt;</a:t>
            </a:r>
            <a:endParaRPr lang="zh-CN" sz="16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&lt;/head&gt;</a:t>
            </a:r>
            <a:endParaRPr lang="zh-CN" sz="16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&lt;body&gt;</a:t>
            </a:r>
            <a:endParaRPr lang="zh-CN" sz="16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&lt;b class="headline"&gt;</a:t>
            </a:r>
            <a:endParaRPr lang="zh-CN" sz="16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Tulisan ini tebal karena pengaruh selector class headline</a:t>
            </a:r>
            <a:endParaRPr lang="zh-CN" sz="16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&lt;/b&gt;&lt;br&gt;</a:t>
            </a:r>
            <a:endParaRPr lang="zh-CN" sz="16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&lt;i class="headline"&gt;</a:t>
            </a:r>
            <a:endParaRPr lang="zh-CN" sz="16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Tulisan ini dicetak miring karena selector class headline</a:t>
            </a:r>
            <a:endParaRPr lang="zh-CN" sz="16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&lt;/i&gt;</a:t>
            </a:r>
            <a:endParaRPr lang="zh-CN" sz="16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&lt;/body&gt;</a:t>
            </a:r>
            <a:endParaRPr lang="zh-CN" sz="16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&lt;/html&gt;</a:t>
            </a:r>
            <a:endParaRPr lang="zh-CN" sz="16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Cascading Style Sheets (CSS)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2560320" y="1152360"/>
            <a:ext cx="7801200" cy="501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480">
              <a:lnSpc>
                <a:spcPct val="100000"/>
              </a:lnSpc>
            </a:pPr>
            <a:r>
              <a:rPr lang="zh-CN" sz="28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Jenis-Jenis Selector	</a:t>
            </a:r>
            <a:br/>
            <a:br/>
            <a:r>
              <a:rPr lang="zh-CN" sz="28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1. Selector HTML</a:t>
            </a:r>
            <a:br/>
            <a:r>
              <a:rPr lang="zh-CN" sz="28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2. Selector Class</a:t>
            </a:r>
            <a:br/>
            <a:r>
              <a:rPr lang="zh-CN" sz="28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3. </a:t>
            </a:r>
            <a:r>
              <a:rPr lang="zh-CN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Selector ID</a:t>
            </a:r>
            <a:endParaRPr lang="zh-CN" sz="28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Cascading Style Sheet (CSS)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2560320" y="1213920"/>
            <a:ext cx="7801200" cy="501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16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&lt;html&gt;</a:t>
            </a:r>
            <a:endParaRPr lang="zh-CN" sz="16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&lt;head&gt;&lt;title&gt; Selector ID &lt;/title&gt;</a:t>
            </a:r>
            <a:endParaRPr lang="zh-CN" sz="16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&lt;style&gt;</a:t>
            </a:r>
            <a:endParaRPr lang="zh-CN" sz="16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#para1 {</a:t>
            </a:r>
            <a:endParaRPr lang="zh-CN" sz="16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  text-align: center;</a:t>
            </a:r>
            <a:endParaRPr lang="zh-CN" sz="16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  color: red;</a:t>
            </a:r>
            <a:endParaRPr lang="zh-CN" sz="16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}</a:t>
            </a:r>
            <a:endParaRPr lang="zh-CN" sz="16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#para2 {</a:t>
            </a:r>
            <a:endParaRPr lang="zh-CN" sz="16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text-align: center;</a:t>
            </a:r>
            <a:endParaRPr lang="zh-CN" sz="16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color: blue;</a:t>
            </a:r>
            <a:endParaRPr lang="zh-CN" sz="16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}</a:t>
            </a:r>
            <a:endParaRPr lang="zh-CN" sz="16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&lt;/style&gt;</a:t>
            </a:r>
            <a:endParaRPr lang="zh-CN" sz="16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&lt;/head&gt;</a:t>
            </a:r>
            <a:endParaRPr lang="zh-CN" sz="16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&lt;body&gt;</a:t>
            </a:r>
            <a:endParaRPr lang="zh-CN" sz="16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&lt;p id="para1"&gt;Kalimat ini menggunakan id1&lt;/p&gt;</a:t>
            </a:r>
            <a:endParaRPr lang="zh-CN" sz="16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&lt;p id="para2"&gt;Kalimat ini menggunakan id2.&lt;/p&gt;</a:t>
            </a:r>
            <a:endParaRPr lang="zh-CN" sz="16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&lt;/body&gt;</a:t>
            </a:r>
            <a:endParaRPr lang="zh-CN" sz="16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&lt;/html&gt;</a:t>
            </a:r>
            <a:endParaRPr lang="zh-CN" sz="16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Cascading Style Sheets (CSS)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2561040" y="1152360"/>
            <a:ext cx="9399600" cy="501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480">
              <a:lnSpc>
                <a:spcPct val="100000"/>
              </a:lnSpc>
            </a:pPr>
            <a:r>
              <a:rPr lang="zh-CN" sz="1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3 (Tiga) Cara Memasukkan Kode CSS:	</a:t>
            </a:r>
            <a:br>
              <a:rPr dirty="0"/>
            </a:br>
            <a:br>
              <a:rPr dirty="0"/>
            </a:br>
            <a:r>
              <a:rPr lang="zh-CN" sz="1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1. Internal Style sheet (seperti pada slide sebelumnya).</a:t>
            </a:r>
            <a:br>
              <a:rPr dirty="0"/>
            </a:br>
            <a:r>
              <a:rPr lang="zh-CN" sz="1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2. Inline Style</a:t>
            </a:r>
            <a:br>
              <a:rPr dirty="0"/>
            </a:br>
            <a:r>
              <a:rPr lang="zh-CN" sz="1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3. External Style sheet</a:t>
            </a: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Cascading Style Sheets (CSS)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2561040" y="1152360"/>
            <a:ext cx="9399600" cy="501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480">
              <a:lnSpc>
                <a:spcPct val="100000"/>
              </a:lnSpc>
            </a:pPr>
            <a:r>
              <a:rPr lang="zh-CN" sz="1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3 (Tiga) Cara Memasukkan Kode CSS:	</a:t>
            </a:r>
            <a:br>
              <a:rPr dirty="0"/>
            </a:br>
            <a:br>
              <a:rPr dirty="0"/>
            </a:br>
            <a:r>
              <a:rPr lang="zh-CN" sz="1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1. Internal Style sheet (seperti pada slide sebelumnya).</a:t>
            </a:r>
            <a:br>
              <a:rPr dirty="0"/>
            </a:br>
            <a:r>
              <a:rPr lang="zh-CN" sz="1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2. </a:t>
            </a:r>
            <a:r>
              <a:rPr lang="zh-CN" sz="1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Inline Style</a:t>
            </a:r>
            <a:br>
              <a:rPr dirty="0"/>
            </a:br>
            <a:r>
              <a:rPr lang="zh-CN" sz="1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3. External Style sheet</a:t>
            </a: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Inline Style Sheet 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2560320" y="1249920"/>
            <a:ext cx="9386280" cy="501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1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&lt;!DOCTYPE html&gt;</a:t>
            </a: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&lt;html&gt;</a:t>
            </a: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&lt;body&gt;</a:t>
            </a: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&lt;h1 style="color:blue;margin-left:30px;"&gt;Judul Paragraf&lt;/h1&gt;</a:t>
            </a: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&lt;p&gt;Ini adalah paragraf.&lt;/p&gt;</a:t>
            </a: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&lt;/body&gt;</a:t>
            </a: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&lt;/html&gt;</a:t>
            </a: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Cascading Style Sheets (CSS)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2561040" y="1152360"/>
            <a:ext cx="9399600" cy="501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480">
              <a:lnSpc>
                <a:spcPct val="100000"/>
              </a:lnSpc>
            </a:pPr>
            <a:r>
              <a:rPr lang="zh-CN" sz="18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3 (Tiga) Cara Memasukkan Kode CSS:	</a:t>
            </a:r>
            <a:br/>
            <a:br/>
            <a:r>
              <a:rPr lang="zh-CN" sz="18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1. Internal Style sheet (seperti pada slide sebelumnya).</a:t>
            </a:r>
            <a:br/>
            <a:r>
              <a:rPr lang="zh-CN" sz="18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2. Inline Style</a:t>
            </a:r>
            <a:br/>
            <a:r>
              <a:rPr lang="zh-CN" sz="18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3. </a:t>
            </a:r>
            <a:r>
              <a:rPr lang="zh-CN" sz="1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External Style sheet</a:t>
            </a:r>
            <a:endParaRPr lang="zh-CN" sz="18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External Style Sheet 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2560320" y="1285920"/>
            <a:ext cx="9386280" cy="501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18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&lt;!DOCTYPE html&gt;</a:t>
            </a:r>
            <a:endParaRPr lang="zh-CN" sz="18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8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&lt;html&gt;</a:t>
            </a:r>
            <a:endParaRPr lang="zh-CN" sz="18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8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&lt;head&gt;</a:t>
            </a:r>
            <a:endParaRPr lang="zh-CN" sz="18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&lt;link rel="stylesheet" type="text/css" href="mystyle.css"&gt;</a:t>
            </a:r>
            <a:endParaRPr lang="zh-CN" sz="18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8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&lt;/head&gt;</a:t>
            </a:r>
            <a:endParaRPr lang="zh-CN" sz="18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8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&lt;body&gt;</a:t>
            </a:r>
            <a:endParaRPr lang="zh-CN" sz="18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zh-CN" sz="18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8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&lt;h1&gt;Ini adalah Judul Paragraf&lt;/h1&gt;</a:t>
            </a:r>
            <a:endParaRPr lang="zh-CN" sz="18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8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&lt;p&gt;Ini adalah isi dari paragraf.&lt;/p&gt;</a:t>
            </a:r>
            <a:endParaRPr lang="zh-CN" sz="18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zh-CN" sz="18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8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&lt;/body&gt;</a:t>
            </a:r>
            <a:endParaRPr lang="zh-CN" sz="18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800" b="1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&lt;/html&gt;</a:t>
            </a:r>
            <a:endParaRPr lang="zh-CN" sz="18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8646480" y="3526920"/>
            <a:ext cx="2576880" cy="22413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3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body {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   background-color: lightblue;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}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h1 {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   color: navy;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   margin-left: 20px;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}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8763480" y="2483640"/>
            <a:ext cx="391320" cy="978840"/>
          </a:xfrm>
          <a:prstGeom prst="downArrow">
            <a:avLst>
              <a:gd name="adj1" fmla="val 50000"/>
              <a:gd name="adj2" fmla="val 50000"/>
            </a:avLst>
          </a:prstGeom>
          <a:noFill/>
          <a:ln w="2844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1554480" y="210960"/>
            <a:ext cx="9082440" cy="93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D3481D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TUGAS INDIVIDU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1494000" y="1345680"/>
            <a:ext cx="9082800" cy="450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D3481D"/>
              </a:buClr>
              <a:buSzPct val="70000"/>
              <a:buFont typeface="Arial"/>
              <a:buChar char="•"/>
            </a:pPr>
            <a:r>
              <a:rPr lang="en-US" sz="25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Buatlah</a:t>
            </a:r>
            <a:r>
              <a:rPr lang="en-US" sz="25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en-US" sz="25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suatu</a:t>
            </a:r>
            <a:r>
              <a:rPr lang="en-US" sz="25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form </a:t>
            </a:r>
            <a:r>
              <a:rPr lang="id-ID" sz="25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yang memuat </a:t>
            </a:r>
            <a:r>
              <a:rPr lang="en-US" sz="25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elemen</a:t>
            </a:r>
            <a:r>
              <a:rPr lang="en-US" sz="25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input:</a:t>
            </a:r>
            <a:br>
              <a:rPr dirty="0"/>
            </a:br>
            <a:r>
              <a:rPr lang="en-US" sz="25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- text</a:t>
            </a:r>
            <a:br>
              <a:rPr dirty="0"/>
            </a:br>
            <a:r>
              <a:rPr lang="en-US" sz="25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- password</a:t>
            </a:r>
            <a:br>
              <a:rPr dirty="0"/>
            </a:br>
            <a:r>
              <a:rPr lang="en-US" sz="25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- </a:t>
            </a:r>
            <a:r>
              <a:rPr lang="en-US" sz="25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textarea</a:t>
            </a:r>
            <a:br>
              <a:rPr dirty="0"/>
            </a:br>
            <a:r>
              <a:rPr lang="en-US" sz="25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- radio button</a:t>
            </a:r>
            <a:br>
              <a:rPr dirty="0"/>
            </a:br>
            <a:r>
              <a:rPr lang="en-US" sz="25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- checkbox</a:t>
            </a:r>
            <a:br>
              <a:rPr dirty="0"/>
            </a:br>
            <a:r>
              <a:rPr lang="en-US" sz="25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- submit</a:t>
            </a:r>
            <a:br>
              <a:rPr dirty="0"/>
            </a:br>
            <a:r>
              <a:rPr lang="en-US" sz="25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- </a:t>
            </a:r>
            <a:r>
              <a:rPr lang="id-ID" sz="25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select</a:t>
            </a:r>
            <a:r>
              <a:rPr lang="id-ID" sz="2500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id-ID" sz="2500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option</a:t>
            </a:r>
            <a:endParaRPr lang="en-US" sz="2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D3481D"/>
              </a:buClr>
              <a:buSzPct val="70000"/>
              <a:buFont typeface="Arial"/>
              <a:buChar char="•"/>
            </a:pPr>
            <a:r>
              <a:rPr lang="en-US" sz="25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Modifikasi</a:t>
            </a:r>
            <a:r>
              <a:rPr lang="en-US" sz="25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en-US" sz="25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beberapa</a:t>
            </a:r>
            <a:r>
              <a:rPr lang="en-US" sz="25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en-US" sz="25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elemen</a:t>
            </a:r>
            <a:r>
              <a:rPr lang="en-US" sz="25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en-US" sz="25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dengan</a:t>
            </a:r>
            <a:r>
              <a:rPr lang="en-US" sz="25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en-US" sz="25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kode</a:t>
            </a:r>
            <a:r>
              <a:rPr lang="en-US" sz="25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CSS.</a:t>
            </a:r>
            <a:br>
              <a:rPr dirty="0"/>
            </a:br>
            <a:r>
              <a:rPr lang="en-US" sz="25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D3481D"/>
              </a:buClr>
              <a:buSzPct val="70000"/>
              <a:buFont typeface="Arial"/>
              <a:buChar char="•"/>
            </a:pPr>
            <a:r>
              <a:rPr lang="en-US" sz="25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Simpan</a:t>
            </a:r>
            <a:r>
              <a:rPr lang="en-US" sz="25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en-US" sz="25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dengan</a:t>
            </a:r>
            <a:r>
              <a:rPr lang="en-US" sz="25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en-US" sz="25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nama</a:t>
            </a:r>
            <a:r>
              <a:rPr lang="en-US" sz="25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file </a:t>
            </a:r>
            <a:r>
              <a:rPr lang="id-ID" sz="25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tugas2</a:t>
            </a:r>
            <a:r>
              <a:rPr lang="en-US" sz="25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.html</a:t>
            </a:r>
            <a:r>
              <a:rPr lang="en-US" sz="25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dan upload </a:t>
            </a:r>
            <a:r>
              <a:rPr lang="en-US" sz="25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ke</a:t>
            </a:r>
            <a:r>
              <a:rPr lang="en-US" sz="25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website</a:t>
            </a:r>
            <a:r>
              <a:rPr lang="id-ID" sz="25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masing-masing</a:t>
            </a:r>
            <a:r>
              <a:rPr lang="en-US" sz="25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.</a:t>
            </a:r>
            <a:endParaRPr lang="en-US" sz="2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1554480" y="210960"/>
            <a:ext cx="9082440" cy="93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D3481D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Referensi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1494000" y="1345680"/>
            <a:ext cx="9082800" cy="450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D3481D"/>
              </a:buClr>
              <a:buSzPct val="70000"/>
              <a:buFont typeface="Arial"/>
              <a:buChar char="•"/>
            </a:pPr>
            <a:r>
              <a:rPr lang="en-US" sz="25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www.w3schools.com</a:t>
            </a:r>
            <a:endParaRPr lang="en-US" sz="2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D3481D"/>
              </a:buClr>
              <a:buSzPct val="70000"/>
              <a:buFont typeface="Arial"/>
              <a:buChar char="•"/>
            </a:pPr>
            <a:r>
              <a:rPr lang="en-US" sz="25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www.tutorialspoint.com</a:t>
            </a:r>
            <a:endParaRPr lang="en-US" sz="2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624560" y="3174120"/>
            <a:ext cx="479160" cy="487080"/>
          </a:xfrm>
          <a:custGeom>
            <a:avLst/>
            <a:gdLst/>
            <a:ahLst/>
            <a:cxnLst/>
            <a:rect l="l" t="t" r="r" b="b"/>
            <a:pathLst>
              <a:path w="478971" h="488627">
                <a:moveTo>
                  <a:pt x="0" y="0"/>
                </a:moveTo>
                <a:lnTo>
                  <a:pt x="478971" y="47991"/>
                </a:lnTo>
                <a:lnTo>
                  <a:pt x="478971" y="410627"/>
                </a:lnTo>
                <a:lnTo>
                  <a:pt x="7620" y="4886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1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205600" y="3129840"/>
            <a:ext cx="4082400" cy="576000"/>
          </a:xfrm>
          <a:custGeom>
            <a:avLst/>
            <a:gdLst/>
            <a:ahLst/>
            <a:cxnLst/>
            <a:rect l="l" t="t" r="r" b="b"/>
            <a:pathLst>
              <a:path w="3008811" h="576580">
                <a:moveTo>
                  <a:pt x="3008811" y="0"/>
                </a:moveTo>
                <a:lnTo>
                  <a:pt x="3008811" y="576580"/>
                </a:lnTo>
                <a:lnTo>
                  <a:pt x="0" y="469121"/>
                </a:lnTo>
                <a:lnTo>
                  <a:pt x="0" y="107188"/>
                </a:lnTo>
                <a:lnTo>
                  <a:pt x="30088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0000" tIns="0" rIns="36000" bIns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HTML Forms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2877840" y="2113920"/>
            <a:ext cx="738000" cy="40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90000" tIns="45000" rIns="90000" bIns="45000">
            <a:normAutofit fontScale="925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6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Pemrograman Web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HTML Forms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2560320" y="1317600"/>
            <a:ext cx="7801200" cy="5013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Elemen HTML &lt;form&gt; membuat form yang digunakan untuk menerima input dari user.</a:t>
            </a:r>
            <a:br>
              <a:rPr dirty="0"/>
            </a:br>
            <a:br>
              <a:rPr dirty="0"/>
            </a:b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&lt;form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id-ID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method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=“POST” </a:t>
            </a:r>
            <a:r>
              <a:rPr lang="id-ID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action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=“</a:t>
            </a:r>
            <a:r>
              <a:rPr lang="id-ID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kirim.php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”</a:t>
            </a: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&gt;</a:t>
            </a: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.</a:t>
            </a: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form elements</a:t>
            </a: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.</a:t>
            </a: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&lt;/form&gt;</a:t>
            </a:r>
            <a:endParaRPr lang="id-ID" alt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  <a:ea typeface="黑体"/>
            </a:endParaRPr>
          </a:p>
          <a:p>
            <a:pPr>
              <a:lnSpc>
                <a:spcPct val="100000"/>
              </a:lnSpc>
            </a:pPr>
            <a:endParaRPr lang="id-ID" altLang="zh-CN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  <a:ea typeface="黑体"/>
            </a:endParaRPr>
          </a:p>
          <a:p>
            <a:pPr>
              <a:lnSpc>
                <a:spcPct val="100000"/>
              </a:lnSpc>
            </a:pPr>
            <a:endParaRPr lang="id-ID" altLang="zh-CN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  <a:ea typeface="黑体"/>
            </a:endParaRPr>
          </a:p>
          <a:p>
            <a:pPr>
              <a:lnSpc>
                <a:spcPct val="100000"/>
              </a:lnSpc>
            </a:pPr>
            <a:endParaRPr lang="id-ID" altLang="zh-CN" sz="1800" b="1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  <a:ea typeface="黑体"/>
            </a:endParaRPr>
          </a:p>
          <a:p>
            <a:pPr>
              <a:lnSpc>
                <a:spcPct val="100000"/>
              </a:lnSpc>
            </a:pPr>
            <a:r>
              <a:rPr lang="id-ID" altLang="zh-CN" sz="1800" b="1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Method</a:t>
            </a:r>
            <a:r>
              <a:rPr lang="id-ID" altLang="zh-CN" sz="1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			: POST </a:t>
            </a:r>
            <a:r>
              <a:rPr lang="id-ID" altLang="zh-CN" sz="180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atau </a:t>
            </a:r>
            <a:r>
              <a:rPr lang="id-ID" altLang="zh-CN" sz="1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GET</a:t>
            </a:r>
          </a:p>
          <a:p>
            <a:pPr>
              <a:lnSpc>
                <a:spcPct val="100000"/>
              </a:lnSpc>
            </a:pPr>
            <a:endParaRPr lang="id-ID" altLang="zh-CN" sz="1800" b="1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  <a:ea typeface="黑体"/>
            </a:endParaRPr>
          </a:p>
          <a:p>
            <a:pPr>
              <a:lnSpc>
                <a:spcPct val="100000"/>
              </a:lnSpc>
            </a:pPr>
            <a:r>
              <a:rPr lang="id-ID" altLang="zh-CN" sz="1800" b="1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</a:t>
            </a:r>
            <a:r>
              <a:rPr lang="id-ID" altLang="zh-CN" sz="1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: </a:t>
            </a:r>
            <a:r>
              <a:rPr lang="id-ID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Menentukan </a:t>
            </a:r>
            <a:r>
              <a:rPr lang="id-ID" altLang="zh-CN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kemana</a:t>
            </a:r>
            <a:r>
              <a:rPr lang="id-ID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isian </a:t>
            </a:r>
            <a:r>
              <a:rPr lang="id-ID" altLang="zh-CN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</a:t>
            </a:r>
            <a:r>
              <a:rPr lang="id-ID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dibawa </a:t>
            </a:r>
            <a:br>
              <a:rPr lang="id-ID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id-ID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			  setelah di </a:t>
            </a:r>
            <a:r>
              <a:rPr lang="id-ID" altLang="zh-CN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submit</a:t>
            </a:r>
            <a:endParaRPr lang="zh-CN" sz="180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HTML Forms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2560319" y="1317600"/>
            <a:ext cx="9451571" cy="5013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sz="1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</a:t>
            </a:r>
            <a:r>
              <a:rPr lang="en-US" altLang="zh-CN" sz="1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label</a:t>
            </a:r>
            <a:r>
              <a:rPr lang="zh-CN" sz="1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&gt; </a:t>
            </a:r>
            <a:r>
              <a:rPr lang="id-ID" altLang="zh-CN" sz="1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			: </a:t>
            </a:r>
            <a:r>
              <a:rPr lang="en-US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memberikan</a:t>
            </a:r>
            <a:r>
              <a:rPr lang="en-US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label </a:t>
            </a:r>
            <a:r>
              <a:rPr lang="en-US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atau</a:t>
            </a:r>
            <a:r>
              <a:rPr lang="en-US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en-US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keterangan</a:t>
            </a:r>
            <a:r>
              <a:rPr lang="en-US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en-US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untuk</a:t>
            </a:r>
            <a:r>
              <a:rPr lang="en-US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en-US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elemen</a:t>
            </a:r>
            <a:r>
              <a:rPr lang="en-US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form</a:t>
            </a: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. </a:t>
            </a:r>
            <a:br>
              <a:rPr dirty="0"/>
            </a:br>
            <a:br>
              <a:rPr lang="id-ID" dirty="0"/>
            </a:br>
            <a:r>
              <a:rPr lang="en-US" altLang="zh-CN" sz="180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Atribut</a:t>
            </a:r>
            <a:r>
              <a:rPr lang="en-US" altLang="zh-CN" sz="180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en-US" altLang="zh-CN" sz="1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for</a:t>
            </a:r>
            <a:r>
              <a:rPr lang="en-US" altLang="zh-CN" sz="180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en-US" altLang="zh-CN" sz="180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sebaiknya</a:t>
            </a:r>
            <a:r>
              <a:rPr lang="en-US" altLang="zh-CN" sz="180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en-US" altLang="zh-CN" sz="180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sama</a:t>
            </a:r>
            <a:r>
              <a:rPr lang="en-US" altLang="zh-CN" sz="180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en-US" altLang="zh-CN" sz="180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dengan</a:t>
            </a:r>
            <a:r>
              <a:rPr lang="en-US" altLang="zh-CN" sz="180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en-US" altLang="zh-CN" sz="180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atribut</a:t>
            </a:r>
            <a:r>
              <a:rPr lang="en-US" altLang="zh-CN" sz="180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en-US" altLang="zh-CN" sz="1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id </a:t>
            </a:r>
            <a:r>
              <a:rPr lang="en-US" altLang="zh-CN" sz="180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dari</a:t>
            </a:r>
            <a:r>
              <a:rPr lang="en-US" altLang="zh-CN" sz="180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en-US" altLang="zh-CN" sz="180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elemen</a:t>
            </a:r>
            <a:r>
              <a:rPr lang="en-US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input.</a:t>
            </a:r>
            <a:br>
              <a:rPr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Contoh</a:t>
            </a:r>
            <a:r>
              <a:rPr lang="en-US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br>
              <a:rPr lang="en-US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&lt;form&gt;</a:t>
            </a:r>
          </a:p>
          <a:p>
            <a:pPr>
              <a:lnSpc>
                <a:spcPct val="100000"/>
              </a:lnSpc>
            </a:pPr>
            <a:r>
              <a:rPr lang="en-US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&lt;label </a:t>
            </a:r>
            <a:r>
              <a:rPr lang="en-US" altLang="zh-CN" b="1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en-US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=“</a:t>
            </a:r>
            <a:r>
              <a:rPr lang="en-US" altLang="zh-CN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nama</a:t>
            </a:r>
            <a:r>
              <a:rPr lang="en-US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”&gt; Nama </a:t>
            </a:r>
            <a:r>
              <a:rPr lang="en-US" altLang="zh-CN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Lengkap</a:t>
            </a:r>
            <a:r>
              <a:rPr lang="en-US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&lt;/label&gt;&lt;</a:t>
            </a:r>
            <a:r>
              <a:rPr lang="en-US" altLang="zh-CN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</a:t>
            </a:r>
            <a:r>
              <a:rPr lang="en-US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br>
              <a:rPr lang="en-US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&lt;input type=“text” </a:t>
            </a:r>
            <a:r>
              <a:rPr lang="en-US" altLang="zh-CN" b="1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r>
              <a:rPr lang="en-US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=“</a:t>
            </a:r>
            <a:r>
              <a:rPr lang="en-US" altLang="zh-CN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nama</a:t>
            </a:r>
            <a:r>
              <a:rPr lang="en-US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name=“</a:t>
            </a:r>
            <a:r>
              <a:rPr lang="en-US" altLang="zh-CN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nama</a:t>
            </a:r>
            <a:r>
              <a:rPr lang="en-US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”&gt;</a:t>
            </a:r>
          </a:p>
          <a:p>
            <a:pPr>
              <a:lnSpc>
                <a:spcPct val="100000"/>
              </a:lnSpc>
            </a:pPr>
            <a:r>
              <a:rPr lang="en-US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&lt;/form&gt;</a:t>
            </a: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01297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HTML Forms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2560319" y="1317600"/>
            <a:ext cx="9451571" cy="5013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sz="1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&lt;input&gt; </a:t>
            </a:r>
            <a:r>
              <a:rPr lang="id-ID" altLang="zh-CN" sz="1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			: </a:t>
            </a: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elemen form yang sangat penting. </a:t>
            </a:r>
            <a:br>
              <a:rPr dirty="0"/>
            </a:br>
            <a:br>
              <a:rPr lang="id-ID" dirty="0"/>
            </a:br>
            <a:r>
              <a:rPr lang="zh-CN" sz="1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type</a:t>
            </a: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atribut berbeda akan menampilkan input yang berbeda.</a:t>
            </a:r>
            <a:br>
              <a:rPr dirty="0"/>
            </a:b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Beberapa type:</a:t>
            </a:r>
            <a:br>
              <a:rPr dirty="0"/>
            </a:br>
            <a:br>
              <a:rPr dirty="0"/>
            </a:b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&lt;input type="text" name="namapengguna"&gt;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	&lt;</a:t>
            </a:r>
            <a:r>
              <a:rPr lang="id-ID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input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id-ID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type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=“email”&gt;</a:t>
            </a: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		</a:t>
            </a:r>
            <a:br>
              <a:rPr dirty="0"/>
            </a:b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&lt;input type="radio" name="jk"&gt;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			&lt;</a:t>
            </a:r>
            <a:r>
              <a:rPr lang="id-ID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input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id-ID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type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=“</a:t>
            </a:r>
            <a:r>
              <a:rPr lang="id-ID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url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”&gt;</a:t>
            </a:r>
            <a:br>
              <a:rPr dirty="0"/>
            </a:b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</a:t>
            </a:r>
            <a:r>
              <a:rPr lang="id-ID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input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id-ID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type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=“</a:t>
            </a:r>
            <a:r>
              <a:rPr lang="id-ID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date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” </a:t>
            </a:r>
            <a:r>
              <a:rPr lang="id-ID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name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=“tanggal”&gt;		</a:t>
            </a:r>
            <a:br>
              <a:rPr dirty="0"/>
            </a:b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&lt;input type="passwor</a:t>
            </a:r>
            <a:r>
              <a:rPr lang="id-ID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d” </a:t>
            </a:r>
            <a:r>
              <a:rPr lang="id-ID" altLang="zh-CN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name</a:t>
            </a:r>
            <a:r>
              <a:rPr lang="id-ID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=“sandi”</a:t>
            </a: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&gt;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		</a:t>
            </a:r>
            <a:br>
              <a:rPr dirty="0"/>
            </a:b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&lt;input type="checkbox" name="hobi1"&gt;</a:t>
            </a:r>
            <a:br>
              <a:rPr dirty="0"/>
            </a:br>
            <a:r>
              <a:rPr lang="id-ID" dirty="0"/>
              <a:t>&lt;</a:t>
            </a:r>
            <a:r>
              <a:rPr lang="id-ID" altLang="zh-CN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input</a:t>
            </a:r>
            <a:r>
              <a:rPr lang="id-ID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id-ID" altLang="zh-CN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type</a:t>
            </a:r>
            <a:r>
              <a:rPr lang="id-ID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=“</a:t>
            </a:r>
            <a:r>
              <a:rPr lang="id-ID" altLang="zh-CN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number</a:t>
            </a:r>
            <a:r>
              <a:rPr lang="id-ID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”&gt;</a:t>
            </a: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id-ID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textarea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id-ID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=“pendapat” </a:t>
            </a:r>
            <a:r>
              <a:rPr lang="id-ID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rows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=“5” </a:t>
            </a:r>
            <a:r>
              <a:rPr lang="id-ID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cols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=“</a:t>
            </a:r>
            <a:r>
              <a:rPr lang="id-ID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</a:rPr>
              <a:t>3”&gt;	: membuat </a:t>
            </a:r>
            <a:r>
              <a:rPr lang="id-ID" altLang="zh-CN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</a:rPr>
              <a:t>inputan</a:t>
            </a:r>
            <a:r>
              <a:rPr lang="id-ID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id-ID" altLang="zh-CN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</a:rPr>
              <a:t>multi</a:t>
            </a:r>
            <a:r>
              <a:rPr lang="id-ID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</a:rPr>
              <a:t> baris</a:t>
            </a:r>
            <a:endParaRPr lang="id-ID" alt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.. </a:t>
            </a:r>
          </a:p>
          <a:p>
            <a:pPr>
              <a:lnSpc>
                <a:spcPct val="100000"/>
              </a:lnSpc>
            </a:pP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</a:t>
            </a:r>
            <a:r>
              <a:rPr lang="id-ID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textarea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	</a:t>
            </a: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97814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HTML Forms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2560319" y="1317600"/>
            <a:ext cx="9451571" cy="5013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d-ID" altLang="zh-CN" sz="1800" b="1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Submit</a:t>
            </a:r>
            <a:r>
              <a:rPr lang="id-ID" altLang="zh-CN" sz="1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			: 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untuk mengirimkan isian </a:t>
            </a:r>
            <a:r>
              <a:rPr lang="id-ID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form</a:t>
            </a: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.</a:t>
            </a:r>
            <a:endParaRPr lang="id-ID" alt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  <a:ea typeface="黑体"/>
            </a:endParaRPr>
          </a:p>
          <a:p>
            <a:pPr>
              <a:lnSpc>
                <a:spcPct val="100000"/>
              </a:lnSpc>
            </a:pPr>
            <a:endParaRPr lang="id-ID" altLang="zh-CN" b="1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  <a:ea typeface="黑体"/>
            </a:endParaRPr>
          </a:p>
          <a:p>
            <a:pPr>
              <a:lnSpc>
                <a:spcPct val="100000"/>
              </a:lnSpc>
            </a:pPr>
            <a:r>
              <a:rPr lang="id-ID" altLang="zh-CN" b="1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Reset</a:t>
            </a: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			: untuk menghapus seluruh isian </a:t>
            </a:r>
            <a:r>
              <a:rPr lang="id-ID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form</a:t>
            </a:r>
            <a:br>
              <a:rPr dirty="0"/>
            </a:br>
            <a:br>
              <a:rPr lang="id-ID" dirty="0"/>
            </a:br>
            <a:r>
              <a:rPr lang="id-ID" altLang="zh-CN" sz="180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Ada 2 (dua) bentuk:</a:t>
            </a:r>
            <a:br>
              <a:rPr dirty="0"/>
            </a:br>
            <a:br>
              <a:rPr dirty="0"/>
            </a:br>
            <a:r>
              <a:rPr lang="id-ID" dirty="0"/>
              <a:t>&lt;</a:t>
            </a:r>
            <a:r>
              <a:rPr lang="id-ID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input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id-ID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type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=“</a:t>
            </a:r>
            <a:r>
              <a:rPr lang="id-ID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submit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” </a:t>
            </a:r>
            <a:r>
              <a:rPr lang="id-ID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value</a:t>
            </a:r>
            <a:r>
              <a:rPr lang="id-ID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=“</a:t>
            </a:r>
            <a:r>
              <a:rPr lang="id-ID" altLang="zh-CN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login</a:t>
            </a:r>
            <a:r>
              <a:rPr lang="id-ID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”&gt;  atau  &lt;</a:t>
            </a:r>
            <a:r>
              <a:rPr lang="id-ID" altLang="zh-CN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button</a:t>
            </a:r>
            <a:r>
              <a:rPr lang="id-ID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id-ID" altLang="zh-CN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type</a:t>
            </a:r>
            <a:r>
              <a:rPr lang="id-ID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=“</a:t>
            </a:r>
            <a:r>
              <a:rPr lang="id-ID" altLang="zh-CN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submit</a:t>
            </a:r>
            <a:r>
              <a:rPr lang="id-ID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”&gt;</a:t>
            </a:r>
            <a:r>
              <a:rPr lang="id-ID" altLang="zh-CN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Login</a:t>
            </a:r>
            <a:r>
              <a:rPr lang="id-ID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&lt;/</a:t>
            </a:r>
            <a:r>
              <a:rPr lang="id-ID" altLang="zh-CN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button</a:t>
            </a:r>
            <a:r>
              <a:rPr lang="id-ID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&gt;</a:t>
            </a:r>
          </a:p>
          <a:p>
            <a:pPr>
              <a:lnSpc>
                <a:spcPct val="100000"/>
              </a:lnSpc>
            </a:pPr>
            <a:br>
              <a:rPr dirty="0"/>
            </a:b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</a:t>
            </a:r>
            <a:r>
              <a:rPr lang="id-ID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input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id-ID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type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=“reset” </a:t>
            </a:r>
            <a:r>
              <a:rPr lang="id-ID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value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=“reset”&gt;    atau  &lt;</a:t>
            </a:r>
            <a:r>
              <a:rPr lang="id-ID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button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id-ID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type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=“reset”&gt;Reset&lt;/</a:t>
            </a:r>
            <a:r>
              <a:rPr lang="id-ID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button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&gt;</a:t>
            </a:r>
            <a:br>
              <a:rPr dirty="0"/>
            </a:b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HTML Forms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2560319" y="1317600"/>
            <a:ext cx="9451571" cy="5013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sz="1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</a:t>
            </a:r>
            <a:r>
              <a:rPr lang="id-ID" altLang="zh-CN" sz="1800" b="1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select</a:t>
            </a:r>
            <a:r>
              <a:rPr lang="zh-CN" sz="1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&gt; </a:t>
            </a:r>
            <a:r>
              <a:rPr lang="id-ID" altLang="zh-CN" sz="1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			: </a:t>
            </a: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elemen form </a:t>
            </a:r>
            <a:r>
              <a:rPr lang="id-ID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dengan drop </a:t>
            </a:r>
            <a:r>
              <a:rPr lang="id-ID" altLang="zh-CN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down</a:t>
            </a:r>
            <a:r>
              <a:rPr lang="id-ID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menu</a:t>
            </a: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. </a:t>
            </a:r>
            <a:br>
              <a:rPr dirty="0"/>
            </a:br>
            <a:br>
              <a:rPr lang="id-ID" dirty="0"/>
            </a:br>
            <a:r>
              <a:rPr lang="id-ID" dirty="0"/>
              <a:t>&lt;</a:t>
            </a:r>
            <a:r>
              <a:rPr lang="id-ID" altLang="zh-CN" sz="1800" b="1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option</a:t>
            </a:r>
            <a:r>
              <a:rPr lang="id-ID" altLang="zh-CN" sz="1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&gt;			: </a:t>
            </a:r>
            <a:r>
              <a:rPr lang="id-ID" altLang="zh-CN" sz="180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untuk membuat opsi yang dipilih</a:t>
            </a:r>
            <a:br>
              <a:rPr dirty="0"/>
            </a:b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Contoh</a:t>
            </a: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:</a:t>
            </a:r>
            <a:br>
              <a:rPr dirty="0"/>
            </a:br>
            <a:br>
              <a:rPr dirty="0"/>
            </a:b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</a:t>
            </a:r>
            <a:r>
              <a:rPr lang="id-ID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select</a:t>
            </a:r>
            <a:r>
              <a:rPr lang="id-ID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id-ID" altLang="zh-CN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name</a:t>
            </a:r>
            <a:r>
              <a:rPr lang="id-ID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=“jurusan”&gt;</a:t>
            </a:r>
          </a:p>
          <a:p>
            <a:pPr marL="343080" indent="-342720">
              <a:lnSpc>
                <a:spcPct val="100000"/>
              </a:lnSpc>
            </a:pPr>
            <a:r>
              <a:rPr lang="id-ID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		&lt;</a:t>
            </a:r>
            <a:r>
              <a:rPr lang="id-ID" altLang="zh-CN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option</a:t>
            </a:r>
            <a:r>
              <a:rPr lang="id-ID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id-ID" altLang="zh-CN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value</a:t>
            </a:r>
            <a:r>
              <a:rPr lang="id-ID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=“</a:t>
            </a:r>
            <a:r>
              <a:rPr lang="id-ID" altLang="zh-CN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ilkom</a:t>
            </a:r>
            <a:r>
              <a:rPr lang="id-ID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”&gt;Ilmu Komputer&lt;/</a:t>
            </a:r>
            <a:r>
              <a:rPr lang="id-ID" altLang="zh-CN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option</a:t>
            </a:r>
            <a:r>
              <a:rPr lang="id-ID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&gt;</a:t>
            </a:r>
          </a:p>
          <a:p>
            <a:pPr marL="343080" indent="-342720">
              <a:lnSpc>
                <a:spcPct val="100000"/>
              </a:lnSpc>
            </a:pP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		&lt;</a:t>
            </a:r>
            <a:r>
              <a:rPr lang="id-ID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option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lang="id-ID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value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=“</a:t>
            </a:r>
            <a:r>
              <a:rPr lang="id-ID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ti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”&gt;Teknologi Informasi&lt;/</a:t>
            </a:r>
            <a:r>
              <a:rPr lang="id-ID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option</a:t>
            </a:r>
            <a:r>
              <a:rPr lang="id-ID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&gt;</a:t>
            </a:r>
          </a:p>
          <a:p>
            <a:pPr marL="343080" indent="-342720">
              <a:lnSpc>
                <a:spcPct val="100000"/>
              </a:lnSpc>
            </a:pPr>
            <a:r>
              <a:rPr lang="id-ID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	&lt;/</a:t>
            </a:r>
            <a:r>
              <a:rPr lang="id-ID" altLang="zh-CN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select</a:t>
            </a:r>
            <a:r>
              <a:rPr lang="id-ID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&gt;</a:t>
            </a:r>
            <a:endParaRPr lang="id-ID" alt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6639545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2592000" y="288000"/>
            <a:ext cx="9262440" cy="5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3200" b="1" strike="noStrike" spc="-1">
                <a:solidFill>
                  <a:srgbClr val="EE9808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HTML Forms</a:t>
            </a:r>
            <a:endParaRPr lang="zh-CN" sz="3200" b="0" strike="noStrike" spc="-1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2560320" y="1317600"/>
            <a:ext cx="8435160" cy="5013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sz="1800" b="1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Contoh:</a:t>
            </a: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dirty="0"/>
            </a:br>
            <a:br>
              <a:rPr dirty="0"/>
            </a:b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&lt;form&gt;</a:t>
            </a: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dirty="0"/>
            </a:br>
            <a:r>
              <a:rPr lang="en-US" dirty="0"/>
              <a:t>	&lt;label for=“</a:t>
            </a:r>
            <a:r>
              <a:rPr lang="en-US" dirty="0" err="1"/>
              <a:t>uname</a:t>
            </a:r>
            <a:r>
              <a:rPr lang="en-US" dirty="0"/>
              <a:t>”&gt;</a:t>
            </a: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Username: </a:t>
            </a:r>
            <a:r>
              <a:rPr lang="en-US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&lt;/label&gt;</a:t>
            </a:r>
            <a:br>
              <a:rPr lang="en-US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</a:br>
            <a:r>
              <a:rPr lang="en-US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	</a:t>
            </a: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&lt;input type="text" </a:t>
            </a:r>
            <a:r>
              <a:rPr lang="en-US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id=“</a:t>
            </a:r>
            <a:r>
              <a:rPr lang="en-US" altLang="zh-CN" sz="1800" b="0" strike="noStrike" spc="-1" dirty="0" err="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uname</a:t>
            </a:r>
            <a:r>
              <a:rPr lang="en-US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” </a:t>
            </a: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name="username"&gt;&lt;br&gt;</a:t>
            </a: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en-US" altLang="zh-CN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dirty="0"/>
              <a:t> &lt;label for=“pass”&gt;P</a:t>
            </a: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assword: </a:t>
            </a:r>
            <a:r>
              <a:rPr lang="en-US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&lt;/label&gt;</a:t>
            </a:r>
            <a:br>
              <a:rPr lang="en-US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</a:br>
            <a:r>
              <a:rPr lang="en-US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	</a:t>
            </a: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&lt;input type="password" </a:t>
            </a:r>
            <a:r>
              <a:rPr lang="en-US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id=“pass” </a:t>
            </a: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name="password"&gt;&lt;br&gt;</a:t>
            </a: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	</a:t>
            </a: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&lt;input type="submit" value="Daftar"&gt;</a:t>
            </a:r>
            <a:br>
              <a:rPr dirty="0"/>
            </a:b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&lt;/form&gt;</a:t>
            </a: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zh-CN" sz="1800" b="0" strike="noStrike" spc="-1" dirty="0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A000120140627A43PPBG</Template>
  <TotalTime>2487</TotalTime>
  <Words>3606</Words>
  <Application>Microsoft Office PowerPoint</Application>
  <PresentationFormat>Widescreen</PresentationFormat>
  <Paragraphs>224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subject/>
  <dc:creator>admin</dc:creator>
  <dc:description/>
  <cp:lastModifiedBy>Ivan Jaya</cp:lastModifiedBy>
  <cp:revision>421</cp:revision>
  <dcterms:created xsi:type="dcterms:W3CDTF">2017-09-26T03:38:10Z</dcterms:created>
  <dcterms:modified xsi:type="dcterms:W3CDTF">2021-09-02T08:55:26Z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KSOProductBuildVer">
    <vt:lpwstr>1033-10.1.0.5672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28</vt:i4>
  </property>
  <property fmtid="{D5CDD505-2E9C-101B-9397-08002B2CF9AE}" pid="10" name="PresentationFormat">
    <vt:lpwstr>宽屏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38</vt:i4>
  </property>
</Properties>
</file>