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34"/>
  </p:notesMasterIdLst>
  <p:sldIdLst>
    <p:sldId id="256" r:id="rId5"/>
    <p:sldId id="257" r:id="rId6"/>
    <p:sldId id="347" r:id="rId7"/>
    <p:sldId id="283" r:id="rId8"/>
    <p:sldId id="295" r:id="rId9"/>
    <p:sldId id="298" r:id="rId10"/>
    <p:sldId id="297" r:id="rId11"/>
    <p:sldId id="299" r:id="rId12"/>
    <p:sldId id="300" r:id="rId13"/>
    <p:sldId id="348" r:id="rId14"/>
    <p:sldId id="296" r:id="rId15"/>
    <p:sldId id="350" r:id="rId16"/>
    <p:sldId id="351" r:id="rId17"/>
    <p:sldId id="352" r:id="rId18"/>
    <p:sldId id="353" r:id="rId19"/>
    <p:sldId id="284" r:id="rId20"/>
    <p:sldId id="355" r:id="rId21"/>
    <p:sldId id="356" r:id="rId22"/>
    <p:sldId id="357" r:id="rId23"/>
    <p:sldId id="358" r:id="rId24"/>
    <p:sldId id="354" r:id="rId25"/>
    <p:sldId id="285" r:id="rId26"/>
    <p:sldId id="286" r:id="rId27"/>
    <p:sldId id="287" r:id="rId28"/>
    <p:sldId id="288" r:id="rId29"/>
    <p:sldId id="359" r:id="rId30"/>
    <p:sldId id="294" r:id="rId31"/>
    <p:sldId id="289" r:id="rId32"/>
    <p:sldId id="290" r:id="rId3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DEE4"/>
    <a:srgbClr val="D7D0DB"/>
    <a:srgbClr val="F1EF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04" autoAdjust="0"/>
    <p:restoredTop sz="94660"/>
  </p:normalViewPr>
  <p:slideViewPr>
    <p:cSldViewPr snapToGrid="0">
      <p:cViewPr varScale="1">
        <p:scale>
          <a:sx n="83" d="100"/>
          <a:sy n="83" d="100"/>
        </p:scale>
        <p:origin x="79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22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22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22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22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FAB5990-620A-4F22-BDBB-8A801D91430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7B58B-4ECF-4630-960F-A5691205CF3E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96696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CustomShape 2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8C2CE09-BA7B-42B7-8E7D-92485AE6148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11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5373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CustomShape 2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8C2CE09-BA7B-42B7-8E7D-92485AE6148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12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4410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CustomShape 2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8C2CE09-BA7B-42B7-8E7D-92485AE6148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13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86529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CustomShape 2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8C2CE09-BA7B-42B7-8E7D-92485AE6148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14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08935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CustomShape 2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8C2CE09-BA7B-42B7-8E7D-92485AE6148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15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50413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CustomShape 2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9D6E6AD-6B05-4F8D-ACE7-1AA9F479139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16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CustomShape 2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9D6E6AD-6B05-4F8D-ACE7-1AA9F479139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17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64334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CustomShape 2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9D6E6AD-6B05-4F8D-ACE7-1AA9F479139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18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51438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CustomShape 2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9D6E6AD-6B05-4F8D-ACE7-1AA9F479139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19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996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CustomShape 2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9D6E6AD-6B05-4F8D-ACE7-1AA9F479139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20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63607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CustomShape 2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9D6E6AD-6B05-4F8D-ACE7-1AA9F479139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21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22650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1" name="CustomShape 2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1D2A905-6440-44FE-8410-16A2DB2DFF1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22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3" name="CustomShape 2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746DE9D-DF21-445A-AE66-2F1618ABAFF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23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CustomShape 2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3EE68D8-F3DB-4208-B51E-91E6D819903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24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7" name="CustomShape 2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F016190-99AF-40E4-9B37-F858046A314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25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7" name="CustomShape 2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F016190-99AF-40E4-9B37-F858046A314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26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36284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7" name="CustomShape 2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F016190-99AF-40E4-9B37-F858046A314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27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46315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9" name="CustomShape 2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17B4365-2982-458F-9F8F-7EF5FC0939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28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1" name="CustomShape 2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C66A393-C2BE-4015-A53E-D2BBF15DE89F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29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7B58B-4ECF-4630-960F-A5691205CF3E}" type="slidenum">
              <a:rPr lang="id-ID" smtClean="0"/>
              <a:t>3</a:t>
            </a:fld>
            <a:endParaRPr lang="id-ID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CustomShape 2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8C2CE09-BA7B-42B7-8E7D-92485AE6148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4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CustomShape 2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8C2CE09-BA7B-42B7-8E7D-92485AE6148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5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1888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CustomShape 2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8C2CE09-BA7B-42B7-8E7D-92485AE6148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6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0257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CustomShape 2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8C2CE09-BA7B-42B7-8E7D-92485AE6148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7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0991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CustomShape 2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8C2CE09-BA7B-42B7-8E7D-92485AE6148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8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87719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CustomShape 2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8C2CE09-BA7B-42B7-8E7D-92485AE6148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9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9145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038480" y="2800080"/>
            <a:ext cx="3352320" cy="987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038480" y="2800080"/>
            <a:ext cx="3352320" cy="987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038480" y="2800080"/>
            <a:ext cx="3352320" cy="987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038480" y="2800080"/>
            <a:ext cx="3352320" cy="987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038480" y="2800080"/>
            <a:ext cx="3352320" cy="987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038480" y="2800080"/>
            <a:ext cx="3352320" cy="987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038480" y="2800080"/>
            <a:ext cx="3352320" cy="987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4038480" y="2800080"/>
            <a:ext cx="3352320" cy="458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038480" y="2800080"/>
            <a:ext cx="3352320" cy="987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038480" y="2800080"/>
            <a:ext cx="3352320" cy="987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038480" y="2800080"/>
            <a:ext cx="3352320" cy="987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038480" y="2800080"/>
            <a:ext cx="3352320" cy="987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038480" y="2800080"/>
            <a:ext cx="3352320" cy="987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038480" y="2800080"/>
            <a:ext cx="3352320" cy="987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038480" y="2800080"/>
            <a:ext cx="3352320" cy="987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038480" y="2800080"/>
            <a:ext cx="3352320" cy="987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038480" y="2800080"/>
            <a:ext cx="3352320" cy="987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038480" y="2800080"/>
            <a:ext cx="3352320" cy="987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038480" y="2800080"/>
            <a:ext cx="3352320" cy="987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038480" y="2800080"/>
            <a:ext cx="3352320" cy="987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4038480" y="2800080"/>
            <a:ext cx="3352320" cy="458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038480" y="2800080"/>
            <a:ext cx="3352320" cy="987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038480" y="2800080"/>
            <a:ext cx="3352320" cy="987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038480" y="2800080"/>
            <a:ext cx="3352320" cy="987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038480" y="2800080"/>
            <a:ext cx="3352320" cy="987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038480" y="2800080"/>
            <a:ext cx="3352320" cy="987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038480" y="2800080"/>
            <a:ext cx="3352320" cy="987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0E2FC-24D7-4380-9D10-51B672535338}" type="datetimeFigureOut">
              <a:rPr lang="id-ID" smtClean="0"/>
              <a:t>19/09/2021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A1EC9-EB16-4A9A-A75B-A60CFA9FCB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89942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038480" y="2800080"/>
            <a:ext cx="3352320" cy="987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038480" y="2800080"/>
            <a:ext cx="3352320" cy="987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038480" y="2800080"/>
            <a:ext cx="3352320" cy="987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038480" y="2800080"/>
            <a:ext cx="3352320" cy="987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038480" y="2800080"/>
            <a:ext cx="3352320" cy="987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ubTitle"/>
          </p:nvPr>
        </p:nvSpPr>
        <p:spPr>
          <a:xfrm>
            <a:off x="4038480" y="2800080"/>
            <a:ext cx="3352320" cy="458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038480" y="2800080"/>
            <a:ext cx="3352320" cy="987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038480" y="2800080"/>
            <a:ext cx="3352320" cy="987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038480" y="2800080"/>
            <a:ext cx="3352320" cy="987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038480" y="2800080"/>
            <a:ext cx="3352320" cy="987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038480" y="2800080"/>
            <a:ext cx="3352320" cy="987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038480" y="2800080"/>
            <a:ext cx="3352320" cy="987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038480" y="2800080"/>
            <a:ext cx="3352320" cy="987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038480" y="2800080"/>
            <a:ext cx="3352320" cy="458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038480" y="2800080"/>
            <a:ext cx="3352320" cy="987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038480" y="2800080"/>
            <a:ext cx="3352320" cy="987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038480" y="2800080"/>
            <a:ext cx="3352320" cy="987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6"/>
          <p:cNvPicPr/>
          <p:nvPr/>
        </p:nvPicPr>
        <p:blipFill>
          <a:blip r:embed="rId14"/>
          <a:srcRect b="243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9" name="CustomShape 1" hidden="1"/>
          <p:cNvSpPr/>
          <p:nvPr/>
        </p:nvSpPr>
        <p:spPr>
          <a:xfrm>
            <a:off x="0" y="0"/>
            <a:ext cx="12191760" cy="6356160"/>
          </a:xfrm>
          <a:prstGeom prst="rect">
            <a:avLst/>
          </a:prstGeom>
          <a:gradFill>
            <a:gsLst>
              <a:gs pos="48000">
                <a:schemeClr val="bg1">
                  <a:alpha val="4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图片 9"/>
          <p:cNvPicPr/>
          <p:nvPr/>
        </p:nvPicPr>
        <p:blipFill>
          <a:blip r:embed="rId15"/>
          <a:stretch/>
        </p:blipFill>
        <p:spPr>
          <a:xfrm>
            <a:off x="0" y="0"/>
            <a:ext cx="12191760" cy="684864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308160" y="1070640"/>
            <a:ext cx="8478360" cy="136296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sz="4200" b="1" strike="noStrike" spc="-1">
                <a:solidFill>
                  <a:srgbClr val="EE9808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单击此处添加您的标题</a:t>
            </a:r>
            <a:endParaRPr lang="zh-CN" sz="42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4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6"/>
          <p:cNvPicPr/>
          <p:nvPr/>
        </p:nvPicPr>
        <p:blipFill>
          <a:blip r:embed="rId14"/>
          <a:srcRect b="243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45" name="CustomShape 1"/>
          <p:cNvSpPr/>
          <p:nvPr/>
        </p:nvSpPr>
        <p:spPr>
          <a:xfrm>
            <a:off x="0" y="0"/>
            <a:ext cx="12191760" cy="6356160"/>
          </a:xfrm>
          <a:prstGeom prst="rect">
            <a:avLst/>
          </a:prstGeom>
          <a:gradFill>
            <a:gsLst>
              <a:gs pos="48000">
                <a:schemeClr val="bg1">
                  <a:alpha val="4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558720" y="366840"/>
            <a:ext cx="11055600" cy="69912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sz="3200" b="1" strike="noStrike" spc="-1">
                <a:solidFill>
                  <a:srgbClr val="EE9808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Click to edit Master title style</a:t>
            </a:r>
            <a:endParaRPr lang="zh-CN" sz="32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58720" y="1215720"/>
            <a:ext cx="11055600" cy="5013360"/>
          </a:xfrm>
          <a:prstGeom prst="rect">
            <a:avLst/>
          </a:prstGeom>
        </p:spPr>
        <p:txBody>
          <a:bodyPr/>
          <a:lstStyle/>
          <a:p>
            <a:pPr marL="357480" indent="-357120" algn="just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D3481D"/>
              </a:buClr>
              <a:buSzPct val="65000"/>
              <a:buFont typeface="Wingdings" charset="2"/>
              <a:buChar char=""/>
            </a:pPr>
            <a:r>
              <a:rPr lang="zh-CN" sz="24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Click to edit Master text styles</a:t>
            </a: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39640" lvl="1" indent="-179280" algn="just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F3F3F"/>
              </a:buClr>
              <a:buFont typeface="Arial"/>
              <a:buChar char="•"/>
            </a:pPr>
            <a:r>
              <a:rPr lang="zh-CN" sz="20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Second level</a:t>
            </a:r>
            <a:endParaRPr lang="zh-CN" sz="20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000" lvl="2" indent="-22824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F3F3F"/>
              </a:buClr>
              <a:buFont typeface="Arial"/>
              <a:buChar char="•"/>
            </a:pPr>
            <a:r>
              <a:rPr lang="zh-CN" sz="20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Third level</a:t>
            </a:r>
            <a:endParaRPr lang="zh-CN" sz="20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99640" lvl="3" indent="-22824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F3F3F"/>
              </a:buClr>
              <a:buFont typeface="Arial"/>
              <a:buChar char="•"/>
            </a:pPr>
            <a:r>
              <a:rPr lang="zh-CN" sz="18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Fourth level</a:t>
            </a:r>
            <a:endParaRPr lang="zh-CN" sz="18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0" lvl="4" indent="-22824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F3F3F"/>
              </a:buClr>
              <a:buFont typeface="Arial"/>
              <a:buChar char="•"/>
            </a:pPr>
            <a:r>
              <a:rPr lang="zh-CN" sz="18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Fifth level</a:t>
            </a:r>
            <a:endParaRPr lang="zh-CN" sz="18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图片 6"/>
          <p:cNvPicPr/>
          <p:nvPr/>
        </p:nvPicPr>
        <p:blipFill>
          <a:blip r:embed="rId15"/>
          <a:srcRect b="243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88" name="CustomShape 1" hidden="1"/>
          <p:cNvSpPr/>
          <p:nvPr/>
        </p:nvSpPr>
        <p:spPr>
          <a:xfrm>
            <a:off x="0" y="0"/>
            <a:ext cx="12191760" cy="6356160"/>
          </a:xfrm>
          <a:prstGeom prst="rect">
            <a:avLst/>
          </a:prstGeom>
          <a:gradFill>
            <a:gsLst>
              <a:gs pos="48000">
                <a:schemeClr val="bg1">
                  <a:alpha val="4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9" name="图片 5"/>
          <p:cNvPicPr/>
          <p:nvPr/>
        </p:nvPicPr>
        <p:blipFill>
          <a:blip r:embed="rId15"/>
          <a:srcRect b="13817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>
            <a:gsLst>
              <a:gs pos="48000">
                <a:schemeClr val="bg1">
                  <a:alpha val="4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sz="24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4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70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图片 6"/>
          <p:cNvPicPr/>
          <p:nvPr/>
        </p:nvPicPr>
        <p:blipFill>
          <a:blip r:embed="rId14"/>
          <a:srcRect b="243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33" name="CustomShape 1" hidden="1"/>
          <p:cNvSpPr/>
          <p:nvPr/>
        </p:nvSpPr>
        <p:spPr>
          <a:xfrm>
            <a:off x="0" y="0"/>
            <a:ext cx="12191760" cy="6356160"/>
          </a:xfrm>
          <a:prstGeom prst="rect">
            <a:avLst/>
          </a:prstGeom>
          <a:gradFill>
            <a:gsLst>
              <a:gs pos="48000">
                <a:schemeClr val="bg1">
                  <a:alpha val="4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PlaceHolder 2"/>
          <p:cNvSpPr>
            <a:spLocks noGrp="1"/>
          </p:cNvSpPr>
          <p:nvPr>
            <p:ph type="title"/>
          </p:nvPr>
        </p:nvSpPr>
        <p:spPr>
          <a:xfrm>
            <a:off x="2592000" y="288000"/>
            <a:ext cx="9262440" cy="582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sz="3200" b="1" strike="noStrike" spc="-1">
                <a:solidFill>
                  <a:srgbClr val="EE9808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单击此处编辑母版标题样式</a:t>
            </a:r>
            <a:endParaRPr lang="zh-CN" sz="32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2962800" y="1533600"/>
            <a:ext cx="3819240" cy="4481640"/>
          </a:xfrm>
          <a:prstGeom prst="rect">
            <a:avLst/>
          </a:prstGeom>
        </p:spPr>
        <p:txBody>
          <a:bodyPr lIns="0" tIns="45000" rIns="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单击图标添加图片</a:t>
            </a:r>
            <a:endParaRPr lang="zh-CN" sz="18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7585200" y="1533600"/>
            <a:ext cx="3999240" cy="44816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sz="2200" b="0" strike="noStrike" spc="-1">
                <a:solidFill>
                  <a:srgbClr val="D3481D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单击此处编辑母版文本样式</a:t>
            </a:r>
            <a:endParaRPr lang="zh-CN" sz="22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5"/>
          <p:cNvSpPr/>
          <p:nvPr/>
        </p:nvSpPr>
        <p:spPr>
          <a:xfrm>
            <a:off x="0" y="1111320"/>
            <a:ext cx="12191760" cy="5327280"/>
          </a:xfrm>
          <a:prstGeom prst="rect">
            <a:avLst/>
          </a:prstGeom>
          <a:noFill/>
          <a:ln w="9360">
            <a:solidFill>
              <a:schemeClr val="accent1">
                <a:lumMod val="40000"/>
                <a:lumOff val="6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6"/>
          <p:cNvSpPr/>
          <p:nvPr/>
        </p:nvSpPr>
        <p:spPr>
          <a:xfrm>
            <a:off x="0" y="0"/>
            <a:ext cx="216036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PlaceHolder 7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0" name="PlaceHolder 8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1" name="PlaceHolder 9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308160" y="1070640"/>
            <a:ext cx="8478360" cy="13629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altLang="zh-CN" sz="4200" b="1" strike="noStrike" spc="-1" dirty="0" err="1">
                <a:solidFill>
                  <a:srgbClr val="EE9808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Javascript</a:t>
            </a:r>
            <a:endParaRPr lang="zh-CN" sz="42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308160" y="2503800"/>
            <a:ext cx="8478360" cy="466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800" b="0" strike="noStrike" spc="-1" dirty="0">
                <a:solidFill>
                  <a:srgbClr val="B27206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Ivan Jaya, </a:t>
            </a:r>
            <a:r>
              <a:rPr lang="en-US" sz="1800" b="0" strike="noStrike" spc="-1" dirty="0" err="1">
                <a:solidFill>
                  <a:srgbClr val="B27206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S.Si</a:t>
            </a:r>
            <a:r>
              <a:rPr lang="en-US" sz="1800" b="0" strike="noStrike" spc="-1" dirty="0">
                <a:solidFill>
                  <a:srgbClr val="B27206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., </a:t>
            </a:r>
            <a:r>
              <a:rPr lang="en-US" sz="1800" b="0" strike="noStrike" spc="-1" dirty="0" err="1">
                <a:solidFill>
                  <a:srgbClr val="B27206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M.Kom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757870" y="2921168"/>
            <a:ext cx="4676280" cy="1015663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rtlCol="0" anchor="ctr">
            <a:spAutoFit/>
          </a:bodyPr>
          <a:lstStyle/>
          <a:p>
            <a:pPr algn="ctr"/>
            <a:r>
              <a:rPr lang="en-US" sz="6000" dirty="0">
                <a:solidFill>
                  <a:srgbClr val="FFC000"/>
                </a:solidFill>
              </a:rPr>
              <a:t>Fundamental</a:t>
            </a:r>
            <a:endParaRPr lang="id-ID" sz="6000" b="1" dirty="0"/>
          </a:p>
        </p:txBody>
      </p:sp>
    </p:spTree>
    <p:extLst>
      <p:ext uri="{BB962C8B-B14F-4D97-AF65-F5344CB8AC3E}">
        <p14:creationId xmlns:p14="http://schemas.microsoft.com/office/powerpoint/2010/main" val="4163431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0" y="288000"/>
            <a:ext cx="12192000" cy="582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zh-CN" sz="3200" b="1" strike="noStrike" spc="-1" dirty="0">
                <a:solidFill>
                  <a:srgbClr val="EE9808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JavaScript</a:t>
            </a:r>
            <a:endParaRPr lang="zh-CN" sz="32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45B8D2-43E9-4C84-81B6-C140BE468E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16" r="33267" b="31838"/>
          <a:stretch/>
        </p:blipFill>
        <p:spPr>
          <a:xfrm>
            <a:off x="2827491" y="2015014"/>
            <a:ext cx="6537018" cy="42825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A9C16E-3F85-4228-81C4-7D2098D0153E}"/>
              </a:ext>
            </a:extLst>
          </p:cNvPr>
          <p:cNvSpPr txBox="1"/>
          <p:nvPr/>
        </p:nvSpPr>
        <p:spPr>
          <a:xfrm>
            <a:off x="0" y="125826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Buka inspect element, pada Console </a:t>
            </a:r>
            <a:r>
              <a:rPr lang="en-US" dirty="0" err="1"/>
              <a:t>ketikkan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b="1" dirty="0"/>
              <a:t>console.log(“Halo Dunia”);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989164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0" y="288000"/>
            <a:ext cx="12192000" cy="582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zh-CN" sz="3200" b="1" strike="noStrike" spc="-1" dirty="0">
                <a:solidFill>
                  <a:srgbClr val="EE9808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JavaScript</a:t>
            </a:r>
            <a:endParaRPr lang="zh-CN" sz="32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A9C16E-3F85-4228-81C4-7D2098D0153E}"/>
              </a:ext>
            </a:extLst>
          </p:cNvPr>
          <p:cNvSpPr txBox="1"/>
          <p:nvPr/>
        </p:nvSpPr>
        <p:spPr>
          <a:xfrm>
            <a:off x="2369975" y="1370230"/>
            <a:ext cx="94519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Console.log				: </a:t>
            </a:r>
            <a:r>
              <a:rPr lang="en-US" dirty="0" err="1">
                <a:sym typeface="Wingdings" panose="05000000000000000000" pitchFamily="2" charset="2"/>
              </a:rPr>
              <a:t>kode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untuk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menampilkan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pesan</a:t>
            </a:r>
            <a:r>
              <a:rPr lang="en-US" dirty="0">
                <a:sym typeface="Wingdings" panose="05000000000000000000" pitchFamily="2" charset="2"/>
              </a:rPr>
              <a:t> di </a:t>
            </a:r>
            <a:r>
              <a:rPr lang="en-US" dirty="0" err="1">
                <a:sym typeface="Wingdings" panose="05000000000000000000" pitchFamily="2" charset="2"/>
              </a:rPr>
              <a:t>konsol</a:t>
            </a:r>
            <a:br>
              <a:rPr lang="en-US" dirty="0">
                <a:sym typeface="Wingdings" panose="05000000000000000000" pitchFamily="2" charset="2"/>
              </a:rPr>
            </a:br>
            <a:br>
              <a:rPr lang="en-US" dirty="0">
                <a:sym typeface="Wingdings" panose="05000000000000000000" pitchFamily="2" charset="2"/>
              </a:rPr>
            </a:br>
            <a:r>
              <a:rPr lang="en-US" dirty="0" err="1">
                <a:sym typeface="Wingdings" panose="05000000000000000000" pitchFamily="2" charset="2"/>
              </a:rPr>
              <a:t>Secara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umum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Instruksi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terdiri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dari</a:t>
            </a:r>
            <a:r>
              <a:rPr lang="en-US" dirty="0">
                <a:sym typeface="Wingdings" panose="05000000000000000000" pitchFamily="2" charset="2"/>
              </a:rPr>
              <a:t> 2 </a:t>
            </a:r>
            <a:r>
              <a:rPr lang="en-US" dirty="0" err="1">
                <a:sym typeface="Wingdings" panose="05000000000000000000" pitchFamily="2" charset="2"/>
              </a:rPr>
              <a:t>jenis</a:t>
            </a:r>
            <a:r>
              <a:rPr lang="en-US" dirty="0">
                <a:sym typeface="Wingdings" panose="05000000000000000000" pitchFamily="2" charset="2"/>
              </a:rPr>
              <a:t>	: </a:t>
            </a:r>
            <a:br>
              <a:rPr lang="en-US" dirty="0">
                <a:sym typeface="Wingdings" panose="05000000000000000000" pitchFamily="2" charset="2"/>
              </a:rPr>
            </a:b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ym typeface="Wingdings" panose="05000000000000000000" pitchFamily="2" charset="2"/>
              </a:rPr>
              <a:t>Ekspression</a:t>
            </a:r>
            <a:br>
              <a:rPr lang="en-US" b="1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Kode yang </a:t>
            </a:r>
            <a:r>
              <a:rPr lang="en-US" dirty="0" err="1">
                <a:sym typeface="Wingdings" panose="05000000000000000000" pitchFamily="2" charset="2"/>
              </a:rPr>
              <a:t>menghasilkan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nilai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contoh</a:t>
            </a:r>
            <a:r>
              <a:rPr lang="en-US" dirty="0">
                <a:sym typeface="Wingdings" panose="05000000000000000000" pitchFamily="2" charset="2"/>
              </a:rPr>
              <a:t>: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7;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2 * 3;</a:t>
            </a:r>
            <a:br>
              <a:rPr lang="en-US" b="1" dirty="0">
                <a:sym typeface="Wingdings" panose="05000000000000000000" pitchFamily="2" charset="2"/>
              </a:rPr>
            </a:br>
            <a:endParaRPr lang="en-US" b="1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ym typeface="Wingdings" panose="05000000000000000000" pitchFamily="2" charset="2"/>
              </a:rPr>
              <a:t>Statement</a:t>
            </a:r>
            <a:br>
              <a:rPr lang="en-US" b="1" dirty="0">
                <a:sym typeface="Wingdings" panose="05000000000000000000" pitchFamily="2" charset="2"/>
              </a:rPr>
            </a:br>
            <a:r>
              <a:rPr lang="en-US" dirty="0" err="1">
                <a:sym typeface="Wingdings" panose="05000000000000000000" pitchFamily="2" charset="2"/>
              </a:rPr>
              <a:t>Instruksi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untuk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melakukan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aksi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tertentu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seperti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membuat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variabel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perulangan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cek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kondisi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err="1">
                <a:sym typeface="Wingdings" panose="05000000000000000000" pitchFamily="2" charset="2"/>
              </a:rPr>
              <a:t>If..else</a:t>
            </a:r>
            <a:r>
              <a:rPr lang="en-US" dirty="0">
                <a:sym typeface="Wingdings" panose="05000000000000000000" pitchFamily="2" charset="2"/>
              </a:rPr>
              <a:t>), dan lain-lain. </a:t>
            </a:r>
            <a:r>
              <a:rPr lang="en-US" dirty="0" err="1">
                <a:sym typeface="Wingdings" panose="05000000000000000000" pitchFamily="2" charset="2"/>
              </a:rPr>
              <a:t>Contoh</a:t>
            </a:r>
            <a:r>
              <a:rPr lang="en-US" dirty="0">
                <a:sym typeface="Wingdings" panose="05000000000000000000" pitchFamily="2" charset="2"/>
              </a:rPr>
              <a:t>: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const </a:t>
            </a:r>
            <a:r>
              <a:rPr lang="en-US" dirty="0" err="1">
                <a:sym typeface="Wingdings" panose="05000000000000000000" pitchFamily="2" charset="2"/>
              </a:rPr>
              <a:t>jumlahBulan</a:t>
            </a:r>
            <a:r>
              <a:rPr lang="en-US" dirty="0">
                <a:sym typeface="Wingdings" panose="05000000000000000000" pitchFamily="2" charset="2"/>
              </a:rPr>
              <a:t>;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let </a:t>
            </a:r>
            <a:r>
              <a:rPr lang="en-US" dirty="0" err="1">
                <a:sym typeface="Wingdings" panose="05000000000000000000" pitchFamily="2" charset="2"/>
              </a:rPr>
              <a:t>nama</a:t>
            </a:r>
            <a:r>
              <a:rPr lang="en-US" dirty="0">
                <a:sym typeface="Wingdings" panose="05000000000000000000" pitchFamily="2" charset="2"/>
              </a:rPr>
              <a:t>;</a:t>
            </a:r>
            <a:br>
              <a:rPr lang="en-US" dirty="0">
                <a:sym typeface="Wingdings" panose="05000000000000000000" pitchFamily="2" charset="2"/>
              </a:rPr>
            </a:br>
            <a:br>
              <a:rPr lang="en-US" b="1" dirty="0"/>
            </a:b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526451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0" y="288000"/>
            <a:ext cx="12192000" cy="582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zh-CN" sz="3200" b="1" strike="noStrike" spc="-1" dirty="0">
                <a:solidFill>
                  <a:srgbClr val="EE9808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JavaScript</a:t>
            </a:r>
            <a:endParaRPr lang="zh-CN" sz="32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A9C16E-3F85-4228-81C4-7D2098D0153E}"/>
              </a:ext>
            </a:extLst>
          </p:cNvPr>
          <p:cNvSpPr txBox="1"/>
          <p:nvPr/>
        </p:nvSpPr>
        <p:spPr>
          <a:xfrm>
            <a:off x="2435289" y="1136960"/>
            <a:ext cx="961986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Komentar</a:t>
            </a:r>
            <a:r>
              <a:rPr lang="en-US" b="1" dirty="0"/>
              <a:t> 	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b="1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komentar</a:t>
            </a:r>
            <a:br>
              <a:rPr lang="en-US" b="1" dirty="0"/>
            </a:b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Komentar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baris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// ,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baris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br>
              <a:rPr lang="en-ID" dirty="0"/>
            </a:br>
            <a:r>
              <a:rPr lang="en-ID" dirty="0"/>
              <a:t>/* ………… */ . </a:t>
            </a:r>
            <a:r>
              <a:rPr lang="en-US" dirty="0" err="1"/>
              <a:t>Contoh</a:t>
            </a:r>
            <a:r>
              <a:rPr lang="en-US" dirty="0"/>
              <a:t>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//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komentar</a:t>
            </a:r>
            <a:br>
              <a:rPr lang="en-US" dirty="0"/>
            </a:br>
            <a:br>
              <a:rPr lang="en-US" dirty="0"/>
            </a:br>
            <a:r>
              <a:rPr lang="en-ID" dirty="0"/>
              <a:t>/*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komentar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baris.</a:t>
            </a:r>
            <a:br>
              <a:rPr lang="en-ID" dirty="0"/>
            </a:br>
            <a:r>
              <a:rPr lang="en-ID" dirty="0"/>
              <a:t>   Anda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mengetikkan</a:t>
            </a:r>
            <a:r>
              <a:rPr lang="en-ID" dirty="0"/>
              <a:t> </a:t>
            </a:r>
            <a:r>
              <a:rPr lang="en-ID" dirty="0" err="1"/>
              <a:t>komentar</a:t>
            </a:r>
            <a:r>
              <a:rPr lang="en-ID" dirty="0"/>
              <a:t> di baris </a:t>
            </a:r>
            <a:r>
              <a:rPr lang="en-ID" dirty="0" err="1"/>
              <a:t>kedua</a:t>
            </a:r>
            <a:r>
              <a:rPr lang="en-ID" dirty="0"/>
              <a:t>,</a:t>
            </a:r>
            <a:br>
              <a:rPr lang="en-ID" dirty="0"/>
            </a:br>
            <a:r>
              <a:rPr lang="en-ID" dirty="0"/>
              <a:t>   </a:t>
            </a:r>
            <a:r>
              <a:rPr lang="en-ID" dirty="0" err="1"/>
              <a:t>ketiga</a:t>
            </a:r>
            <a:r>
              <a:rPr lang="en-ID" dirty="0"/>
              <a:t> dan </a:t>
            </a:r>
            <a:r>
              <a:rPr lang="en-ID" dirty="0" err="1"/>
              <a:t>seterusnya</a:t>
            </a:r>
            <a:r>
              <a:rPr lang="en-ID" dirty="0"/>
              <a:t> </a:t>
            </a:r>
            <a:r>
              <a:rPr lang="en-ID" dirty="0" err="1"/>
              <a:t>selama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ditutup</a:t>
            </a:r>
            <a:r>
              <a:rPr lang="en-ID" dirty="0"/>
              <a:t>.</a:t>
            </a:r>
            <a:br>
              <a:rPr lang="en-ID" dirty="0"/>
            </a:br>
            <a:r>
              <a:rPr lang="en-ID" dirty="0"/>
              <a:t>*/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dirty="0"/>
          </a:p>
          <a:p>
            <a:r>
              <a:rPr lang="en-ID" b="1" dirty="0" err="1"/>
              <a:t>Variabel</a:t>
            </a:r>
            <a:r>
              <a:rPr lang="en-ID" b="1" dirty="0"/>
              <a:t>	 	</a:t>
            </a:r>
            <a:r>
              <a:rPr lang="en-ID" b="1" dirty="0">
                <a:sym typeface="Wingdings" panose="05000000000000000000" pitchFamily="2" charset="2"/>
              </a:rPr>
              <a:t> </a:t>
            </a:r>
            <a:r>
              <a:rPr lang="en-ID" dirty="0" err="1"/>
              <a:t>mendeklarasikan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b="1" dirty="0"/>
              <a:t>var</a:t>
            </a:r>
            <a:r>
              <a:rPr lang="en-ID" dirty="0"/>
              <a:t>, </a:t>
            </a:r>
            <a:r>
              <a:rPr lang="en-ID" b="1" dirty="0"/>
              <a:t>let </a:t>
            </a:r>
            <a:r>
              <a:rPr lang="en-ID" dirty="0"/>
              <a:t>dan </a:t>
            </a:r>
            <a:r>
              <a:rPr lang="en-ID" b="1" dirty="0" err="1"/>
              <a:t>const</a:t>
            </a:r>
            <a:br>
              <a:rPr lang="en-ID" b="1" dirty="0"/>
            </a:br>
            <a:r>
              <a:rPr lang="en-ID" dirty="0" err="1"/>
              <a:t>contoh</a:t>
            </a:r>
            <a:r>
              <a:rPr lang="en-ID" dirty="0"/>
              <a:t>:</a:t>
            </a:r>
            <a:br>
              <a:rPr lang="en-ID" dirty="0"/>
            </a:br>
            <a:r>
              <a:rPr lang="en-ID" dirty="0"/>
              <a:t>let </a:t>
            </a:r>
            <a:r>
              <a:rPr lang="en-ID" dirty="0" err="1"/>
              <a:t>namaLengkap</a:t>
            </a:r>
            <a:r>
              <a:rPr lang="en-ID" dirty="0"/>
              <a:t>;</a:t>
            </a:r>
          </a:p>
          <a:p>
            <a:r>
              <a:rPr lang="en-ID" dirty="0" err="1"/>
              <a:t>namaLengkap</a:t>
            </a:r>
            <a:r>
              <a:rPr lang="en-ID" dirty="0"/>
              <a:t> = “John Doe";</a:t>
            </a:r>
          </a:p>
          <a:p>
            <a:endParaRPr lang="en-ID" dirty="0"/>
          </a:p>
          <a:p>
            <a:r>
              <a:rPr lang="en-ID" dirty="0"/>
              <a:t>console.log(</a:t>
            </a:r>
            <a:r>
              <a:rPr lang="en-ID" dirty="0" err="1"/>
              <a:t>namaLengkap</a:t>
            </a:r>
            <a:r>
              <a:rPr lang="en-ID" dirty="0"/>
              <a:t>);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4134128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2592000" y="288000"/>
            <a:ext cx="9262440" cy="582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sz="3200" b="1" strike="noStrike" spc="-1">
                <a:solidFill>
                  <a:srgbClr val="EE9808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JavaScript</a:t>
            </a:r>
            <a:endParaRPr lang="zh-CN" sz="32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TextShape 2"/>
          <p:cNvSpPr txBox="1"/>
          <p:nvPr/>
        </p:nvSpPr>
        <p:spPr>
          <a:xfrm>
            <a:off x="2694474" y="1087044"/>
            <a:ext cx="9159966" cy="75108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840" indent="-285480" algn="ctr">
              <a:lnSpc>
                <a:spcPct val="100000"/>
              </a:lnSpc>
            </a:pPr>
            <a:r>
              <a:rPr lang="en-US" altLang="zh-CN" sz="2800" b="1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Tipe</a:t>
            </a:r>
            <a:r>
              <a:rPr lang="en-US" altLang="zh-CN" sz="2800" b="1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Data</a:t>
            </a:r>
            <a:endParaRPr lang="zh-CN" sz="28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ctr">
              <a:lnSpc>
                <a:spcPct val="100000"/>
              </a:lnSpc>
            </a:pPr>
            <a:endParaRPr lang="zh-CN" sz="28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4A86C8C-6C91-498B-881C-53BC507FE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165225"/>
              </p:ext>
            </p:extLst>
          </p:nvPr>
        </p:nvGraphicFramePr>
        <p:xfrm>
          <a:off x="2694474" y="1688528"/>
          <a:ext cx="9159966" cy="3779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74889">
                  <a:extLst>
                    <a:ext uri="{9D8B030D-6E8A-4147-A177-3AD203B41FA5}">
                      <a16:colId xmlns:a16="http://schemas.microsoft.com/office/drawing/2014/main" val="1803787720"/>
                    </a:ext>
                  </a:extLst>
                </a:gridCol>
                <a:gridCol w="4331755">
                  <a:extLst>
                    <a:ext uri="{9D8B030D-6E8A-4147-A177-3AD203B41FA5}">
                      <a16:colId xmlns:a16="http://schemas.microsoft.com/office/drawing/2014/main" val="2299863280"/>
                    </a:ext>
                  </a:extLst>
                </a:gridCol>
                <a:gridCol w="3053322">
                  <a:extLst>
                    <a:ext uri="{9D8B030D-6E8A-4147-A177-3AD203B41FA5}">
                      <a16:colId xmlns:a16="http://schemas.microsoft.com/office/drawing/2014/main" val="2359917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Jenis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Keterangan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Contoh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547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Undefined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Tidak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memiliki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nilai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let x;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063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Angka </a:t>
                      </a:r>
                      <a:r>
                        <a:rPr lang="en-US" dirty="0" err="1"/>
                        <a:t>dengan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rentang</a:t>
                      </a:r>
                      <a:r>
                        <a:rPr lang="en-US" dirty="0"/>
                        <a:t>:</a:t>
                      </a:r>
                      <a:br>
                        <a:rPr lang="en-US" dirty="0"/>
                      </a:br>
                      <a:r>
                        <a:rPr lang="en-US" dirty="0"/>
                        <a:t>-(2</a:t>
                      </a:r>
                      <a:r>
                        <a:rPr lang="en-US" baseline="30000" dirty="0"/>
                        <a:t>53</a:t>
                      </a:r>
                      <a:r>
                        <a:rPr lang="en-US" baseline="0" dirty="0"/>
                        <a:t> – 1 ) </a:t>
                      </a:r>
                      <a:r>
                        <a:rPr lang="en-US" baseline="0" dirty="0" err="1"/>
                        <a:t>s.d</a:t>
                      </a:r>
                      <a:r>
                        <a:rPr lang="en-US" baseline="0" dirty="0"/>
                        <a:t> (2</a:t>
                      </a:r>
                      <a:r>
                        <a:rPr lang="en-US" baseline="30000" dirty="0"/>
                        <a:t>53</a:t>
                      </a:r>
                      <a:r>
                        <a:rPr lang="en-US" baseline="0" dirty="0"/>
                        <a:t> – 1)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let x = 10;</a:t>
                      </a:r>
                      <a:br>
                        <a:rPr lang="en-US" dirty="0"/>
                      </a:br>
                      <a:r>
                        <a:rPr lang="en-US" dirty="0"/>
                        <a:t>let y = 17.25;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882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BigInt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Rentang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lebih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panjang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dari</a:t>
                      </a:r>
                      <a:r>
                        <a:rPr lang="en-US" dirty="0"/>
                        <a:t> number. </a:t>
                      </a:r>
                      <a:r>
                        <a:rPr lang="en-US" dirty="0" err="1"/>
                        <a:t>Tambahkan</a:t>
                      </a:r>
                      <a:r>
                        <a:rPr lang="en-US" dirty="0"/>
                        <a:t> “n” di </a:t>
                      </a:r>
                      <a:r>
                        <a:rPr lang="en-US" dirty="0" err="1"/>
                        <a:t>akhir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angka</a:t>
                      </a:r>
                      <a:r>
                        <a:rPr lang="en-US" dirty="0"/>
                        <a:t>.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Const </a:t>
                      </a:r>
                      <a:r>
                        <a:rPr lang="en-US" dirty="0" err="1"/>
                        <a:t>bigNumber</a:t>
                      </a:r>
                      <a:r>
                        <a:rPr lang="en-US" dirty="0"/>
                        <a:t> = 1234567891011121314151617181920n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8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String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Teks. Escape string: \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let </a:t>
                      </a:r>
                      <a:r>
                        <a:rPr lang="en-US" dirty="0" err="1"/>
                        <a:t>salam</a:t>
                      </a:r>
                      <a:r>
                        <a:rPr lang="en-US" dirty="0"/>
                        <a:t> = “Hai”;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355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Boolean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or False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let y = false;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233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Nilai </a:t>
                      </a:r>
                      <a:r>
                        <a:rPr lang="en-US" dirty="0" err="1"/>
                        <a:t>sementara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kosong</a:t>
                      </a:r>
                      <a:r>
                        <a:rPr lang="en-US" dirty="0"/>
                        <a:t>)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let </a:t>
                      </a:r>
                      <a:r>
                        <a:rPr lang="en-US" dirty="0" err="1"/>
                        <a:t>dataAwal</a:t>
                      </a:r>
                      <a:r>
                        <a:rPr lang="en-US" dirty="0"/>
                        <a:t> = null;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98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Symbol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Menunjukkan</a:t>
                      </a:r>
                      <a:r>
                        <a:rPr lang="en-US" dirty="0"/>
                        <a:t> identifier yang </a:t>
                      </a:r>
                      <a:r>
                        <a:rPr lang="en-US" dirty="0" err="1"/>
                        <a:t>unik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const id = Symbol (“id”);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97287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9D47C40-400C-4D69-8F9A-FA078114BB51}"/>
              </a:ext>
            </a:extLst>
          </p:cNvPr>
          <p:cNvSpPr txBox="1"/>
          <p:nvPr/>
        </p:nvSpPr>
        <p:spPr>
          <a:xfrm>
            <a:off x="3123682" y="5598681"/>
            <a:ext cx="848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mengetikkan</a:t>
            </a:r>
            <a:r>
              <a:rPr lang="en-US" dirty="0"/>
              <a:t>: </a:t>
            </a:r>
            <a:r>
              <a:rPr lang="en-US" b="1" dirty="0"/>
              <a:t>console.log(</a:t>
            </a:r>
            <a:r>
              <a:rPr lang="en-US" b="1" dirty="0" err="1"/>
              <a:t>typeof</a:t>
            </a:r>
            <a:r>
              <a:rPr lang="en-US" b="1" dirty="0"/>
              <a:t>(x));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632549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2592000" y="288000"/>
            <a:ext cx="9262440" cy="582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sz="3200" b="1" strike="noStrike" spc="-1">
                <a:solidFill>
                  <a:srgbClr val="EE9808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JavaScript</a:t>
            </a:r>
            <a:endParaRPr lang="zh-CN" sz="32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TextShape 2"/>
          <p:cNvSpPr txBox="1"/>
          <p:nvPr/>
        </p:nvSpPr>
        <p:spPr>
          <a:xfrm>
            <a:off x="2694474" y="1087044"/>
            <a:ext cx="9159966" cy="75108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840" indent="-285480" algn="ctr">
              <a:lnSpc>
                <a:spcPct val="100000"/>
              </a:lnSpc>
            </a:pPr>
            <a:r>
              <a:rPr lang="en-US" altLang="zh-CN" sz="2800" b="1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Operator</a:t>
            </a:r>
            <a:endParaRPr lang="zh-CN" sz="28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4A86C8C-6C91-498B-881C-53BC507FE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897216"/>
              </p:ext>
            </p:extLst>
          </p:nvPr>
        </p:nvGraphicFramePr>
        <p:xfrm>
          <a:off x="2479866" y="1688528"/>
          <a:ext cx="9370008" cy="3754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15588">
                  <a:extLst>
                    <a:ext uri="{9D8B030D-6E8A-4147-A177-3AD203B41FA5}">
                      <a16:colId xmlns:a16="http://schemas.microsoft.com/office/drawing/2014/main" val="1803787720"/>
                    </a:ext>
                  </a:extLst>
                </a:gridCol>
                <a:gridCol w="4431084">
                  <a:extLst>
                    <a:ext uri="{9D8B030D-6E8A-4147-A177-3AD203B41FA5}">
                      <a16:colId xmlns:a16="http://schemas.microsoft.com/office/drawing/2014/main" val="2299863280"/>
                    </a:ext>
                  </a:extLst>
                </a:gridCol>
                <a:gridCol w="3123336">
                  <a:extLst>
                    <a:ext uri="{9D8B030D-6E8A-4147-A177-3AD203B41FA5}">
                      <a16:colId xmlns:a16="http://schemas.microsoft.com/office/drawing/2014/main" val="2359917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Jenis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Keterangan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Contoh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547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Arithmetic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+, -, /, *, %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 + 10;</a:t>
                      </a:r>
                      <a:br>
                        <a:rPr lang="en-US" dirty="0"/>
                      </a:br>
                      <a:r>
                        <a:rPr lang="en-US" dirty="0"/>
                        <a:t>7 * 9;</a:t>
                      </a:r>
                      <a:br>
                        <a:rPr lang="en-US" dirty="0"/>
                      </a:br>
                      <a:r>
                        <a:rPr lang="en-US" dirty="0"/>
                        <a:t>11 % 2;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063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Assignment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Memberikan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nilai</a:t>
                      </a:r>
                      <a:r>
                        <a:rPr lang="en-US" dirty="0"/>
                        <a:t> pada variable:</a:t>
                      </a:r>
                      <a:br>
                        <a:rPr lang="en-US" dirty="0"/>
                      </a:br>
                      <a:r>
                        <a:rPr lang="en-US" dirty="0"/>
                        <a:t>= , += , -=, *=, /=, %=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let x = 3; </a:t>
                      </a:r>
                    </a:p>
                    <a:p>
                      <a:r>
                        <a:rPr lang="en-US" dirty="0"/>
                        <a:t>let y = 2;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x += y;   // x = x + y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882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Comparison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Perbandingan</a:t>
                      </a:r>
                      <a:r>
                        <a:rPr lang="en-US" dirty="0"/>
                        <a:t>:</a:t>
                      </a:r>
                      <a:br>
                        <a:rPr lang="en-US" dirty="0"/>
                      </a:br>
                      <a:r>
                        <a:rPr lang="en-US" dirty="0"/>
                        <a:t>==, !=, ===, !==, &gt;, &gt;=, &lt;, &lt;=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console.log( x &gt; y)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8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Logical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Operator </a:t>
                      </a:r>
                      <a:r>
                        <a:rPr lang="en-US" dirty="0" err="1"/>
                        <a:t>logika</a:t>
                      </a:r>
                      <a:r>
                        <a:rPr lang="en-US" dirty="0"/>
                        <a:t>:</a:t>
                      </a:r>
                      <a:br>
                        <a:rPr lang="en-US" dirty="0"/>
                      </a:br>
                      <a:r>
                        <a:rPr lang="en-US" dirty="0"/>
                        <a:t>&amp;&amp;, ||, !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console.log( x &lt; 5 &amp;&amp; y &gt; 3);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669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98663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Shape 1"/>
          <p:cNvSpPr txBox="1"/>
          <p:nvPr/>
        </p:nvSpPr>
        <p:spPr>
          <a:xfrm>
            <a:off x="2592000" y="288000"/>
            <a:ext cx="9262440" cy="582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sz="3200" b="1" strike="noStrike" spc="-1">
                <a:solidFill>
                  <a:srgbClr val="EE9808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JavaScript</a:t>
            </a:r>
            <a:endParaRPr lang="zh-CN" sz="32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TextShape 2"/>
          <p:cNvSpPr txBox="1"/>
          <p:nvPr/>
        </p:nvSpPr>
        <p:spPr>
          <a:xfrm>
            <a:off x="2560320" y="1152360"/>
            <a:ext cx="9346680" cy="5013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840" indent="-285480">
              <a:lnSpc>
                <a:spcPct val="100000"/>
              </a:lnSpc>
            </a:pPr>
            <a:endParaRPr lang="zh-CN" sz="24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</a:pPr>
            <a:r>
              <a:rPr lang="en-US" altLang="zh-CN" sz="28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Statement</a:t>
            </a:r>
            <a:r>
              <a:rPr lang="en-US" altLang="zh-CN" sz="2800" b="1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If Else</a:t>
            </a:r>
            <a:r>
              <a:rPr lang="en-US" altLang="zh-CN" sz="28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</a:t>
            </a:r>
            <a:r>
              <a:rPr lang="en-US" altLang="zh-CN" sz="28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 </a:t>
            </a:r>
            <a:r>
              <a:rPr lang="en-US" altLang="zh-CN" sz="2800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menguji</a:t>
            </a:r>
            <a:r>
              <a:rPr lang="en-US" altLang="zh-CN" sz="28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 </a:t>
            </a:r>
            <a:r>
              <a:rPr lang="en-US" altLang="zh-CN" sz="2800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suatu</a:t>
            </a:r>
            <a:r>
              <a:rPr lang="en-US" altLang="zh-CN" sz="28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 </a:t>
            </a:r>
            <a:r>
              <a:rPr lang="en-US" altLang="zh-CN" sz="2800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kondisi</a:t>
            </a:r>
            <a:endParaRPr lang="en-US" altLang="zh-CN" sz="2800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  <a:ea typeface="黑体"/>
              <a:sym typeface="Wingdings" panose="05000000000000000000" pitchFamily="2" charset="2"/>
            </a:endParaRP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8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Jika 2 </a:t>
            </a:r>
            <a:r>
              <a:rPr lang="en-US" altLang="zh-CN" sz="2800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kondisi</a:t>
            </a:r>
            <a:r>
              <a:rPr lang="en-US" altLang="zh-CN" sz="28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 </a:t>
            </a:r>
            <a:r>
              <a:rPr lang="en-US" altLang="zh-CN" sz="2800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if..else</a:t>
            </a:r>
            <a:endParaRPr lang="en-US" altLang="zh-CN" sz="2800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  <a:ea typeface="黑体"/>
              <a:sym typeface="Wingdings" panose="05000000000000000000" pitchFamily="2" charset="2"/>
            </a:endParaRP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800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Lebih</a:t>
            </a:r>
            <a:r>
              <a:rPr lang="en-US" altLang="zh-CN" sz="28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 </a:t>
            </a:r>
            <a:r>
              <a:rPr lang="en-US" altLang="zh-CN" sz="2800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dari</a:t>
            </a:r>
            <a:r>
              <a:rPr lang="en-US" altLang="zh-CN" sz="28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 2 </a:t>
            </a:r>
            <a:r>
              <a:rPr lang="en-US" altLang="zh-CN" sz="2800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kondisi</a:t>
            </a:r>
            <a:r>
              <a:rPr lang="en-US" altLang="zh-CN" sz="28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 if…else if…else</a:t>
            </a:r>
          </a:p>
          <a:p>
            <a:pPr marL="360">
              <a:lnSpc>
                <a:spcPct val="100000"/>
              </a:lnSpc>
            </a:pPr>
            <a:endParaRPr lang="en-US" altLang="zh-CN" sz="2800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  <a:ea typeface="黑体"/>
              <a:sym typeface="Wingdings" panose="05000000000000000000" pitchFamily="2" charset="2"/>
            </a:endParaRPr>
          </a:p>
          <a:p>
            <a:pPr marL="360">
              <a:lnSpc>
                <a:spcPct val="100000"/>
              </a:lnSpc>
            </a:pPr>
            <a:r>
              <a:rPr lang="en-US" altLang="zh-CN" sz="2800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Contoh</a:t>
            </a:r>
            <a:r>
              <a:rPr lang="en-US" altLang="zh-CN" sz="28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:</a:t>
            </a:r>
          </a:p>
          <a:p>
            <a:pPr marL="360">
              <a:lnSpc>
                <a:spcPct val="100000"/>
              </a:lnSpc>
            </a:pPr>
            <a:r>
              <a:rPr lang="en-US" altLang="zh-CN" sz="28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const </a:t>
            </a:r>
            <a:r>
              <a:rPr lang="en-US" altLang="zh-CN" sz="2800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hujan</a:t>
            </a:r>
            <a:r>
              <a:rPr lang="en-US" altLang="zh-CN" sz="28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 = true;</a:t>
            </a:r>
          </a:p>
          <a:p>
            <a:pPr marL="360">
              <a:lnSpc>
                <a:spcPct val="100000"/>
              </a:lnSpc>
            </a:pPr>
            <a:endParaRPr lang="en-US" altLang="zh-CN" sz="2800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  <a:ea typeface="黑体"/>
              <a:sym typeface="Wingdings" panose="05000000000000000000" pitchFamily="2" charset="2"/>
            </a:endParaRPr>
          </a:p>
          <a:p>
            <a:pPr marL="360">
              <a:lnSpc>
                <a:spcPct val="100000"/>
              </a:lnSpc>
            </a:pPr>
            <a:r>
              <a:rPr lang="en-US" altLang="zh-CN" sz="28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if (</a:t>
            </a:r>
            <a:r>
              <a:rPr lang="en-US" altLang="zh-CN" sz="2800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hujan</a:t>
            </a:r>
            <a:r>
              <a:rPr lang="en-US" altLang="zh-CN" sz="28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) { console.log (“Gak </a:t>
            </a:r>
            <a:r>
              <a:rPr lang="en-US" altLang="zh-CN" sz="2800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jualan</a:t>
            </a:r>
            <a:r>
              <a:rPr lang="en-US" altLang="zh-CN" sz="28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 Es </a:t>
            </a:r>
            <a:r>
              <a:rPr lang="en-US" altLang="zh-CN" sz="2800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krim</a:t>
            </a:r>
            <a:r>
              <a:rPr lang="en-US" altLang="zh-CN" sz="28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”); }</a:t>
            </a:r>
          </a:p>
          <a:p>
            <a:pPr marL="360">
              <a:lnSpc>
                <a:spcPct val="100000"/>
              </a:lnSpc>
            </a:pPr>
            <a:r>
              <a:rPr lang="en-US" altLang="zh-CN" sz="28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else {console.log(“</a:t>
            </a:r>
            <a:r>
              <a:rPr lang="en-US" altLang="zh-CN" sz="2800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Jualan</a:t>
            </a:r>
            <a:r>
              <a:rPr lang="en-US" altLang="zh-CN" sz="28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 Es </a:t>
            </a:r>
            <a:r>
              <a:rPr lang="en-US" altLang="zh-CN" sz="2800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Krim</a:t>
            </a:r>
            <a:r>
              <a:rPr lang="en-US" altLang="zh-CN" sz="28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”); }</a:t>
            </a:r>
            <a:endParaRPr lang="en-US" altLang="zh-CN" sz="2800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  <a:ea typeface="黑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Shape 1"/>
          <p:cNvSpPr txBox="1"/>
          <p:nvPr/>
        </p:nvSpPr>
        <p:spPr>
          <a:xfrm>
            <a:off x="2592000" y="288000"/>
            <a:ext cx="9262440" cy="582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sz="3200" b="1" strike="noStrike" spc="-1">
                <a:solidFill>
                  <a:srgbClr val="EE9808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JavaScript</a:t>
            </a:r>
            <a:endParaRPr lang="zh-CN" sz="32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TextShape 2"/>
          <p:cNvSpPr txBox="1"/>
          <p:nvPr/>
        </p:nvSpPr>
        <p:spPr>
          <a:xfrm>
            <a:off x="2560320" y="1152360"/>
            <a:ext cx="9346680" cy="5013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840" indent="-285480">
              <a:lnSpc>
                <a:spcPct val="100000"/>
              </a:lnSpc>
            </a:pPr>
            <a:r>
              <a:rPr lang="en-US" altLang="zh-CN" sz="24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Switch statement </a:t>
            </a:r>
            <a:r>
              <a:rPr lang="en-US" altLang="zh-CN" sz="24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 </a:t>
            </a:r>
            <a:r>
              <a:rPr lang="en-US" altLang="zh-CN" sz="2400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Pengecekan</a:t>
            </a:r>
            <a:r>
              <a:rPr lang="en-US" altLang="zh-CN" sz="24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 </a:t>
            </a:r>
            <a:r>
              <a:rPr lang="en-US" altLang="zh-CN" sz="2400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dengan</a:t>
            </a:r>
            <a:r>
              <a:rPr lang="en-US" altLang="zh-CN" sz="24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 </a:t>
            </a:r>
            <a:r>
              <a:rPr lang="en-US" altLang="zh-CN" sz="2400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banyak</a:t>
            </a:r>
            <a:r>
              <a:rPr lang="en-US" altLang="zh-CN" sz="24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 </a:t>
            </a:r>
            <a:r>
              <a:rPr lang="en-US" altLang="zh-CN" sz="2400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kondisi</a:t>
            </a:r>
            <a:endParaRPr lang="en-US" altLang="zh-CN" sz="2400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  <a:ea typeface="黑体"/>
              <a:sym typeface="Wingdings" panose="05000000000000000000" pitchFamily="2" charset="2"/>
            </a:endParaRPr>
          </a:p>
          <a:p>
            <a:pPr marL="285840" indent="-285480">
              <a:lnSpc>
                <a:spcPct val="100000"/>
              </a:lnSpc>
            </a:pPr>
            <a:br>
              <a:rPr lang="en-US" altLang="zh-CN" sz="24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</a:br>
            <a:r>
              <a:rPr lang="en-US" altLang="zh-CN" sz="24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switch (expression){</a:t>
            </a:r>
            <a:br>
              <a:rPr lang="en-US" altLang="zh-CN" sz="24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</a:br>
            <a:r>
              <a:rPr lang="en-US" altLang="zh-CN" sz="24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	case value1:</a:t>
            </a:r>
            <a:br>
              <a:rPr lang="en-US" altLang="zh-CN" sz="24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</a:br>
            <a:r>
              <a:rPr lang="en-US" altLang="zh-CN" sz="24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		// </a:t>
            </a:r>
            <a:r>
              <a:rPr lang="en-US" altLang="zh-CN" sz="2400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kerjakan</a:t>
            </a:r>
            <a:r>
              <a:rPr lang="en-US" altLang="zh-CN" sz="24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 </a:t>
            </a:r>
            <a:r>
              <a:rPr lang="en-US" altLang="zh-CN" sz="2400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sesuatu</a:t>
            </a:r>
            <a:br>
              <a:rPr lang="en-US" altLang="zh-CN" sz="24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</a:br>
            <a:r>
              <a:rPr lang="en-US" altLang="zh-CN" sz="24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	break;</a:t>
            </a:r>
            <a:br>
              <a:rPr lang="en-US" altLang="zh-CN" sz="24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</a:br>
            <a:r>
              <a:rPr lang="en-US" altLang="zh-CN" sz="24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	case value2:</a:t>
            </a:r>
            <a:br>
              <a:rPr lang="en-US" altLang="zh-CN" sz="24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</a:br>
            <a:r>
              <a:rPr lang="en-US" altLang="zh-CN" sz="24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		// </a:t>
            </a:r>
            <a:r>
              <a:rPr lang="en-US" altLang="zh-CN" sz="2400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kerjakan</a:t>
            </a:r>
            <a:r>
              <a:rPr lang="en-US" altLang="zh-CN" sz="24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 </a:t>
            </a:r>
            <a:r>
              <a:rPr lang="en-US" altLang="zh-CN" sz="2400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sesuatu</a:t>
            </a:r>
            <a:br>
              <a:rPr lang="en-US" altLang="zh-CN" sz="24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</a:br>
            <a:r>
              <a:rPr lang="en-US" altLang="zh-CN" sz="24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	break;</a:t>
            </a:r>
            <a:br>
              <a:rPr lang="en-US" altLang="zh-CN" sz="24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</a:br>
            <a:r>
              <a:rPr lang="en-US" altLang="zh-CN" sz="24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	…</a:t>
            </a:r>
            <a:br>
              <a:rPr lang="en-US" altLang="zh-CN" sz="24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</a:br>
            <a:r>
              <a:rPr lang="en-US" altLang="zh-CN" sz="24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	default:</a:t>
            </a:r>
            <a:br>
              <a:rPr lang="en-US" altLang="zh-CN" sz="24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</a:br>
            <a:r>
              <a:rPr lang="en-US" altLang="zh-CN" sz="24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		// </a:t>
            </a:r>
            <a:r>
              <a:rPr lang="en-US" altLang="zh-CN" sz="2400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kerjakan</a:t>
            </a:r>
            <a:r>
              <a:rPr lang="en-US" altLang="zh-CN" sz="24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 </a:t>
            </a:r>
            <a:r>
              <a:rPr lang="en-US" altLang="zh-CN" sz="2400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sesuatu</a:t>
            </a:r>
            <a:endParaRPr lang="en-US" altLang="zh-CN" sz="2400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  <a:ea typeface="黑体"/>
              <a:sym typeface="Wingdings" panose="05000000000000000000" pitchFamily="2" charset="2"/>
            </a:endParaRPr>
          </a:p>
          <a:p>
            <a:pPr marL="285840" indent="-285480">
              <a:lnSpc>
                <a:spcPct val="100000"/>
              </a:lnSpc>
            </a:pPr>
            <a:r>
              <a:rPr lang="en-US" altLang="zh-CN" sz="24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0574485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Shape 1"/>
          <p:cNvSpPr txBox="1"/>
          <p:nvPr/>
        </p:nvSpPr>
        <p:spPr>
          <a:xfrm>
            <a:off x="2592000" y="288000"/>
            <a:ext cx="9262440" cy="582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sz="3200" b="1" strike="noStrike" spc="-1">
                <a:solidFill>
                  <a:srgbClr val="EE9808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JavaScript</a:t>
            </a:r>
            <a:endParaRPr lang="zh-CN" sz="32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TextShape 2"/>
          <p:cNvSpPr txBox="1"/>
          <p:nvPr/>
        </p:nvSpPr>
        <p:spPr>
          <a:xfrm>
            <a:off x="2560320" y="1152360"/>
            <a:ext cx="9346680" cy="5013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840" indent="-285480">
              <a:lnSpc>
                <a:spcPct val="100000"/>
              </a:lnSpc>
            </a:pPr>
            <a:r>
              <a:rPr lang="en-US" altLang="zh-CN" sz="2000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Contoh</a:t>
            </a:r>
            <a:r>
              <a:rPr lang="en-US" altLang="zh-CN" sz="20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:</a:t>
            </a:r>
          </a:p>
          <a:p>
            <a:pPr marL="285840" indent="-285480">
              <a:lnSpc>
                <a:spcPct val="100000"/>
              </a:lnSpc>
            </a:pPr>
            <a:endParaRPr lang="en-US" altLang="zh-CN" sz="2000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  <a:ea typeface="黑体"/>
              <a:sym typeface="Wingdings" panose="05000000000000000000" pitchFamily="2" charset="2"/>
            </a:endParaRPr>
          </a:p>
          <a:p>
            <a:pPr marL="285840" indent="-285480">
              <a:lnSpc>
                <a:spcPct val="100000"/>
              </a:lnSpc>
            </a:pPr>
            <a:r>
              <a:rPr lang="en-US" altLang="zh-CN" sz="20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let </a:t>
            </a:r>
            <a:r>
              <a:rPr lang="en-US" altLang="zh-CN" sz="2000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bahasa</a:t>
            </a:r>
            <a:r>
              <a:rPr lang="en-US" altLang="zh-CN" sz="20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 = “Indonesia”;</a:t>
            </a:r>
          </a:p>
          <a:p>
            <a:pPr marL="285840" indent="-285480">
              <a:lnSpc>
                <a:spcPct val="100000"/>
              </a:lnSpc>
            </a:pPr>
            <a:r>
              <a:rPr lang="en-US" altLang="zh-CN" sz="20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let </a:t>
            </a:r>
            <a:r>
              <a:rPr lang="en-US" altLang="zh-CN" sz="2000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salam</a:t>
            </a:r>
            <a:r>
              <a:rPr lang="en-US" altLang="zh-CN" sz="20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 = null;</a:t>
            </a:r>
          </a:p>
          <a:p>
            <a:pPr marL="285840" indent="-285480">
              <a:lnSpc>
                <a:spcPct val="100000"/>
              </a:lnSpc>
            </a:pPr>
            <a:endParaRPr lang="en-US" altLang="zh-CN" sz="2000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  <a:ea typeface="黑体"/>
              <a:sym typeface="Wingdings" panose="05000000000000000000" pitchFamily="2" charset="2"/>
            </a:endParaRPr>
          </a:p>
          <a:p>
            <a:pPr marL="285840" indent="-285480">
              <a:lnSpc>
                <a:spcPct val="100000"/>
              </a:lnSpc>
            </a:pPr>
            <a:r>
              <a:rPr lang="en-US" altLang="zh-CN" sz="20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switch (</a:t>
            </a:r>
            <a:r>
              <a:rPr lang="en-US" altLang="zh-CN" sz="2000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bahasa</a:t>
            </a:r>
            <a:r>
              <a:rPr lang="en-US" altLang="zh-CN" sz="20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) {</a:t>
            </a:r>
            <a:br>
              <a:rPr lang="en-US" altLang="zh-CN" sz="20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</a:br>
            <a:r>
              <a:rPr lang="en-US" altLang="zh-CN" sz="20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case “English”:</a:t>
            </a:r>
            <a:br>
              <a:rPr lang="en-US" altLang="zh-CN" sz="20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</a:br>
            <a:r>
              <a:rPr lang="en-US" altLang="zh-CN" sz="20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	</a:t>
            </a:r>
            <a:r>
              <a:rPr lang="en-US" altLang="zh-CN" sz="2000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salam</a:t>
            </a:r>
            <a:r>
              <a:rPr lang="en-US" altLang="zh-CN" sz="20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 = “Good Day”;</a:t>
            </a:r>
            <a:br>
              <a:rPr lang="en-US" altLang="zh-CN" sz="20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</a:br>
            <a:r>
              <a:rPr lang="en-US" altLang="zh-CN" sz="20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	break;</a:t>
            </a:r>
            <a:br>
              <a:rPr lang="en-US" altLang="zh-CN" sz="20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</a:br>
            <a:r>
              <a:rPr lang="en-US" altLang="zh-CN" sz="20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case “Indonesia”:</a:t>
            </a:r>
            <a:br>
              <a:rPr lang="en-US" altLang="zh-CN" sz="20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</a:br>
            <a:r>
              <a:rPr lang="en-US" altLang="zh-CN" sz="20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	</a:t>
            </a:r>
            <a:r>
              <a:rPr lang="en-US" altLang="zh-CN" sz="2000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salam</a:t>
            </a:r>
            <a:r>
              <a:rPr lang="en-US" altLang="zh-CN" sz="20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 = “</a:t>
            </a:r>
            <a:r>
              <a:rPr lang="en-US" altLang="zh-CN" sz="2000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Selamat</a:t>
            </a:r>
            <a:r>
              <a:rPr lang="en-US" altLang="zh-CN" sz="20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 Siang”;</a:t>
            </a:r>
            <a:br>
              <a:rPr lang="en-US" altLang="zh-CN" sz="20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</a:br>
            <a:r>
              <a:rPr lang="en-US" altLang="zh-CN" sz="20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	break;</a:t>
            </a:r>
            <a:br>
              <a:rPr lang="en-US" altLang="zh-CN" sz="20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</a:br>
            <a:r>
              <a:rPr lang="en-US" altLang="zh-CN" sz="20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default:</a:t>
            </a:r>
            <a:br>
              <a:rPr lang="en-US" altLang="zh-CN" sz="20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</a:br>
            <a:r>
              <a:rPr lang="en-US" altLang="zh-CN" sz="20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	</a:t>
            </a:r>
            <a:r>
              <a:rPr lang="en-US" altLang="zh-CN" sz="2000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salam</a:t>
            </a:r>
            <a:r>
              <a:rPr lang="en-US" altLang="zh-CN" sz="20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 = “Hello”;</a:t>
            </a:r>
          </a:p>
          <a:p>
            <a:pPr marL="285840" indent="-285480">
              <a:lnSpc>
                <a:spcPct val="100000"/>
              </a:lnSpc>
            </a:pPr>
            <a:r>
              <a:rPr lang="en-US" altLang="zh-CN" sz="20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34633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Shape 1"/>
          <p:cNvSpPr txBox="1"/>
          <p:nvPr/>
        </p:nvSpPr>
        <p:spPr>
          <a:xfrm>
            <a:off x="2592000" y="288000"/>
            <a:ext cx="9262440" cy="582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sz="3200" b="1" strike="noStrike" spc="-1">
                <a:solidFill>
                  <a:srgbClr val="EE9808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JavaScript</a:t>
            </a:r>
            <a:endParaRPr lang="zh-CN" sz="32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TextShape 2"/>
          <p:cNvSpPr txBox="1"/>
          <p:nvPr/>
        </p:nvSpPr>
        <p:spPr>
          <a:xfrm>
            <a:off x="2560320" y="1152360"/>
            <a:ext cx="9346680" cy="5013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840" indent="-285480">
              <a:lnSpc>
                <a:spcPct val="100000"/>
              </a:lnSpc>
            </a:pPr>
            <a:r>
              <a:rPr lang="en-US" altLang="zh-CN" sz="2400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Perulangan</a:t>
            </a:r>
            <a:r>
              <a:rPr lang="en-US" altLang="zh-CN" sz="24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</a:t>
            </a:r>
            <a:r>
              <a:rPr lang="en-US" altLang="zh-CN" sz="24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 For dan For of</a:t>
            </a:r>
          </a:p>
          <a:p>
            <a:pPr marL="285840" indent="-285480">
              <a:lnSpc>
                <a:spcPct val="100000"/>
              </a:lnSpc>
            </a:pPr>
            <a:br>
              <a:rPr lang="en-US" altLang="zh-CN" sz="24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</a:br>
            <a:r>
              <a:rPr lang="nn-NO" altLang="zh-CN" sz="24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for(let i = 0; i &lt; 5; i++) {</a:t>
            </a:r>
          </a:p>
          <a:p>
            <a:pPr marL="285840" indent="-285480">
              <a:lnSpc>
                <a:spcPct val="100000"/>
              </a:lnSpc>
            </a:pPr>
            <a:r>
              <a:rPr lang="nn-NO" altLang="zh-CN" sz="24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    console.log(i);</a:t>
            </a:r>
          </a:p>
          <a:p>
            <a:pPr marL="285840" indent="-285480">
              <a:lnSpc>
                <a:spcPct val="100000"/>
              </a:lnSpc>
            </a:pPr>
            <a:r>
              <a:rPr lang="nn-NO" altLang="zh-CN" sz="24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	}</a:t>
            </a:r>
          </a:p>
          <a:p>
            <a:pPr marL="285840" indent="-285480">
              <a:lnSpc>
                <a:spcPct val="100000"/>
              </a:lnSpc>
            </a:pPr>
            <a:endParaRPr lang="nn-NO" altLang="zh-CN" sz="2400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  <a:ea typeface="黑体"/>
              <a:sym typeface="Wingdings" panose="05000000000000000000" pitchFamily="2" charset="2"/>
            </a:endParaRPr>
          </a:p>
          <a:p>
            <a:pPr marL="285840" indent="-285480">
              <a:lnSpc>
                <a:spcPct val="100000"/>
              </a:lnSpc>
            </a:pPr>
            <a:r>
              <a:rPr lang="nn-NO" altLang="zh-CN" sz="24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----------------------------------------------------------------------------------------</a:t>
            </a:r>
          </a:p>
          <a:p>
            <a:pPr marL="285840" indent="-285480">
              <a:lnSpc>
                <a:spcPct val="100000"/>
              </a:lnSpc>
            </a:pPr>
            <a:endParaRPr lang="nn-NO" altLang="zh-CN" sz="2400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  <a:ea typeface="黑体"/>
              <a:sym typeface="Wingdings" panose="05000000000000000000" pitchFamily="2" charset="2"/>
            </a:endParaRPr>
          </a:p>
          <a:p>
            <a:pPr marL="285840" indent="-285480">
              <a:lnSpc>
                <a:spcPct val="100000"/>
              </a:lnSpc>
            </a:pPr>
            <a:r>
              <a:rPr lang="nn-NO" altLang="zh-CN" sz="24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	let myArray = ["Budi", "Iwan", "Rudi", "Lina"];</a:t>
            </a:r>
          </a:p>
          <a:p>
            <a:pPr marL="285840" indent="-285480">
              <a:lnSpc>
                <a:spcPct val="100000"/>
              </a:lnSpc>
            </a:pPr>
            <a:endParaRPr lang="nn-NO" altLang="zh-CN" sz="2400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  <a:ea typeface="黑体"/>
              <a:sym typeface="Wingdings" panose="05000000000000000000" pitchFamily="2" charset="2"/>
            </a:endParaRPr>
          </a:p>
          <a:p>
            <a:pPr marL="285840" indent="-285480">
              <a:lnSpc>
                <a:spcPct val="100000"/>
              </a:lnSpc>
            </a:pPr>
            <a:r>
              <a:rPr lang="nn-NO" altLang="zh-CN" sz="24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	for(const arrayItem of myArray) {</a:t>
            </a:r>
          </a:p>
          <a:p>
            <a:pPr marL="285840" indent="-285480">
              <a:lnSpc>
                <a:spcPct val="100000"/>
              </a:lnSpc>
            </a:pPr>
            <a:r>
              <a:rPr lang="nn-NO" altLang="zh-CN" sz="24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       console.log(arrayItem)</a:t>
            </a:r>
          </a:p>
          <a:p>
            <a:pPr marL="285840" indent="-285480">
              <a:lnSpc>
                <a:spcPct val="100000"/>
              </a:lnSpc>
            </a:pPr>
            <a:r>
              <a:rPr lang="nn-NO" altLang="zh-CN" sz="24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	}</a:t>
            </a:r>
            <a:endParaRPr lang="en-US" altLang="zh-CN" sz="2400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  <a:ea typeface="黑体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572184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Content Placeholder 4"/>
          <p:cNvPicPr/>
          <p:nvPr/>
        </p:nvPicPr>
        <p:blipFill>
          <a:blip r:embed="rId3"/>
          <a:srcRect r="2012"/>
          <a:stretch/>
        </p:blipFill>
        <p:spPr>
          <a:xfrm>
            <a:off x="2660040" y="919440"/>
            <a:ext cx="7344720" cy="4997160"/>
          </a:xfrm>
          <a:prstGeom prst="rect">
            <a:avLst/>
          </a:prstGeom>
          <a:ln>
            <a:noFill/>
          </a:ln>
        </p:spPr>
      </p:pic>
      <p:sp>
        <p:nvSpPr>
          <p:cNvPr id="230" name="TextShape 1"/>
          <p:cNvSpPr txBox="1"/>
          <p:nvPr/>
        </p:nvSpPr>
        <p:spPr>
          <a:xfrm>
            <a:off x="-10800" y="1440"/>
            <a:ext cx="12201120" cy="692280"/>
          </a:xfrm>
          <a:prstGeom prst="rect">
            <a:avLst/>
          </a:prstGeom>
          <a:solidFill>
            <a:srgbClr val="D3481D"/>
          </a:solidFill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sz="3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Tujuan Instruksional Khusus (TIK)</a:t>
            </a:r>
            <a:endParaRPr lang="zh-CN" sz="32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 rot="20904896">
            <a:off x="5107098" y="2900875"/>
            <a:ext cx="1656579" cy="543669"/>
          </a:xfrm>
          <a:prstGeom prst="rect">
            <a:avLst/>
          </a:prstGeom>
          <a:solidFill>
            <a:srgbClr val="F1EF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5C5C5C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JavaScript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Shape 1"/>
          <p:cNvSpPr txBox="1"/>
          <p:nvPr/>
        </p:nvSpPr>
        <p:spPr>
          <a:xfrm>
            <a:off x="2592000" y="288000"/>
            <a:ext cx="9262440" cy="582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sz="3200" b="1" strike="noStrike" spc="-1">
                <a:solidFill>
                  <a:srgbClr val="EE9808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JavaScript</a:t>
            </a:r>
            <a:endParaRPr lang="zh-CN" sz="32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TextShape 2"/>
          <p:cNvSpPr txBox="1"/>
          <p:nvPr/>
        </p:nvSpPr>
        <p:spPr>
          <a:xfrm>
            <a:off x="2560320" y="1152360"/>
            <a:ext cx="9346680" cy="5013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840" indent="-285480">
              <a:lnSpc>
                <a:spcPct val="100000"/>
              </a:lnSpc>
            </a:pPr>
            <a:r>
              <a:rPr lang="en-US" altLang="zh-CN" sz="2400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Perulangan</a:t>
            </a:r>
            <a:r>
              <a:rPr lang="en-US" altLang="zh-CN" sz="24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</a:t>
            </a:r>
            <a:r>
              <a:rPr lang="en-US" altLang="zh-CN" sz="24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 While do</a:t>
            </a:r>
          </a:p>
          <a:p>
            <a:pPr marL="285840" indent="-285480">
              <a:lnSpc>
                <a:spcPct val="100000"/>
              </a:lnSpc>
            </a:pPr>
            <a:br>
              <a:rPr lang="en-US" altLang="zh-CN" sz="24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</a:br>
            <a:r>
              <a:rPr lang="nn-NO" altLang="zh-CN" sz="24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let i = 1;</a:t>
            </a:r>
          </a:p>
          <a:p>
            <a:pPr marL="285840" indent="-285480">
              <a:lnSpc>
                <a:spcPct val="100000"/>
              </a:lnSpc>
            </a:pPr>
            <a:endParaRPr lang="nn-NO" altLang="zh-CN" sz="2400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  <a:ea typeface="黑体"/>
              <a:sym typeface="Wingdings" panose="05000000000000000000" pitchFamily="2" charset="2"/>
            </a:endParaRPr>
          </a:p>
          <a:p>
            <a:pPr marL="285840" indent="-285480">
              <a:lnSpc>
                <a:spcPct val="100000"/>
              </a:lnSpc>
            </a:pPr>
            <a:r>
              <a:rPr lang="nn-NO" altLang="zh-CN" sz="24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	while (i &lt;= 100) {</a:t>
            </a:r>
          </a:p>
          <a:p>
            <a:pPr marL="285840" indent="-285480">
              <a:lnSpc>
                <a:spcPct val="100000"/>
              </a:lnSpc>
            </a:pPr>
            <a:r>
              <a:rPr lang="nn-NO" altLang="zh-CN" sz="24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    console.log(i);</a:t>
            </a:r>
          </a:p>
          <a:p>
            <a:pPr marL="285840" indent="-285480">
              <a:lnSpc>
                <a:spcPct val="100000"/>
              </a:lnSpc>
            </a:pPr>
            <a:r>
              <a:rPr lang="nn-NO" altLang="zh-CN" sz="24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    i++;</a:t>
            </a:r>
          </a:p>
          <a:p>
            <a:pPr marL="285840" indent="-285480">
              <a:lnSpc>
                <a:spcPct val="100000"/>
              </a:lnSpc>
            </a:pPr>
            <a:r>
              <a:rPr lang="nn-NO" altLang="zh-CN" sz="24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	}</a:t>
            </a:r>
            <a:endParaRPr lang="en-US" altLang="zh-CN" sz="2400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  <a:ea typeface="黑体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731644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Shape 1"/>
          <p:cNvSpPr txBox="1"/>
          <p:nvPr/>
        </p:nvSpPr>
        <p:spPr>
          <a:xfrm>
            <a:off x="2592000" y="288000"/>
            <a:ext cx="9262440" cy="582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sz="3200" b="1" strike="noStrike" spc="-1">
                <a:solidFill>
                  <a:srgbClr val="EE9808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JavaScript</a:t>
            </a:r>
            <a:endParaRPr lang="zh-CN" sz="32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TextShape 2"/>
          <p:cNvSpPr txBox="1"/>
          <p:nvPr/>
        </p:nvSpPr>
        <p:spPr>
          <a:xfrm>
            <a:off x="2560320" y="1152360"/>
            <a:ext cx="9346680" cy="5013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840" indent="-285480">
              <a:lnSpc>
                <a:spcPct val="100000"/>
              </a:lnSpc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</a:pPr>
            <a:r>
              <a:rPr lang="zh-CN" sz="2800" b="1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Peletakan kode JavaScript:</a:t>
            </a:r>
            <a:br/>
            <a:br/>
            <a:r>
              <a:rPr lang="zh-CN" sz="28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- di bagian &lt;head&gt;</a:t>
            </a:r>
            <a:br/>
            <a:r>
              <a:rPr lang="zh-CN" sz="28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- di bagian &lt;body&gt; </a:t>
            </a:r>
            <a:br/>
            <a:r>
              <a:rPr lang="zh-CN" sz="28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- External link</a:t>
            </a:r>
            <a:endParaRPr lang="zh-CN" sz="28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43376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2592000" y="288000"/>
            <a:ext cx="9262440" cy="582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sz="3200" b="1" strike="noStrike" spc="-1">
                <a:solidFill>
                  <a:srgbClr val="EE9808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JavaScript</a:t>
            </a:r>
            <a:endParaRPr lang="zh-CN" sz="32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TextShape 2"/>
          <p:cNvSpPr txBox="1"/>
          <p:nvPr/>
        </p:nvSpPr>
        <p:spPr>
          <a:xfrm>
            <a:off x="2560320" y="1152360"/>
            <a:ext cx="9346680" cy="5013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840" indent="-285480">
              <a:lnSpc>
                <a:spcPct val="100000"/>
              </a:lnSpc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</a:pPr>
            <a:r>
              <a:rPr lang="zh-CN" sz="2800" b="1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Peletakan kode JavaScript:</a:t>
            </a:r>
            <a:br/>
            <a:br/>
            <a:r>
              <a:rPr lang="zh-CN" sz="28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- </a:t>
            </a:r>
            <a:r>
              <a:rPr lang="zh-CN" sz="28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di bagian &lt;head&gt;</a:t>
            </a:r>
            <a:br/>
            <a:r>
              <a:rPr lang="zh-CN" sz="28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- di bagian &lt;body&gt; </a:t>
            </a:r>
            <a:br/>
            <a:r>
              <a:rPr lang="zh-CN" sz="28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- External link</a:t>
            </a:r>
            <a:endParaRPr lang="zh-CN" sz="28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 txBox="1"/>
          <p:nvPr/>
        </p:nvSpPr>
        <p:spPr>
          <a:xfrm>
            <a:off x="2592000" y="288000"/>
            <a:ext cx="9262440" cy="582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sz="3200" b="1" strike="noStrike" spc="-1">
                <a:solidFill>
                  <a:srgbClr val="EE9808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JavaScript</a:t>
            </a:r>
            <a:endParaRPr lang="zh-CN" sz="32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TextShape 2"/>
          <p:cNvSpPr txBox="1"/>
          <p:nvPr/>
        </p:nvSpPr>
        <p:spPr>
          <a:xfrm>
            <a:off x="2217960" y="1152360"/>
            <a:ext cx="9915120" cy="5013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sz="20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&lt;html&gt;</a:t>
            </a:r>
            <a:endParaRPr lang="zh-CN" sz="20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20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  &lt;head&gt;</a:t>
            </a:r>
            <a:endParaRPr lang="zh-CN" sz="20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20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        &lt;script type="text/javascript"&gt;</a:t>
            </a:r>
            <a:endParaRPr lang="zh-CN" sz="20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20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              function sayHello() {</a:t>
            </a:r>
            <a:endParaRPr lang="zh-CN" sz="20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20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              alert("Halo Dunia")</a:t>
            </a:r>
            <a:endParaRPr lang="zh-CN" sz="20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20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           }</a:t>
            </a:r>
            <a:endParaRPr lang="zh-CN" sz="20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20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       &lt;/script&gt;      </a:t>
            </a:r>
            <a:endParaRPr lang="zh-CN" sz="20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20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  &lt;/head&gt;</a:t>
            </a:r>
            <a:endParaRPr lang="zh-CN" sz="20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20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  </a:t>
            </a:r>
            <a:endParaRPr lang="zh-CN" sz="20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20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  &lt;body&gt;</a:t>
            </a:r>
            <a:endParaRPr lang="zh-CN" sz="20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20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     &lt;input type="button" onclick="sayHello()" value="Halo" /&gt;</a:t>
            </a:r>
            <a:endParaRPr lang="zh-CN" sz="20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20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  &lt;/body&gt;</a:t>
            </a:r>
            <a:endParaRPr lang="zh-CN" sz="20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20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  </a:t>
            </a:r>
            <a:endParaRPr lang="zh-CN" sz="20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20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&lt;/html&gt;</a:t>
            </a:r>
            <a:endParaRPr lang="zh-CN" sz="20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2592000" y="288000"/>
            <a:ext cx="9262440" cy="582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sz="3200" b="1" strike="noStrike" spc="-1">
                <a:solidFill>
                  <a:srgbClr val="EE9808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JavaScript</a:t>
            </a:r>
            <a:endParaRPr lang="zh-CN" sz="32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TextShape 2"/>
          <p:cNvSpPr txBox="1"/>
          <p:nvPr/>
        </p:nvSpPr>
        <p:spPr>
          <a:xfrm>
            <a:off x="2560320" y="1152360"/>
            <a:ext cx="9346680" cy="5013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840" indent="-285480">
              <a:lnSpc>
                <a:spcPct val="100000"/>
              </a:lnSpc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</a:pPr>
            <a:r>
              <a:rPr lang="zh-CN" sz="2800" b="1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Peletakan kode JavaScript:</a:t>
            </a:r>
            <a:br/>
            <a:br/>
            <a:r>
              <a:rPr lang="zh-CN" sz="28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- di bagian &lt;head&gt;</a:t>
            </a:r>
            <a:br/>
            <a:r>
              <a:rPr lang="zh-CN" sz="28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- di bagian &lt;body&gt; </a:t>
            </a:r>
            <a:br/>
            <a:r>
              <a:rPr lang="zh-CN" sz="28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- External link</a:t>
            </a:r>
            <a:endParaRPr lang="zh-CN" sz="28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Shape 1"/>
          <p:cNvSpPr txBox="1"/>
          <p:nvPr/>
        </p:nvSpPr>
        <p:spPr>
          <a:xfrm>
            <a:off x="2592000" y="288000"/>
            <a:ext cx="9262440" cy="582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sz="3200" b="1" strike="noStrike" spc="-1">
                <a:solidFill>
                  <a:srgbClr val="EE9808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JavaScript</a:t>
            </a:r>
            <a:endParaRPr lang="zh-CN" sz="32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TextShape 2"/>
          <p:cNvSpPr txBox="1"/>
          <p:nvPr/>
        </p:nvSpPr>
        <p:spPr>
          <a:xfrm>
            <a:off x="2217960" y="1152360"/>
            <a:ext cx="9915120" cy="5013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id-ID" sz="24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id-ID" sz="2400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id-ID" sz="2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id-ID" sz="24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id-ID" sz="2400" dirty="0" err="1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id-ID" sz="2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id-ID" sz="24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id-ID" sz="2400" dirty="0" err="1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id-ID" sz="2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id-ID" sz="2400" dirty="0" err="1"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  <a:r>
              <a:rPr lang="id-ID" sz="24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id-ID" sz="2400" dirty="0" err="1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id-ID" sz="2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id-ID" sz="24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id-ID" sz="2400" dirty="0" err="1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id-ID" sz="2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id-ID" sz="2400" dirty="0">
                <a:latin typeface="Arial" panose="020B0604020202020204" pitchFamily="34" charset="0"/>
                <a:cs typeface="Arial" panose="020B0604020202020204" pitchFamily="34" charset="0"/>
              </a:rPr>
              <a:t>&lt;body&gt;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d-ID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d-ID" sz="2400" dirty="0">
                <a:latin typeface="Arial" panose="020B0604020202020204" pitchFamily="34" charset="0"/>
                <a:cs typeface="Arial" panose="020B0604020202020204" pitchFamily="34" charset="0"/>
              </a:rPr>
              <a:t>&lt;script&gt;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var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id-ID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window.prompt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(“</a:t>
            </a:r>
            <a:r>
              <a:rPr lang="id-ID" sz="2400" dirty="0">
                <a:latin typeface="Arial" panose="020B0604020202020204" pitchFamily="34" charset="0"/>
                <a:cs typeface="Arial" panose="020B0604020202020204" pitchFamily="34" charset="0"/>
              </a:rPr>
              <a:t>Siapa Nama Anda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?");</a:t>
            </a:r>
          </a:p>
          <a:p>
            <a:r>
              <a:rPr lang="id-ID" sz="2400" dirty="0" err="1">
                <a:latin typeface="Arial" panose="020B0604020202020204" pitchFamily="34" charset="0"/>
                <a:cs typeface="Arial" panose="020B0604020202020204" pitchFamily="34" charset="0"/>
              </a:rPr>
              <a:t>document.write</a:t>
            </a:r>
            <a:r>
              <a:rPr lang="id-ID" sz="2400" dirty="0">
                <a:latin typeface="Arial" panose="020B0604020202020204" pitchFamily="34" charset="0"/>
                <a:cs typeface="Arial" panose="020B0604020202020204" pitchFamily="34" charset="0"/>
              </a:rPr>
              <a:t>(“Halo "+nama+"! Selamat Datang.");</a:t>
            </a:r>
          </a:p>
          <a:p>
            <a:r>
              <a:rPr lang="id-ID" sz="24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id-ID" sz="2400" dirty="0" err="1">
                <a:latin typeface="Arial" panose="020B0604020202020204" pitchFamily="34" charset="0"/>
                <a:cs typeface="Arial" panose="020B0604020202020204" pitchFamily="34" charset="0"/>
              </a:rPr>
              <a:t>script</a:t>
            </a:r>
            <a:r>
              <a:rPr lang="id-ID" sz="2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d-ID" sz="2400" dirty="0">
                <a:latin typeface="Arial" panose="020B0604020202020204" pitchFamily="34" charset="0"/>
                <a:cs typeface="Arial" panose="020B0604020202020204" pitchFamily="34" charset="0"/>
              </a:rPr>
              <a:t>&lt;/body&gt;</a:t>
            </a:r>
          </a:p>
          <a:p>
            <a:r>
              <a:rPr lang="id-ID" sz="24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id-ID" sz="2400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id-ID" sz="2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zh-CN" sz="24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Shape 1"/>
          <p:cNvSpPr txBox="1"/>
          <p:nvPr/>
        </p:nvSpPr>
        <p:spPr>
          <a:xfrm>
            <a:off x="2592000" y="288000"/>
            <a:ext cx="9262440" cy="582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sz="3200" b="1" strike="noStrike" spc="-1">
                <a:solidFill>
                  <a:srgbClr val="EE9808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JavaScript</a:t>
            </a:r>
            <a:endParaRPr lang="zh-CN" sz="32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TextShape 2"/>
          <p:cNvSpPr txBox="1"/>
          <p:nvPr/>
        </p:nvSpPr>
        <p:spPr>
          <a:xfrm>
            <a:off x="2217960" y="1152360"/>
            <a:ext cx="9915120" cy="5013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id-ID" sz="20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id-ID" sz="2000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id-ID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id-ID" sz="20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id-ID" sz="2000" dirty="0" err="1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id-ID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id-ID" sz="20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id-ID" sz="2000" dirty="0" err="1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id-ID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id-ID" sz="2000" dirty="0" err="1"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  <a:r>
              <a:rPr lang="id-ID" sz="20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id-ID" sz="2000" dirty="0" err="1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id-ID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id-ID" sz="20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id-ID" sz="2000" dirty="0" err="1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id-ID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id-ID" sz="20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id-ID" sz="2000" dirty="0" err="1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id-ID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&lt;p id=“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tampil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”&gt;&lt;/p&gt;</a:t>
            </a:r>
            <a:endParaRPr lang="id-ID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d-ID" sz="2000" dirty="0">
                <a:latin typeface="Arial" panose="020B0604020202020204" pitchFamily="34" charset="0"/>
                <a:cs typeface="Arial" panose="020B0604020202020204" pitchFamily="34" charset="0"/>
              </a:rPr>
              <a:t>&lt;script type="text/javascript"&gt;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var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id-ID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window.prompt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(“</a:t>
            </a:r>
            <a:r>
              <a:rPr lang="id-ID" sz="2000" dirty="0">
                <a:latin typeface="Arial" panose="020B0604020202020204" pitchFamily="34" charset="0"/>
                <a:cs typeface="Arial" panose="020B0604020202020204" pitchFamily="34" charset="0"/>
              </a:rPr>
              <a:t>Siapa Nama Anda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?");</a:t>
            </a:r>
          </a:p>
          <a:p>
            <a:r>
              <a:rPr lang="id-ID" sz="2000" dirty="0">
                <a:latin typeface="Arial" panose="020B0604020202020204" pitchFamily="34" charset="0"/>
                <a:cs typeface="Arial" panose="020B0604020202020204" pitchFamily="34" charset="0"/>
              </a:rPr>
              <a:t>document.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getElementById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(‘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tampil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’).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innerHTML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id-ID" sz="2000" dirty="0">
                <a:latin typeface="Arial" panose="020B0604020202020204" pitchFamily="34" charset="0"/>
                <a:cs typeface="Arial" panose="020B0604020202020204" pitchFamily="34" charset="0"/>
              </a:rPr>
              <a:t>“Halo "+nama+"! Selamat Datang.");</a:t>
            </a:r>
          </a:p>
          <a:p>
            <a:r>
              <a:rPr lang="id-ID" sz="2000" dirty="0">
                <a:latin typeface="Arial" panose="020B0604020202020204" pitchFamily="34" charset="0"/>
                <a:cs typeface="Arial" panose="020B0604020202020204" pitchFamily="34" charset="0"/>
              </a:rPr>
              <a:t>&lt;/script&gt;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d-ID" sz="2000" dirty="0">
                <a:latin typeface="Arial" panose="020B0604020202020204" pitchFamily="34" charset="0"/>
                <a:cs typeface="Arial" panose="020B0604020202020204" pitchFamily="34" charset="0"/>
              </a:rPr>
              <a:t>&lt;/body&gt;</a:t>
            </a:r>
          </a:p>
          <a:p>
            <a:r>
              <a:rPr lang="id-ID" sz="20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id-ID" sz="2000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id-ID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zh-CN" sz="20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129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Shape 1"/>
          <p:cNvSpPr txBox="1"/>
          <p:nvPr/>
        </p:nvSpPr>
        <p:spPr>
          <a:xfrm>
            <a:off x="2592000" y="288000"/>
            <a:ext cx="9262440" cy="582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sz="3200" b="1" strike="noStrike" spc="-1">
                <a:solidFill>
                  <a:srgbClr val="EE9808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JavaScript</a:t>
            </a:r>
            <a:endParaRPr lang="zh-CN" sz="32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TextShape 2"/>
          <p:cNvSpPr txBox="1"/>
          <p:nvPr/>
        </p:nvSpPr>
        <p:spPr>
          <a:xfrm>
            <a:off x="2217960" y="1152360"/>
            <a:ext cx="9915120" cy="5013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sz="20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&lt;body&gt;</a:t>
            </a:r>
            <a:endParaRPr lang="zh-CN" sz="20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20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&lt;form name="</a:t>
            </a:r>
            <a:r>
              <a:rPr lang="zh-CN" sz="20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formdaftar</a:t>
            </a:r>
            <a:r>
              <a:rPr lang="zh-CN" sz="20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"&gt;</a:t>
            </a:r>
            <a:endParaRPr lang="zh-CN" sz="20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20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   &lt;table&gt;</a:t>
            </a:r>
            <a:endParaRPr lang="zh-CN" sz="20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20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     &lt;tr&gt;</a:t>
            </a:r>
            <a:br>
              <a:rPr dirty="0"/>
            </a:br>
            <a:r>
              <a:rPr lang="zh-CN" sz="20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	&lt;td&gt;Nama&lt;/td&gt;</a:t>
            </a:r>
            <a:br>
              <a:rPr dirty="0"/>
            </a:br>
            <a:r>
              <a:rPr lang="zh-CN" sz="20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	&lt;td&gt;&lt;input type="textbox" name="</a:t>
            </a:r>
            <a:r>
              <a:rPr lang="zh-CN" sz="2000" b="1" strike="noStrike" spc="-1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nama</a:t>
            </a:r>
            <a:r>
              <a:rPr lang="zh-CN" sz="20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" size="30"&gt;&lt;/td&gt;&lt;/tr&gt;</a:t>
            </a:r>
            <a:endParaRPr lang="zh-CN" sz="20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20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     &lt;tr&gt;</a:t>
            </a:r>
            <a:br>
              <a:rPr dirty="0"/>
            </a:br>
            <a:r>
              <a:rPr lang="zh-CN" sz="20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	&lt;td&gt;Password&lt;/td&gt;</a:t>
            </a:r>
            <a:br>
              <a:rPr dirty="0"/>
            </a:br>
            <a:r>
              <a:rPr lang="zh-CN" sz="20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	&lt;td&gt;&lt;input type="password" name="</a:t>
            </a:r>
            <a:r>
              <a:rPr lang="zh-CN" sz="2000" b="1" strike="noStrike" spc="-1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sandi</a:t>
            </a:r>
            <a:r>
              <a:rPr lang="zh-CN" sz="20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" size="30"&gt;&lt;/td&gt;&lt;/tr&gt;</a:t>
            </a:r>
            <a:endParaRPr lang="zh-CN" sz="20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20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     &lt;tr&gt;</a:t>
            </a:r>
            <a:br>
              <a:rPr dirty="0"/>
            </a:br>
            <a:r>
              <a:rPr lang="zh-CN" sz="20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	&lt;td&gt;&lt;/td&gt;</a:t>
            </a:r>
            <a:br>
              <a:rPr dirty="0"/>
            </a:br>
            <a:r>
              <a:rPr lang="zh-CN" sz="20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	&lt;td&gt;&lt;button type="button"  onclick="proses()" name="submit"&gt;Daftar</a:t>
            </a:r>
            <a:br>
              <a:rPr dirty="0"/>
            </a:br>
            <a:r>
              <a:rPr lang="zh-CN" sz="20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	       &lt;/button&gt;&amp;nbsp;&lt;button type="reset"&gt;Reset&lt;/button&gt;&lt;/td&gt;&lt;/tr&gt;</a:t>
            </a:r>
            <a:endParaRPr lang="zh-CN" sz="20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20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   &lt;/table&gt;</a:t>
            </a:r>
            <a:endParaRPr lang="zh-CN" sz="20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20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 &lt;/form&gt;</a:t>
            </a:r>
            <a:endParaRPr lang="zh-CN" sz="20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20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					</a:t>
            </a:r>
            <a:endParaRPr lang="zh-CN" sz="20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02462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extShape 1"/>
          <p:cNvSpPr txBox="1"/>
          <p:nvPr/>
        </p:nvSpPr>
        <p:spPr>
          <a:xfrm>
            <a:off x="2592000" y="288000"/>
            <a:ext cx="9262440" cy="582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sz="3200" b="1" strike="noStrike" spc="-1">
                <a:solidFill>
                  <a:srgbClr val="EE9808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JavaScript</a:t>
            </a:r>
            <a:endParaRPr lang="zh-CN" sz="32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TextShape 2"/>
          <p:cNvSpPr txBox="1"/>
          <p:nvPr/>
        </p:nvSpPr>
        <p:spPr>
          <a:xfrm>
            <a:off x="2217960" y="1152360"/>
            <a:ext cx="9915120" cy="5013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sz="20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&lt;script&gt;</a:t>
            </a:r>
            <a:endParaRPr lang="zh-CN" sz="20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20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 function </a:t>
            </a:r>
            <a:r>
              <a:rPr lang="zh-CN" sz="2000" b="1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proses()</a:t>
            </a:r>
            <a:endParaRPr lang="zh-CN" sz="20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20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 {</a:t>
            </a:r>
            <a:endParaRPr lang="zh-CN" sz="20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20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 </a:t>
            </a:r>
            <a:r>
              <a:rPr lang="zh-CN" sz="2000" b="1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name</a:t>
            </a:r>
            <a:r>
              <a:rPr lang="zh-CN" sz="20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=document.</a:t>
            </a:r>
            <a:r>
              <a:rPr lang="zh-CN" sz="20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formdaftar</a:t>
            </a:r>
            <a:r>
              <a:rPr lang="zh-CN" sz="20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.</a:t>
            </a:r>
            <a:r>
              <a:rPr lang="zh-CN" sz="2000" b="1" strike="noStrike" spc="-1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nama</a:t>
            </a:r>
            <a:r>
              <a:rPr lang="zh-CN" sz="20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.value;</a:t>
            </a:r>
            <a:endParaRPr lang="zh-CN" sz="20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20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 </a:t>
            </a:r>
            <a:r>
              <a:rPr lang="zh-CN" sz="2000" b="1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password</a:t>
            </a:r>
            <a:r>
              <a:rPr lang="zh-CN" sz="20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=document.</a:t>
            </a:r>
            <a:r>
              <a:rPr lang="zh-CN" sz="20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formdaftar</a:t>
            </a:r>
            <a:r>
              <a:rPr lang="zh-CN" sz="20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.</a:t>
            </a:r>
            <a:r>
              <a:rPr lang="zh-CN" sz="2000" b="1" strike="noStrike" spc="-1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sandi</a:t>
            </a:r>
            <a:r>
              <a:rPr lang="zh-CN" sz="20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.value;</a:t>
            </a:r>
            <a:endParaRPr lang="zh-CN" sz="20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20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 document.write("Data yang Anda input adalah: &lt;br&gt;");</a:t>
            </a:r>
            <a:endParaRPr lang="zh-CN" sz="20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20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 document.write("Nama    : "+</a:t>
            </a:r>
            <a:r>
              <a:rPr lang="zh-CN" sz="2000" b="1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name</a:t>
            </a:r>
            <a:r>
              <a:rPr lang="zh-CN" sz="20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+"&lt;br&gt;");</a:t>
            </a:r>
            <a:endParaRPr lang="zh-CN" sz="20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20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 document.write("Password: "+</a:t>
            </a:r>
            <a:r>
              <a:rPr lang="zh-CN" sz="2000" b="1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password</a:t>
            </a:r>
            <a:r>
              <a:rPr lang="zh-CN" sz="20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);</a:t>
            </a:r>
            <a:endParaRPr lang="zh-CN" sz="20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20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 }</a:t>
            </a:r>
            <a:endParaRPr lang="zh-CN" sz="20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20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 &lt;/script&gt;</a:t>
            </a:r>
            <a:endParaRPr lang="zh-CN" sz="20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20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&lt;/body&gt;</a:t>
            </a:r>
            <a:endParaRPr lang="zh-CN" sz="20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Shape 1"/>
          <p:cNvSpPr txBox="1"/>
          <p:nvPr/>
        </p:nvSpPr>
        <p:spPr>
          <a:xfrm>
            <a:off x="2592000" y="288000"/>
            <a:ext cx="9262440" cy="582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sz="3200" b="1" strike="noStrike" spc="-1">
                <a:solidFill>
                  <a:srgbClr val="EE9808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Latihan</a:t>
            </a:r>
            <a:endParaRPr lang="zh-CN" sz="32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TextShape 2"/>
          <p:cNvSpPr txBox="1"/>
          <p:nvPr/>
        </p:nvSpPr>
        <p:spPr>
          <a:xfrm>
            <a:off x="2218680" y="1152360"/>
            <a:ext cx="9082080" cy="5013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endParaRPr lang="en-US" altLang="zh-CN" sz="28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  <a:ea typeface="黑体"/>
            </a:endParaRPr>
          </a:p>
          <a:p>
            <a:pPr algn="ctr">
              <a:lnSpc>
                <a:spcPct val="100000"/>
              </a:lnSpc>
            </a:pPr>
            <a:r>
              <a:rPr lang="zh-CN" sz="2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Buatlah kode program aritmatika sederhana (+ , - , *, / ) untuk 2 buah bilangan dengan menggunakan JavaScript.</a:t>
            </a:r>
            <a:endParaRPr lang="zh-CN" sz="28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130284" y="2644170"/>
            <a:ext cx="5931432" cy="156966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rtlCol="0" anchor="ctr">
            <a:spAutoFit/>
          </a:bodyPr>
          <a:lstStyle/>
          <a:p>
            <a:pPr algn="ctr"/>
            <a:r>
              <a:rPr lang="en-US" sz="9600" dirty="0">
                <a:solidFill>
                  <a:srgbClr val="FFC000"/>
                </a:solidFill>
              </a:rPr>
              <a:t>JavaScript</a:t>
            </a:r>
            <a:endParaRPr lang="id-ID" sz="96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2592000" y="288000"/>
            <a:ext cx="9262440" cy="582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sz="3200" b="1" strike="noStrike" spc="-1">
                <a:solidFill>
                  <a:srgbClr val="EE9808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JavaScript</a:t>
            </a:r>
            <a:endParaRPr lang="zh-CN" sz="32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TextShape 2"/>
          <p:cNvSpPr txBox="1"/>
          <p:nvPr/>
        </p:nvSpPr>
        <p:spPr>
          <a:xfrm>
            <a:off x="2560319" y="1152360"/>
            <a:ext cx="9465425" cy="5013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840" indent="-285480">
              <a:lnSpc>
                <a:spcPct val="100000"/>
              </a:lnSpc>
            </a:pPr>
            <a:endParaRPr lang="en-US" altLang="zh-CN" sz="2000" b="1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  <a:ea typeface="黑体"/>
            </a:endParaRPr>
          </a:p>
          <a:p>
            <a:pPr marL="285840" indent="-285480">
              <a:lnSpc>
                <a:spcPct val="100000"/>
              </a:lnSpc>
            </a:pPr>
            <a:r>
              <a:rPr lang="en-US" altLang="zh-CN" sz="2000" b="1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Dulu</a:t>
            </a:r>
            <a:r>
              <a:rPr lang="en-US" altLang="zh-CN" sz="2000" b="1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		: </a:t>
            </a:r>
            <a:r>
              <a:rPr lang="zh-CN" sz="200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Client Side Scripting</a:t>
            </a:r>
            <a:r>
              <a:rPr lang="en-US" altLang="zh-CN" sz="200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(web </a:t>
            </a:r>
            <a:r>
              <a:rPr lang="en-US" altLang="zh-CN" sz="2000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interaktif</a:t>
            </a:r>
            <a:r>
              <a:rPr lang="en-US" altLang="zh-CN" sz="200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)</a:t>
            </a:r>
            <a:endParaRPr lang="en-US" altLang="zh-CN" sz="20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/>
            <a:r>
              <a:rPr lang="en-US" altLang="zh-CN" sz="2000" b="1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Sekarang</a:t>
            </a:r>
            <a:r>
              <a:rPr lang="en-US" altLang="zh-CN" sz="2000" b="1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	: </a:t>
            </a:r>
            <a:r>
              <a:rPr lang="en-US" altLang="zh-CN" sz="20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Client and Server</a:t>
            </a:r>
            <a:r>
              <a:rPr lang="en-US" altLang="zh-CN" sz="200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Side Scripting</a:t>
            </a:r>
          </a:p>
          <a:p>
            <a:pPr marL="285840" indent="-285480"/>
            <a:endParaRPr lang="en-US" altLang="zh-CN" sz="2000" b="1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  <a:ea typeface="黑体"/>
            </a:endParaRPr>
          </a:p>
          <a:p>
            <a:pPr marL="285840" indent="-285480"/>
            <a:r>
              <a:rPr lang="en-US" altLang="zh-CN" sz="2000" b="1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JavaScript	: </a:t>
            </a:r>
            <a:r>
              <a:rPr lang="en-US" altLang="zh-CN" sz="2000" i="1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scripting language </a:t>
            </a:r>
            <a:r>
              <a:rPr lang="en-US" altLang="zh-CN" sz="2000" i="1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  <a:sym typeface="Wingdings" panose="05000000000000000000" pitchFamily="2" charset="2"/>
              </a:rPr>
              <a:t> interpreter</a:t>
            </a:r>
          </a:p>
          <a:p>
            <a:pPr marL="285840" indent="-285480"/>
            <a:endParaRPr lang="en-US" altLang="zh-CN" sz="2000" b="0" i="1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  <a:ea typeface="黑体"/>
              <a:sym typeface="Wingdings" panose="05000000000000000000" pitchFamily="2" charset="2"/>
            </a:endParaRPr>
          </a:p>
          <a:p>
            <a:pPr marL="285840" indent="-285480"/>
            <a:r>
              <a:rPr lang="en-US" altLang="zh-CN" sz="2000" b="1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Sejarah	:</a:t>
            </a:r>
          </a:p>
          <a:p>
            <a:pPr marL="457560" indent="-457200">
              <a:buFont typeface="Arial" panose="020B0604020202020204" pitchFamily="34" charset="0"/>
              <a:buChar char="•"/>
            </a:pPr>
            <a:r>
              <a:rPr lang="en-US" altLang="zh-CN" sz="2000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Dibuat</a:t>
            </a:r>
            <a:r>
              <a:rPr lang="en-US" altLang="zh-CN" sz="20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oleh </a:t>
            </a:r>
            <a:r>
              <a:rPr lang="en-US" altLang="zh-CN" sz="2000" b="1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Brendan </a:t>
            </a:r>
            <a:r>
              <a:rPr lang="en-US" altLang="zh-CN" sz="2000" b="1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Eich</a:t>
            </a:r>
            <a:r>
              <a:rPr lang="en-US" altLang="zh-CN" sz="20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(Netscape) pada </a:t>
            </a:r>
            <a:r>
              <a:rPr lang="en-US" altLang="zh-CN" sz="2000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tahun</a:t>
            </a:r>
            <a:r>
              <a:rPr lang="en-US" altLang="zh-CN" sz="20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1995</a:t>
            </a:r>
          </a:p>
          <a:p>
            <a:pPr marL="457560" indent="-457200">
              <a:buFont typeface="Arial" panose="020B0604020202020204" pitchFamily="34" charset="0"/>
              <a:buChar char="•"/>
            </a:pPr>
            <a:r>
              <a:rPr lang="en-US" altLang="zh-CN" sz="20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Nama </a:t>
            </a:r>
            <a:r>
              <a:rPr lang="en-US" altLang="zh-CN" sz="2000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awal</a:t>
            </a:r>
            <a:r>
              <a:rPr lang="en-US" altLang="zh-CN" sz="20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“Mocha” </a:t>
            </a:r>
            <a:r>
              <a:rPr lang="en-US" altLang="zh-CN" sz="20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anose="05000000000000000000" pitchFamily="2" charset="2"/>
              </a:rPr>
              <a:t> “</a:t>
            </a:r>
            <a:r>
              <a:rPr lang="en-US" altLang="zh-CN" sz="2000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anose="05000000000000000000" pitchFamily="2" charset="2"/>
              </a:rPr>
              <a:t>LiveScript</a:t>
            </a:r>
            <a:r>
              <a:rPr lang="en-US" altLang="zh-CN" sz="20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anose="05000000000000000000" pitchFamily="2" charset="2"/>
              </a:rPr>
              <a:t>”  “JavaScript”</a:t>
            </a:r>
          </a:p>
          <a:p>
            <a:pPr marL="457560" indent="-457200">
              <a:buFont typeface="Arial" panose="020B0604020202020204" pitchFamily="34" charset="0"/>
              <a:buChar char="•"/>
            </a:pPr>
            <a:r>
              <a:rPr lang="en-US" altLang="zh-CN" sz="20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anose="05000000000000000000" pitchFamily="2" charset="2"/>
              </a:rPr>
              <a:t>Di-</a:t>
            </a:r>
            <a:r>
              <a:rPr lang="en-US" altLang="zh-CN" sz="2000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anose="05000000000000000000" pitchFamily="2" charset="2"/>
              </a:rPr>
              <a:t>standarisasi</a:t>
            </a:r>
            <a:r>
              <a:rPr lang="en-US" altLang="zh-CN" sz="20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anose="05000000000000000000" pitchFamily="2" charset="2"/>
              </a:rPr>
              <a:t> oleh European Computer Manufacturers Association (ECMA)  ECMAScript:</a:t>
            </a:r>
            <a:br>
              <a:rPr lang="en-US" altLang="zh-CN" sz="20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anose="05000000000000000000" pitchFamily="2" charset="2"/>
              </a:rPr>
            </a:br>
            <a:r>
              <a:rPr lang="en-US" altLang="zh-CN" sz="20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anose="05000000000000000000" pitchFamily="2" charset="2"/>
              </a:rPr>
              <a:t>2000 - 2010 	: ECMAScript 3</a:t>
            </a:r>
            <a:br>
              <a:rPr lang="en-US" altLang="zh-CN" sz="20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anose="05000000000000000000" pitchFamily="2" charset="2"/>
              </a:rPr>
            </a:br>
            <a:r>
              <a:rPr lang="en-US" altLang="zh-CN" sz="20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anose="05000000000000000000" pitchFamily="2" charset="2"/>
              </a:rPr>
              <a:t>2009	    	: ECMAScript 5</a:t>
            </a:r>
            <a:br>
              <a:rPr lang="en-US" altLang="zh-CN" sz="20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anose="05000000000000000000" pitchFamily="2" charset="2"/>
              </a:rPr>
            </a:br>
            <a:r>
              <a:rPr lang="en-US" altLang="zh-CN" sz="20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anose="05000000000000000000" pitchFamily="2" charset="2"/>
              </a:rPr>
              <a:t>2015	     	: ECMAScript 6</a:t>
            </a:r>
            <a:endParaRPr lang="en-US" altLang="zh-CN" sz="200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2592000" y="288000"/>
            <a:ext cx="9262440" cy="582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sz="3200" b="1" strike="noStrike" spc="-1">
                <a:solidFill>
                  <a:srgbClr val="EE9808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JavaScript</a:t>
            </a:r>
            <a:endParaRPr lang="zh-CN" sz="32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TextShape 2"/>
          <p:cNvSpPr txBox="1"/>
          <p:nvPr/>
        </p:nvSpPr>
        <p:spPr>
          <a:xfrm>
            <a:off x="2560320" y="1152360"/>
            <a:ext cx="7801200" cy="5013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840" indent="-285480">
              <a:lnSpc>
                <a:spcPct val="100000"/>
              </a:lnSpc>
            </a:pPr>
            <a:endParaRPr lang="zh-CN" sz="24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</a:pPr>
            <a:r>
              <a:rPr lang="en-US" altLang="zh-CN" sz="2800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Kenapa</a:t>
            </a:r>
            <a:r>
              <a:rPr lang="en-US" altLang="zh-CN" sz="280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</a:t>
            </a:r>
            <a:r>
              <a:rPr lang="en-US" altLang="zh-CN" sz="2800" b="1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JavaScript</a:t>
            </a:r>
            <a:r>
              <a:rPr lang="en-US" altLang="zh-CN" sz="280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?</a:t>
            </a:r>
          </a:p>
          <a:p>
            <a:pPr marL="285840" indent="-285480">
              <a:lnSpc>
                <a:spcPct val="100000"/>
              </a:lnSpc>
            </a:pPr>
            <a:endParaRPr lang="en-US" altLang="zh-CN" sz="2800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  <a:ea typeface="黑体"/>
            </a:endParaRP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800" b="1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Multiguna</a:t>
            </a:r>
            <a:br>
              <a:rPr lang="en-US" altLang="zh-CN" sz="280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en-US" altLang="zh-CN" sz="280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Bisa </a:t>
            </a:r>
            <a:r>
              <a:rPr lang="en-US" altLang="zh-CN" sz="2800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berjalan</a:t>
            </a:r>
            <a:r>
              <a:rPr lang="en-US" altLang="zh-CN" sz="28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di browser, desktop, server.</a:t>
            </a:r>
            <a:br>
              <a:rPr lang="en-US" altLang="zh-CN" sz="28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US" altLang="zh-CN" sz="2800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800" b="1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Mudah</a:t>
            </a:r>
            <a:r>
              <a:rPr lang="en-US" altLang="zh-CN" sz="2800" b="1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zh-CN" sz="2800" b="1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dipelajari</a:t>
            </a:r>
            <a:br>
              <a:rPr lang="en-US" altLang="zh-CN" sz="280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en-US" altLang="zh-CN" sz="280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Bisa </a:t>
            </a:r>
            <a:r>
              <a:rPr lang="en-US" altLang="zh-CN" sz="2800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belajar</a:t>
            </a:r>
            <a:r>
              <a:rPr lang="en-US" altLang="zh-CN" sz="280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zh-CN" sz="2800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cukup</a:t>
            </a:r>
            <a:r>
              <a:rPr lang="en-US" altLang="zh-CN" sz="280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zh-CN" sz="2800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dengan</a:t>
            </a:r>
            <a:r>
              <a:rPr lang="en-US" altLang="zh-CN" sz="280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browser dan </a:t>
            </a:r>
            <a:r>
              <a:rPr lang="en-US" altLang="zh-CN" sz="2800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memiliki</a:t>
            </a:r>
            <a:r>
              <a:rPr lang="en-US" altLang="zh-CN" sz="280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zh-CN" sz="2800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komunitas</a:t>
            </a:r>
            <a:r>
              <a:rPr lang="en-US" altLang="zh-CN" sz="280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yang </a:t>
            </a:r>
            <a:r>
              <a:rPr lang="en-US" altLang="zh-CN" sz="2800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besar</a:t>
            </a:r>
            <a:br>
              <a:rPr lang="en-US" altLang="zh-CN" sz="280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US" altLang="zh-CN" sz="280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800" b="1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Potensi</a:t>
            </a:r>
            <a:r>
              <a:rPr lang="en-US" altLang="zh-CN" sz="2800" b="1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zh-CN" sz="2800" b="1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</a:t>
            </a:r>
            <a:r>
              <a:rPr lang="en-US" altLang="zh-CN" sz="2800" b="1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zh-CN" sz="2800" b="1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depan</a:t>
            </a:r>
            <a:endParaRPr lang="zh-CN" sz="2800" b="1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22080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0" y="291420"/>
            <a:ext cx="12192000" cy="582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altLang="zh-CN" sz="3200" b="1" spc="-1" dirty="0">
                <a:solidFill>
                  <a:srgbClr val="EE9808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Bahasa </a:t>
            </a:r>
            <a:r>
              <a:rPr lang="en-US" altLang="zh-CN" sz="3200" b="1" spc="-1" dirty="0" err="1">
                <a:solidFill>
                  <a:srgbClr val="EE9808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Pemrograman</a:t>
            </a:r>
            <a:r>
              <a:rPr lang="en-US" altLang="zh-CN" sz="3200" b="1" spc="-1" dirty="0">
                <a:solidFill>
                  <a:srgbClr val="EE9808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Paling </a:t>
            </a:r>
            <a:r>
              <a:rPr lang="en-US" altLang="zh-CN" sz="3200" b="1" spc="-1" dirty="0" err="1">
                <a:solidFill>
                  <a:srgbClr val="EE9808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Dikenal</a:t>
            </a:r>
            <a:r>
              <a:rPr lang="en-US" altLang="zh-CN" sz="3200" b="1" spc="-1" dirty="0">
                <a:solidFill>
                  <a:srgbClr val="EE9808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2018-2020</a:t>
            </a:r>
            <a:endParaRPr lang="zh-CN" sz="32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TextShape 1">
            <a:extLst>
              <a:ext uri="{FF2B5EF4-FFF2-40B4-BE49-F238E27FC236}">
                <a16:creationId xmlns:a16="http://schemas.microsoft.com/office/drawing/2014/main" id="{3F4E1EFF-2FB0-454F-B439-1114483F7779}"/>
              </a:ext>
            </a:extLst>
          </p:cNvPr>
          <p:cNvSpPr txBox="1"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altLang="zh-CN" sz="1400" b="1" i="1" spc="-1" dirty="0" err="1"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Sumber</a:t>
            </a:r>
            <a:r>
              <a:rPr lang="en-US" altLang="zh-CN" sz="1400" b="1" i="1" spc="-1" dirty="0"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: https://research.hackerrank.com/developer-skills/2020</a:t>
            </a:r>
            <a:endParaRPr lang="zh-CN" sz="1400" b="0" i="1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97DB54-BFDD-4C63-B47D-13D23F7B6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025" y="1512330"/>
            <a:ext cx="721995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4529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0" y="291420"/>
            <a:ext cx="12192000" cy="582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altLang="zh-CN" sz="3200" b="1" spc="-1" dirty="0">
                <a:solidFill>
                  <a:srgbClr val="EE9808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Developer yang paling </a:t>
            </a:r>
            <a:r>
              <a:rPr lang="en-US" altLang="zh-CN" sz="3200" b="1" spc="-1" dirty="0" err="1">
                <a:solidFill>
                  <a:srgbClr val="EE9808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dicari</a:t>
            </a:r>
            <a:r>
              <a:rPr lang="en-US" altLang="zh-CN" sz="3200" b="1" spc="-1" dirty="0">
                <a:solidFill>
                  <a:srgbClr val="EE9808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?</a:t>
            </a:r>
            <a:endParaRPr lang="zh-CN" sz="32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B27F80-5194-448D-A18F-79A77C9CC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61" y="1200781"/>
            <a:ext cx="5758439" cy="42954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C2BE66-EB1F-4CEA-8508-522B2D5CC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225" y="1200781"/>
            <a:ext cx="5546614" cy="4295448"/>
          </a:xfrm>
          <a:prstGeom prst="rect">
            <a:avLst/>
          </a:prstGeom>
        </p:spPr>
      </p:pic>
      <p:sp>
        <p:nvSpPr>
          <p:cNvPr id="8" name="TextShape 1">
            <a:extLst>
              <a:ext uri="{FF2B5EF4-FFF2-40B4-BE49-F238E27FC236}">
                <a16:creationId xmlns:a16="http://schemas.microsoft.com/office/drawing/2014/main" id="{48FDC418-CCD6-4BE7-B942-F511CABF2688}"/>
              </a:ext>
            </a:extLst>
          </p:cNvPr>
          <p:cNvSpPr txBox="1"/>
          <p:nvPr/>
        </p:nvSpPr>
        <p:spPr>
          <a:xfrm>
            <a:off x="1933695" y="5534750"/>
            <a:ext cx="1450528" cy="582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3200" b="1" strike="noStrike" spc="-1" dirty="0">
                <a:solidFill>
                  <a:srgbClr val="EE9808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Global</a:t>
            </a:r>
            <a:endParaRPr lang="zh-CN" sz="32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TextShape 1">
            <a:extLst>
              <a:ext uri="{FF2B5EF4-FFF2-40B4-BE49-F238E27FC236}">
                <a16:creationId xmlns:a16="http://schemas.microsoft.com/office/drawing/2014/main" id="{37A8F7F7-5A53-42F4-BE92-0AA2BB04DBEF}"/>
              </a:ext>
            </a:extLst>
          </p:cNvPr>
          <p:cNvSpPr txBox="1"/>
          <p:nvPr/>
        </p:nvSpPr>
        <p:spPr>
          <a:xfrm>
            <a:off x="8609444" y="5534750"/>
            <a:ext cx="1450528" cy="582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3200" b="1" strike="noStrike" spc="-1" dirty="0">
                <a:solidFill>
                  <a:srgbClr val="EE9808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APAC</a:t>
            </a:r>
            <a:endParaRPr lang="zh-CN" sz="32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TextShape 1">
            <a:extLst>
              <a:ext uri="{FF2B5EF4-FFF2-40B4-BE49-F238E27FC236}">
                <a16:creationId xmlns:a16="http://schemas.microsoft.com/office/drawing/2014/main" id="{3F4E1EFF-2FB0-454F-B439-1114483F7779}"/>
              </a:ext>
            </a:extLst>
          </p:cNvPr>
          <p:cNvSpPr txBox="1"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altLang="zh-CN" sz="1400" b="1" i="1" spc="-1" dirty="0" err="1"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Sumber</a:t>
            </a:r>
            <a:r>
              <a:rPr lang="en-US" altLang="zh-CN" sz="1400" b="1" i="1" spc="-1" dirty="0"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: https://research.hackerrank.com/developer-skills/2020</a:t>
            </a:r>
            <a:endParaRPr lang="zh-CN" sz="1400" b="0" i="1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09059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0" y="291420"/>
            <a:ext cx="12192000" cy="582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altLang="zh-CN" sz="3200" b="1" spc="-1" dirty="0" err="1">
                <a:solidFill>
                  <a:srgbClr val="EE9808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Estimasi</a:t>
            </a:r>
            <a:r>
              <a:rPr lang="en-US" altLang="zh-CN" sz="3200" b="1" spc="-1" dirty="0">
                <a:solidFill>
                  <a:srgbClr val="EE9808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</a:t>
            </a:r>
            <a:r>
              <a:rPr lang="en-US" altLang="zh-CN" sz="3200" b="1" spc="-1" dirty="0" err="1">
                <a:solidFill>
                  <a:srgbClr val="EE9808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Gaji</a:t>
            </a:r>
            <a:r>
              <a:rPr lang="en-US" altLang="zh-CN" sz="3200" b="1" spc="-1" dirty="0">
                <a:solidFill>
                  <a:srgbClr val="EE9808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Front End Developer</a:t>
            </a:r>
            <a:endParaRPr lang="zh-CN" sz="32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TextShape 1">
            <a:extLst>
              <a:ext uri="{FF2B5EF4-FFF2-40B4-BE49-F238E27FC236}">
                <a16:creationId xmlns:a16="http://schemas.microsoft.com/office/drawing/2014/main" id="{3F4E1EFF-2FB0-454F-B439-1114483F7779}"/>
              </a:ext>
            </a:extLst>
          </p:cNvPr>
          <p:cNvSpPr txBox="1"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altLang="zh-CN" sz="1400" b="1" i="1" spc="-1" dirty="0" err="1"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Sumber</a:t>
            </a:r>
            <a:r>
              <a:rPr lang="en-US" altLang="zh-CN" sz="1400" b="1" i="1" spc="-1" dirty="0"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: https://id.neuvoo.com/gaji/?job=Front+End+Developer</a:t>
            </a:r>
            <a:endParaRPr lang="zh-CN" sz="1400" b="0" i="1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702659-F76A-49DE-8178-F93FB5A69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950" y="1562100"/>
            <a:ext cx="76581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3085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0" y="291420"/>
            <a:ext cx="12192000" cy="582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altLang="zh-CN" sz="3200" b="1" spc="-1" dirty="0" err="1">
                <a:solidFill>
                  <a:srgbClr val="EE9808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Estimasi</a:t>
            </a:r>
            <a:r>
              <a:rPr lang="en-US" altLang="zh-CN" sz="3200" b="1" spc="-1" dirty="0">
                <a:solidFill>
                  <a:srgbClr val="EE9808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</a:t>
            </a:r>
            <a:r>
              <a:rPr lang="en-US" altLang="zh-CN" sz="3200" b="1" spc="-1" dirty="0" err="1">
                <a:solidFill>
                  <a:srgbClr val="EE9808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Gaji</a:t>
            </a:r>
            <a:r>
              <a:rPr lang="en-US" altLang="zh-CN" sz="3200" b="1" spc="-1" dirty="0">
                <a:solidFill>
                  <a:srgbClr val="EE9808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Back End Developer</a:t>
            </a:r>
            <a:endParaRPr lang="zh-CN" sz="32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TextShape 1">
            <a:extLst>
              <a:ext uri="{FF2B5EF4-FFF2-40B4-BE49-F238E27FC236}">
                <a16:creationId xmlns:a16="http://schemas.microsoft.com/office/drawing/2014/main" id="{3F4E1EFF-2FB0-454F-B439-1114483F7779}"/>
              </a:ext>
            </a:extLst>
          </p:cNvPr>
          <p:cNvSpPr txBox="1"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altLang="zh-CN" sz="1400" b="1" i="1" spc="-1" dirty="0" err="1"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Sumber</a:t>
            </a:r>
            <a:r>
              <a:rPr lang="en-US" altLang="zh-CN" sz="1400" b="1" i="1" spc="-1" dirty="0"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: https://id.neuvoo.com/gaji/?job=Back+End+Developer</a:t>
            </a:r>
            <a:endParaRPr lang="zh-CN" sz="1400" b="0" i="1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54EBCA-4468-4799-8538-0A0106984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712" y="1552575"/>
            <a:ext cx="76485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3843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A000120140627A43PPBG</Template>
  <TotalTime>3583</TotalTime>
  <Words>2407</Words>
  <Application>Microsoft Office PowerPoint</Application>
  <PresentationFormat>Widescreen</PresentationFormat>
  <Paragraphs>245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fdsa</dc:title>
  <dc:subject/>
  <dc:creator>admin</dc:creator>
  <dc:description/>
  <cp:lastModifiedBy>Ivan Jaya</cp:lastModifiedBy>
  <cp:revision>445</cp:revision>
  <dcterms:created xsi:type="dcterms:W3CDTF">2017-09-26T03:38:10Z</dcterms:created>
  <dcterms:modified xsi:type="dcterms:W3CDTF">2021-09-19T05:02:42Z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KSOProductBuildVer">
    <vt:lpwstr>1033-10.1.0.5672</vt:lpwstr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28</vt:i4>
  </property>
  <property fmtid="{D5CDD505-2E9C-101B-9397-08002B2CF9AE}" pid="10" name="PresentationFormat">
    <vt:lpwstr>宽屏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38</vt:i4>
  </property>
</Properties>
</file>