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257" r:id="rId3"/>
    <p:sldId id="286" r:id="rId4"/>
    <p:sldId id="290" r:id="rId5"/>
    <p:sldId id="287" r:id="rId6"/>
    <p:sldId id="288" r:id="rId7"/>
    <p:sldId id="289" r:id="rId8"/>
    <p:sldId id="292" r:id="rId9"/>
    <p:sldId id="296" r:id="rId10"/>
    <p:sldId id="295" r:id="rId11"/>
    <p:sldId id="297" r:id="rId12"/>
    <p:sldId id="298" r:id="rId13"/>
    <p:sldId id="294" r:id="rId14"/>
    <p:sldId id="300" r:id="rId15"/>
    <p:sldId id="301" r:id="rId16"/>
    <p:sldId id="311" r:id="rId17"/>
    <p:sldId id="299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285" r:id="rId27"/>
  </p:sldIdLst>
  <p:sldSz cx="9144000" cy="6858000" type="screen4x3"/>
  <p:notesSz cx="6858000" cy="9144000"/>
  <p:defaultTextStyle>
    <a:defPPr>
      <a:defRPr lang="sr-Latn-R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modifikasi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2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modifikasi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Tabel = form yang paling sederhana dan umum dalam penyimpanan data pada basis data relasional</a:t>
            </a:r>
          </a:p>
          <a:p>
            <a:r>
              <a:rPr lang="x-none" altLang="id-ID"/>
              <a:t>Field = kolom pada tabel yang didesain untuk memelihara informasi khusus pada setiap record dalam tabel</a:t>
            </a:r>
          </a:p>
          <a:p>
            <a:r>
              <a:rPr lang="x-none" altLang="id-ID"/>
              <a:t>Record = satu baris data / entitas horizontal pada tabel</a:t>
            </a:r>
          </a:p>
          <a:p>
            <a:r>
              <a:rPr lang="x-none" altLang="id-ID"/>
              <a:t>Kolom = entitas vertikal pada tabel memuat informasi terkait dengan suatu field pada tabel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RDMS terdiri atas beberapa tabel yang menyimpan data yang berhubungan satu sama lain. SQL adalah bahasa yang mengizinkan untuk mengambil dan memanipulasi tabel data pada basis data relasional.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RDMS terdiri atas beberapa tabel yang menyimpan data yang berhubungan satu sama lain. SQL adalah bahasa yang mengizinkan untuk mengambil dan memanipulasi tabel data pada basis data relasional.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id-ID"/>
              <a:t>SQL = bahasa untuk mengoperasikan basis data, termasuk di dalamnya pembuatan, penghapusan, pengambilan data per baris, medifikasi data per baris, dll. </a:t>
            </a:r>
          </a:p>
          <a:p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Lucida Handwriting" pitchFamily="66" charset="0"/>
                <a:cs typeface="Microsoft New Tai Lu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fld id="{BB962C8B-B14F-4D97-AF65-F5344CB8AC3E}" type="datetimeFigureOut">
              <a:rPr lang="bs-Latn-BA" altLang="zh-CN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  <a:t>1. 10. 2021.</a:t>
            </a:fld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  <a:t>‹#›</a:t>
            </a:fld>
            <a:endParaRPr lang="bs-Latn-BA" altLang="zh-CN" sz="1200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itchFamily="34" charset="0"/>
              <a:ea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41738-888D-4751-8FC5-12D80760D888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1. 10. 2021.</a:t>
            </a:fld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  <a:t>‹#›</a:t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kern="1200" dirty="0">
                <a:latin typeface="Lucida Handwriting" pitchFamily="66" charset="0"/>
                <a:ea typeface="Microsoft New Tai Lue" pitchFamily="34" charset="0"/>
                <a:cs typeface="Microsoft New Tai Lue" pitchFamily="34" charset="0"/>
              </a:rPr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6338"/>
            <a:ext cx="6400800" cy="504825"/>
          </a:xfrm>
        </p:spPr>
        <p:txBody>
          <a:bodyPr vert="horz" wrap="square" lIns="91440" tIns="45720" rIns="91440" bIns="45720" numCol="1" rtlCol="0" anchor="ctr" anchorCtr="0" compatLnSpc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x-none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itchFamily="34" charset="0"/>
                <a:ea typeface="+mn-ea"/>
                <a:cs typeface="Microsoft New Tai Lue" pitchFamily="34" charset="0"/>
              </a:rPr>
              <a:t>Ivan Jaya, S.Si., M.Kom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39262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Membuka program MySQL: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38400"/>
            <a:ext cx="5809615" cy="34855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66929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Menampilkan Databases: </a:t>
            </a:r>
            <a:r>
              <a:rPr lang="x-none" altLang="id-ID" sz="2400" b="1">
                <a:solidFill>
                  <a:schemeClr val="bg1"/>
                </a:solidFill>
              </a:rPr>
              <a:t>SHOW DATABASES;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1907540"/>
            <a:ext cx="5981065" cy="4635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5255" y="3733800"/>
            <a:ext cx="2319655" cy="119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Perintah untuk menampilkan databases.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590800" y="4329430"/>
            <a:ext cx="3894455" cy="609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3470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Membuat Database: </a:t>
            </a:r>
            <a:r>
              <a:rPr lang="x-none" altLang="id-ID" sz="2400" b="1">
                <a:solidFill>
                  <a:schemeClr val="bg1"/>
                </a:solidFill>
              </a:rPr>
              <a:t>CREATE DATABASE nama_database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7655" y="2438400"/>
            <a:ext cx="2319655" cy="119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Perintah untuk membuat database.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5085715" cy="329501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3581400" y="2286000"/>
            <a:ext cx="3056255" cy="7480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2133600" cy="638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5257800"/>
            <a:ext cx="2319655" cy="119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Memilih database untuk digunakan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286000" y="5638800"/>
            <a:ext cx="3200400" cy="2146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Membuat Tabel: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6019800"/>
            <a:ext cx="61855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  <a:sym typeface="+mn-ea"/>
              </a:rPr>
              <a:t>Klasifikasi Perintah SQL Berdasarkan Group</a:t>
            </a:r>
            <a:endParaRPr lang="x-none" altLang="id-ID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438400"/>
            <a:ext cx="72009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CREATE TABLE nama_tabel(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   column1 tipe_data,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   column2 tipe_data,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   column3 tipe_data,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   .....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   columnN tipe_data,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   PRIMARY KEY( one or more columns )</a:t>
            </a: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);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Contoh: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35" y="2362200"/>
            <a:ext cx="6320155" cy="34467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Contoh: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1381760"/>
            <a:ext cx="7981315" cy="46691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altLang="id-ID" sz="2400" b="1" dirty="0">
                <a:solidFill>
                  <a:schemeClr val="bg1"/>
                </a:solidFill>
              </a:rPr>
              <a:t>Menambahkan</a:t>
            </a:r>
            <a:r>
              <a:rPr lang="x-none" altLang="id-ID" sz="2400" b="1" dirty="0">
                <a:solidFill>
                  <a:schemeClr val="bg1"/>
                </a:solidFill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</a:rPr>
              <a:t>Kolom</a:t>
            </a:r>
            <a:r>
              <a:rPr lang="x-none" altLang="id-ID" sz="24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438400"/>
            <a:ext cx="720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altLang="id-ID" sz="2400" dirty="0">
                <a:solidFill>
                  <a:schemeClr val="bg1"/>
                </a:solidFill>
              </a:rPr>
              <a:t>ALTER</a:t>
            </a:r>
            <a:r>
              <a:rPr lang="x-none" altLang="id-ID" sz="2400" dirty="0">
                <a:solidFill>
                  <a:schemeClr val="bg1"/>
                </a:solidFill>
              </a:rPr>
              <a:t> </a:t>
            </a:r>
            <a:r>
              <a:rPr lang="id-ID" altLang="id-ID" sz="2400" dirty="0">
                <a:solidFill>
                  <a:schemeClr val="bg1"/>
                </a:solidFill>
              </a:rPr>
              <a:t>TABLE </a:t>
            </a:r>
            <a:r>
              <a:rPr lang="x-none" altLang="id-ID" sz="2400" dirty="0">
                <a:solidFill>
                  <a:schemeClr val="bg1"/>
                </a:solidFill>
              </a:rPr>
              <a:t>nama_tabel </a:t>
            </a:r>
            <a:r>
              <a:rPr lang="id-ID" altLang="id-ID" sz="2400" dirty="0">
                <a:solidFill>
                  <a:schemeClr val="bg1"/>
                </a:solidFill>
              </a:rPr>
              <a:t>ADD </a:t>
            </a:r>
            <a:r>
              <a:rPr lang="id-ID" altLang="id-ID" sz="2400" dirty="0" err="1">
                <a:solidFill>
                  <a:schemeClr val="bg1"/>
                </a:solidFill>
              </a:rPr>
              <a:t>nama_kolom_baru</a:t>
            </a:r>
            <a:r>
              <a:rPr lang="id-ID" altLang="id-ID" sz="2400" dirty="0">
                <a:solidFill>
                  <a:schemeClr val="bg1"/>
                </a:solidFill>
              </a:rPr>
              <a:t>  </a:t>
            </a:r>
            <a:r>
              <a:rPr lang="id-ID" altLang="id-ID" sz="2400" dirty="0" err="1">
                <a:solidFill>
                  <a:schemeClr val="bg1"/>
                </a:solidFill>
              </a:rPr>
              <a:t>type_data</a:t>
            </a:r>
            <a:r>
              <a:rPr lang="id-ID" altLang="id-ID" sz="2400" dirty="0">
                <a:solidFill>
                  <a:schemeClr val="bg1"/>
                </a:solidFill>
              </a:rPr>
              <a:t> AFTER|BEFORE </a:t>
            </a:r>
            <a:r>
              <a:rPr lang="id-ID" altLang="id-ID" sz="2400" dirty="0" err="1">
                <a:solidFill>
                  <a:schemeClr val="bg1"/>
                </a:solidFill>
              </a:rPr>
              <a:t>nama_kolom</a:t>
            </a:r>
            <a:r>
              <a:rPr lang="id-ID" altLang="id-ID" sz="2400" dirty="0">
                <a:solidFill>
                  <a:schemeClr val="bg1"/>
                </a:solidFill>
              </a:rPr>
              <a:t>;</a:t>
            </a:r>
          </a:p>
          <a:p>
            <a:pPr algn="l"/>
            <a:endParaRPr lang="id-ID" altLang="id-ID" sz="2400" dirty="0">
              <a:solidFill>
                <a:schemeClr val="bg1"/>
              </a:solidFill>
            </a:endParaRPr>
          </a:p>
          <a:p>
            <a:pPr algn="l"/>
            <a:r>
              <a:rPr lang="id-ID" altLang="id-ID" sz="2400" dirty="0">
                <a:solidFill>
                  <a:schemeClr val="bg1"/>
                </a:solidFill>
              </a:rPr>
              <a:t>Contoh:</a:t>
            </a:r>
          </a:p>
          <a:p>
            <a:pPr algn="l"/>
            <a:endParaRPr lang="id-ID" altLang="id-ID" sz="2400" dirty="0">
              <a:solidFill>
                <a:schemeClr val="bg1"/>
              </a:solidFill>
            </a:endParaRPr>
          </a:p>
          <a:p>
            <a:pPr algn="l"/>
            <a:r>
              <a:rPr lang="id-ID" altLang="id-ID" sz="2400" dirty="0">
                <a:solidFill>
                  <a:schemeClr val="bg1"/>
                </a:solidFill>
              </a:rPr>
              <a:t>ALTER TABLE akun ADD nama </a:t>
            </a:r>
            <a:r>
              <a:rPr lang="id-ID" altLang="id-ID" sz="2400" dirty="0" err="1">
                <a:solidFill>
                  <a:schemeClr val="bg1"/>
                </a:solidFill>
              </a:rPr>
              <a:t>varchar</a:t>
            </a:r>
            <a:r>
              <a:rPr lang="id-ID" altLang="id-ID" sz="2400" dirty="0">
                <a:solidFill>
                  <a:schemeClr val="bg1"/>
                </a:solidFill>
              </a:rPr>
              <a:t>(30) BEFORE email;</a:t>
            </a:r>
            <a:endParaRPr lang="x-none" alt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7617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Perintah </a:t>
            </a:r>
            <a:r>
              <a:rPr lang="x-none" altLang="id-ID" sz="2400" b="1">
                <a:solidFill>
                  <a:schemeClr val="bg1"/>
                </a:solidFill>
              </a:rPr>
              <a:t>INSERT </a:t>
            </a:r>
            <a:r>
              <a:rPr lang="x-none" altLang="id-ID" sz="2400">
                <a:solidFill>
                  <a:schemeClr val="bg1"/>
                </a:solidFill>
              </a:rPr>
              <a:t>pada SQL: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819400"/>
            <a:ext cx="720090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General syntax:</a:t>
            </a:r>
            <a:br>
              <a:rPr lang="x-none" altLang="id-ID" sz="2400">
                <a:solidFill>
                  <a:schemeClr val="bg1"/>
                </a:solidFill>
              </a:rPr>
            </a:br>
            <a:endParaRPr lang="x-none" altLang="id-ID" sz="2400">
              <a:solidFill>
                <a:schemeClr val="bg1"/>
              </a:solidFill>
            </a:endParaRP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	</a:t>
            </a:r>
            <a:r>
              <a:rPr lang="x-none" altLang="id-ID" sz="2400" b="1">
                <a:solidFill>
                  <a:schemeClr val="bg1"/>
                </a:solidFill>
              </a:rPr>
              <a:t>INSERT INTO nama_tabel (nama_kolom) </a:t>
            </a: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	VALUES (data);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Contoh: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2433320"/>
            <a:ext cx="8524875" cy="1717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0" y="44704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Tambahkan 5 data akun lagi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Perintah </a:t>
            </a:r>
            <a:r>
              <a:rPr lang="x-none" altLang="id-ID" sz="2400" b="1">
                <a:solidFill>
                  <a:schemeClr val="bg1"/>
                </a:solidFill>
              </a:rPr>
              <a:t>SELECT </a:t>
            </a:r>
            <a:r>
              <a:rPr lang="x-none" altLang="id-ID" sz="2400">
                <a:solidFill>
                  <a:schemeClr val="bg1"/>
                </a:solidFill>
              </a:rPr>
              <a:t>pada SQL: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438400"/>
            <a:ext cx="720090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General syntax:</a:t>
            </a:r>
            <a:br>
              <a:rPr lang="x-none" altLang="id-ID" sz="2400">
                <a:solidFill>
                  <a:schemeClr val="bg1"/>
                </a:solidFill>
              </a:rPr>
            </a:br>
            <a:endParaRPr lang="x-none" altLang="id-ID" sz="2400">
              <a:solidFill>
                <a:schemeClr val="bg1"/>
              </a:solidFill>
            </a:endParaRP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	</a:t>
            </a:r>
            <a:r>
              <a:rPr lang="x-none" altLang="id-ID" sz="2400" b="1">
                <a:solidFill>
                  <a:schemeClr val="bg1"/>
                </a:solidFill>
              </a:rPr>
              <a:t>SELECT nama_kolom FROM nama_tabel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  <a:p>
            <a:pPr algn="l"/>
            <a:r>
              <a:rPr lang="x-none" altLang="id-ID" sz="2400">
                <a:solidFill>
                  <a:schemeClr val="bg1"/>
                </a:solidFill>
              </a:rPr>
              <a:t>Untuk memilih semua kolom menggunakan </a:t>
            </a:r>
            <a:r>
              <a:rPr lang="x-none" altLang="id-ID" sz="2400" b="1">
                <a:solidFill>
                  <a:schemeClr val="bg1"/>
                </a:solidFill>
              </a:rPr>
              <a:t>*: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	SELECT * FROM nama_tabel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dirty="0"/>
              <a:t>Structure Query Language</a:t>
            </a:r>
          </a:p>
          <a:p>
            <a:pPr eaLnBrk="1" hangingPunct="1"/>
            <a:endParaRPr lang="x-none" altLang="bs-Latn-BA" dirty="0"/>
          </a:p>
          <a:p>
            <a:pPr eaLnBrk="1" hangingPunct="1"/>
            <a:r>
              <a:rPr lang="x-none" altLang="bs-Latn-BA" dirty="0"/>
              <a:t>SQL = </a:t>
            </a:r>
            <a:r>
              <a:rPr lang="x-none" altLang="bs-Latn-BA" b="1" dirty="0"/>
              <a:t>ANSI</a:t>
            </a:r>
          </a:p>
          <a:p>
            <a:pPr eaLnBrk="1" hangingPunct="1"/>
            <a:endParaRPr lang="x-none" altLang="bs-Latn-BA" b="1" dirty="0"/>
          </a:p>
          <a:p>
            <a:pPr eaLnBrk="1" hangingPunct="1"/>
            <a:r>
              <a:rPr lang="x-none" altLang="bs-Latn-BA" dirty="0"/>
              <a:t>SQL =  bahasa standar RDBMS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4156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Contoh: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" y="2591435"/>
            <a:ext cx="7861935" cy="22504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53454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Perintah </a:t>
            </a:r>
            <a:r>
              <a:rPr lang="x-none" altLang="id-ID" sz="2400" b="1">
                <a:solidFill>
                  <a:schemeClr val="bg1"/>
                </a:solidFill>
              </a:rPr>
              <a:t>UPDATE </a:t>
            </a:r>
            <a:r>
              <a:rPr lang="x-none" altLang="id-ID" sz="2400">
                <a:solidFill>
                  <a:schemeClr val="bg1"/>
                </a:solidFill>
              </a:rPr>
              <a:t>pada SQL: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438400"/>
            <a:ext cx="720090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General syntax: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UPDATE nama_tabel</a:t>
            </a: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SET column-name = value,....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WHERE condition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53454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Contoh: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8210550" cy="34239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53454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Perintah </a:t>
            </a:r>
            <a:r>
              <a:rPr lang="x-none" altLang="id-ID" sz="2400" b="1">
                <a:solidFill>
                  <a:schemeClr val="bg1"/>
                </a:solidFill>
              </a:rPr>
              <a:t>DELETE </a:t>
            </a:r>
            <a:r>
              <a:rPr lang="x-none" altLang="id-ID" sz="2400">
                <a:solidFill>
                  <a:schemeClr val="bg1"/>
                </a:solidFill>
              </a:rPr>
              <a:t>pada SQL: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438400"/>
            <a:ext cx="720090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General syntax: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DELETE FROM nama_tabel</a:t>
            </a:r>
          </a:p>
          <a:p>
            <a:pPr algn="l"/>
            <a:r>
              <a:rPr lang="x-none" altLang="id-ID" sz="2400" b="1">
                <a:solidFill>
                  <a:schemeClr val="bg1"/>
                </a:solidFill>
              </a:rPr>
              <a:t>WHERE condition</a:t>
            </a:r>
          </a:p>
          <a:p>
            <a:pPr algn="l"/>
            <a:endParaRPr lang="x-none" altLang="id-ID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53454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id-ID" sz="2400">
                <a:solidFill>
                  <a:schemeClr val="bg1"/>
                </a:solidFill>
              </a:rPr>
              <a:t>Contoh: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" y="2514600"/>
            <a:ext cx="6732905" cy="28460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Latihan</a:t>
            </a:r>
            <a:r>
              <a:rPr lang="en-US" altLang="bs-Latn-BA" dirty="0"/>
              <a:t> / </a:t>
            </a:r>
            <a:r>
              <a:rPr lang="en-US" altLang="bs-Latn-BA" dirty="0" err="1"/>
              <a:t>Tugas</a:t>
            </a:r>
            <a:endParaRPr lang="x-none" altLang="bs-Latn-BA" dirty="0"/>
          </a:p>
        </p:txBody>
      </p:sp>
      <p:sp>
        <p:nvSpPr>
          <p:cNvPr id="6" name="TextBox 5"/>
          <p:cNvSpPr txBox="1"/>
          <p:nvPr/>
        </p:nvSpPr>
        <p:spPr>
          <a:xfrm>
            <a:off x="838835" y="1290221"/>
            <a:ext cx="7940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0513" algn="l"/>
              </a:tabLst>
            </a:pPr>
            <a:r>
              <a:rPr lang="en-US" altLang="id-ID" sz="2400" dirty="0">
                <a:solidFill>
                  <a:schemeClr val="bg1"/>
                </a:solidFill>
              </a:rPr>
              <a:t>1. </a:t>
            </a:r>
            <a:r>
              <a:rPr lang="x-none" altLang="id-ID" sz="2400" dirty="0">
                <a:solidFill>
                  <a:schemeClr val="bg1"/>
                </a:solidFill>
              </a:rPr>
              <a:t>Buat 1 tabel dengan nama </a:t>
            </a:r>
            <a:r>
              <a:rPr lang="x-none" altLang="id-ID" sz="2400" b="1" dirty="0">
                <a:solidFill>
                  <a:schemeClr val="bg1"/>
                </a:solidFill>
              </a:rPr>
              <a:t>posting </a:t>
            </a:r>
            <a:r>
              <a:rPr lang="x-none" altLang="id-ID" sz="2400" dirty="0">
                <a:solidFill>
                  <a:schemeClr val="bg1"/>
                </a:solidFill>
              </a:rPr>
              <a:t>dengan field:</a:t>
            </a:r>
          </a:p>
          <a:p>
            <a:pPr algn="l">
              <a:tabLst>
                <a:tab pos="290513" algn="l"/>
              </a:tabLst>
            </a:pPr>
            <a:r>
              <a:rPr lang="en-US" altLang="id-ID" sz="2400" dirty="0">
                <a:solidFill>
                  <a:schemeClr val="bg1"/>
                </a:solidFill>
              </a:rPr>
              <a:t>	</a:t>
            </a:r>
            <a:r>
              <a:rPr lang="x-none" altLang="id-ID" sz="2400" dirty="0">
                <a:solidFill>
                  <a:schemeClr val="bg1"/>
                </a:solidFill>
              </a:rPr>
              <a:t>- id INT</a:t>
            </a:r>
          </a:p>
          <a:p>
            <a:pPr algn="l">
              <a:tabLst>
                <a:tab pos="290513" algn="l"/>
              </a:tabLst>
            </a:pPr>
            <a:r>
              <a:rPr lang="en-US" altLang="id-ID" sz="2400" dirty="0">
                <a:solidFill>
                  <a:schemeClr val="bg1"/>
                </a:solidFill>
              </a:rPr>
              <a:t>	</a:t>
            </a:r>
            <a:r>
              <a:rPr lang="x-none" altLang="id-ID" sz="2400" dirty="0">
                <a:solidFill>
                  <a:schemeClr val="bg1"/>
                </a:solidFill>
              </a:rPr>
              <a:t>- username VARCHAR(20)</a:t>
            </a:r>
            <a:br>
              <a:rPr lang="en-US" altLang="id-ID" sz="2400" dirty="0">
                <a:solidFill>
                  <a:schemeClr val="bg1"/>
                </a:solidFill>
              </a:rPr>
            </a:br>
            <a:r>
              <a:rPr lang="en-US" altLang="id-ID" sz="2400" dirty="0">
                <a:solidFill>
                  <a:schemeClr val="bg1"/>
                </a:solidFill>
              </a:rPr>
              <a:t>	- </a:t>
            </a:r>
            <a:r>
              <a:rPr lang="en-US" altLang="id-ID" sz="2400" dirty="0" err="1">
                <a:solidFill>
                  <a:schemeClr val="bg1"/>
                </a:solidFill>
              </a:rPr>
              <a:t>judul</a:t>
            </a:r>
            <a:r>
              <a:rPr lang="en-US" altLang="id-ID" sz="2400" dirty="0">
                <a:solidFill>
                  <a:schemeClr val="bg1"/>
                </a:solidFill>
              </a:rPr>
              <a:t> VARCHAR(50)</a:t>
            </a:r>
            <a:endParaRPr lang="x-none" altLang="id-ID" sz="2400" dirty="0">
              <a:solidFill>
                <a:schemeClr val="bg1"/>
              </a:solidFill>
            </a:endParaRPr>
          </a:p>
          <a:p>
            <a:pPr algn="l">
              <a:tabLst>
                <a:tab pos="290513" algn="l"/>
              </a:tabLst>
            </a:pPr>
            <a:r>
              <a:rPr lang="en-US" altLang="id-ID" sz="2400" dirty="0">
                <a:solidFill>
                  <a:schemeClr val="bg1"/>
                </a:solidFill>
              </a:rPr>
              <a:t>	</a:t>
            </a:r>
            <a:r>
              <a:rPr lang="x-none" altLang="id-ID" sz="2400" dirty="0">
                <a:solidFill>
                  <a:schemeClr val="bg1"/>
                </a:solidFill>
              </a:rPr>
              <a:t>- tanggal DATE</a:t>
            </a:r>
          </a:p>
          <a:p>
            <a:pPr algn="l">
              <a:tabLst>
                <a:tab pos="290513" algn="l"/>
              </a:tabLst>
            </a:pPr>
            <a:r>
              <a:rPr lang="en-US" altLang="id-ID" sz="2400" dirty="0">
                <a:solidFill>
                  <a:schemeClr val="bg1"/>
                </a:solidFill>
              </a:rPr>
              <a:t>	</a:t>
            </a:r>
            <a:r>
              <a:rPr lang="x-none" altLang="id-ID" sz="2400" dirty="0">
                <a:solidFill>
                  <a:schemeClr val="bg1"/>
                </a:solidFill>
              </a:rPr>
              <a:t>- konten TEXT</a:t>
            </a:r>
            <a:endParaRPr lang="en-US" altLang="id-ID" sz="2400" dirty="0">
              <a:solidFill>
                <a:schemeClr val="bg1"/>
              </a:solidFill>
            </a:endParaRPr>
          </a:p>
          <a:p>
            <a:pPr algn="l">
              <a:tabLst>
                <a:tab pos="290513" algn="l"/>
              </a:tabLst>
            </a:pPr>
            <a:br>
              <a:rPr lang="en-US" altLang="id-ID" sz="2400" dirty="0">
                <a:solidFill>
                  <a:schemeClr val="bg1"/>
                </a:solidFill>
              </a:rPr>
            </a:br>
            <a:r>
              <a:rPr lang="en-US" altLang="id-ID" sz="2400" dirty="0">
                <a:solidFill>
                  <a:schemeClr val="bg1"/>
                </a:solidFill>
              </a:rPr>
              <a:t>2. Isi </a:t>
            </a:r>
            <a:r>
              <a:rPr lang="en-US" altLang="id-ID" sz="2400" dirty="0" err="1">
                <a:solidFill>
                  <a:schemeClr val="bg1"/>
                </a:solidFill>
              </a:rPr>
              <a:t>tabel</a:t>
            </a:r>
            <a:r>
              <a:rPr lang="en-US" altLang="id-ID" sz="2400" dirty="0">
                <a:solidFill>
                  <a:schemeClr val="bg1"/>
                </a:solidFill>
              </a:rPr>
              <a:t> posting </a:t>
            </a:r>
            <a:r>
              <a:rPr lang="en-US" altLang="id-ID" sz="2400" dirty="0" err="1">
                <a:solidFill>
                  <a:schemeClr val="bg1"/>
                </a:solidFill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</a:rPr>
              <a:t> 3 data.</a:t>
            </a:r>
          </a:p>
          <a:p>
            <a:pPr algn="l">
              <a:tabLst>
                <a:tab pos="290513" algn="l"/>
              </a:tabLst>
            </a:pPr>
            <a:endParaRPr lang="en-US" altLang="id-ID" sz="2400" dirty="0">
              <a:solidFill>
                <a:schemeClr val="bg1"/>
              </a:solidFill>
            </a:endParaRPr>
          </a:p>
          <a:p>
            <a:pPr algn="l">
              <a:tabLst>
                <a:tab pos="290513" algn="l"/>
              </a:tabLst>
            </a:pPr>
            <a:r>
              <a:rPr lang="en-US" altLang="id-ID" sz="2400" dirty="0">
                <a:solidFill>
                  <a:schemeClr val="bg1"/>
                </a:solidFill>
              </a:rPr>
              <a:t>3. </a:t>
            </a:r>
            <a:r>
              <a:rPr lang="en-US" altLang="id-ID" sz="2400" dirty="0" err="1">
                <a:solidFill>
                  <a:schemeClr val="bg1"/>
                </a:solidFill>
              </a:rPr>
              <a:t>Tambahkan</a:t>
            </a:r>
            <a:r>
              <a:rPr lang="en-US" altLang="id-ID" sz="2400" dirty="0">
                <a:solidFill>
                  <a:schemeClr val="bg1"/>
                </a:solidFill>
              </a:rPr>
              <a:t> user </a:t>
            </a:r>
            <a:r>
              <a:rPr lang="en-US" altLang="id-ID" sz="2400" dirty="0" err="1">
                <a:solidFill>
                  <a:schemeClr val="bg1"/>
                </a:solidFill>
              </a:rPr>
              <a:t>baru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nama</a:t>
            </a:r>
            <a:r>
              <a:rPr lang="en-US" altLang="id-ID" sz="2400" dirty="0">
                <a:solidFill>
                  <a:schemeClr val="bg1"/>
                </a:solidFill>
              </a:rPr>
              <a:t> “</a:t>
            </a:r>
            <a:r>
              <a:rPr lang="en-US" altLang="id-ID" sz="2400" b="1" dirty="0" err="1">
                <a:solidFill>
                  <a:schemeClr val="bg1"/>
                </a:solidFill>
              </a:rPr>
              <a:t>pengunjung</a:t>
            </a:r>
            <a:r>
              <a:rPr lang="en-US" altLang="id-ID" sz="2400" b="1" dirty="0">
                <a:solidFill>
                  <a:schemeClr val="bg1"/>
                </a:solidFill>
              </a:rPr>
              <a:t>” </a:t>
            </a:r>
            <a:r>
              <a:rPr lang="en-US" altLang="id-ID" sz="2400" dirty="0">
                <a:solidFill>
                  <a:schemeClr val="bg1"/>
                </a:solidFill>
              </a:rPr>
              <a:t>dan </a:t>
            </a:r>
            <a:br>
              <a:rPr lang="en-US" altLang="id-ID" sz="2400" dirty="0">
                <a:solidFill>
                  <a:schemeClr val="bg1"/>
                </a:solidFill>
              </a:rPr>
            </a:br>
            <a:r>
              <a:rPr lang="en-US" altLang="id-ID" sz="2400" dirty="0">
                <a:solidFill>
                  <a:schemeClr val="bg1"/>
                </a:solidFill>
              </a:rPr>
              <a:t> 	</a:t>
            </a:r>
            <a:r>
              <a:rPr lang="en-US" altLang="id-ID" sz="2400" dirty="0" err="1">
                <a:solidFill>
                  <a:schemeClr val="bg1"/>
                </a:solidFill>
              </a:rPr>
              <a:t>berikan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hak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akses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hanya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untuk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</a:rPr>
              <a:t>SELECT</a:t>
            </a:r>
            <a:br>
              <a:rPr lang="en-US" altLang="id-ID" sz="2400" b="1" dirty="0">
                <a:solidFill>
                  <a:schemeClr val="bg1"/>
                </a:solidFill>
              </a:rPr>
            </a:br>
            <a:r>
              <a:rPr lang="en-US" altLang="id-ID" sz="2400" b="1" dirty="0">
                <a:solidFill>
                  <a:schemeClr val="bg1"/>
                </a:solidFill>
              </a:rPr>
              <a:t>    </a:t>
            </a:r>
            <a:r>
              <a:rPr lang="en-US" altLang="id-ID" sz="2400" dirty="0">
                <a:solidFill>
                  <a:schemeClr val="bg1"/>
                </a:solidFill>
              </a:rPr>
              <a:t>Cek tutorial:</a:t>
            </a:r>
            <a:br>
              <a:rPr lang="en-US" altLang="id-ID" sz="2400" b="1" dirty="0">
                <a:solidFill>
                  <a:schemeClr val="bg1"/>
                </a:solidFill>
              </a:rPr>
            </a:br>
            <a:r>
              <a:rPr lang="en-US" altLang="id-ID" sz="2400" dirty="0">
                <a:solidFill>
                  <a:schemeClr val="bg1"/>
                </a:solidFill>
              </a:rPr>
              <a:t>https://www.digitalocean.com/community/tutorials/how-to-create-a-new-user-and-grant-permissions-in-mysql-id</a:t>
            </a:r>
            <a:endParaRPr lang="x-none" altLang="id-ID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sz="4800" dirty="0"/>
              <a:t>Referensi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5255"/>
            <a:ext cx="8229600" cy="58674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sz="2800" dirty="0">
                <a:latin typeface="+mn-lt"/>
                <a:sym typeface="+mn-ea"/>
              </a:rPr>
              <a:t>www.dofactory.com</a:t>
            </a:r>
            <a:endParaRPr lang="x-none" altLang="bs-Latn-BA" sz="2800" dirty="0">
              <a:latin typeface="+mn-lt"/>
            </a:endParaRPr>
          </a:p>
          <a:p>
            <a:pPr eaLnBrk="1" hangingPunct="1"/>
            <a:r>
              <a:rPr lang="x-none" altLang="bs-Latn-BA" sz="2800" dirty="0">
                <a:latin typeface="+mn-lt"/>
                <a:sym typeface="+mn-ea"/>
              </a:rPr>
              <a:t>www.tutorialspoint.com</a:t>
            </a:r>
            <a:endParaRPr lang="x-none" altLang="bs-Latn-BA" sz="2800" dirty="0">
              <a:latin typeface="+mn-lt"/>
            </a:endParaRPr>
          </a:p>
          <a:p>
            <a:pPr eaLnBrk="1" hangingPunct="1"/>
            <a:r>
              <a:rPr lang="x-none" altLang="bs-Latn-BA" sz="2800" dirty="0">
                <a:latin typeface="+mn-lt"/>
              </a:rPr>
              <a:t>www.w3schools.com</a:t>
            </a:r>
          </a:p>
          <a:p>
            <a:pPr eaLnBrk="1" hangingPunct="1"/>
            <a:endParaRPr lang="x-none" altLang="bs-Latn-BA" sz="2800" dirty="0"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dirty="0"/>
              <a:t>Basis Data (Database)</a:t>
            </a:r>
            <a:br>
              <a:rPr lang="x-none" altLang="bs-Latn-BA" dirty="0"/>
            </a:br>
            <a:r>
              <a:rPr lang="x-none" altLang="bs-Latn-BA" dirty="0"/>
              <a:t>- Tempat untuk menyimpan data</a:t>
            </a:r>
            <a:br>
              <a:rPr lang="x-none" altLang="bs-Latn-BA" dirty="0"/>
            </a:br>
            <a:r>
              <a:rPr lang="x-none" altLang="bs-Latn-BA" dirty="0"/>
              <a:t>- RDMS menyimpan data di dalam tabel</a:t>
            </a:r>
          </a:p>
          <a:p>
            <a:pPr eaLnBrk="1" hangingPunct="1"/>
            <a:endParaRPr lang="x-none" altLang="bs-Latn-BA" dirty="0"/>
          </a:p>
          <a:p>
            <a:pPr eaLnBrk="1" hangingPunct="1"/>
            <a:r>
              <a:rPr lang="x-none" altLang="bs-Latn-BA" dirty="0"/>
              <a:t>RDMS :</a:t>
            </a:r>
            <a:br>
              <a:rPr lang="x-none" altLang="bs-Latn-BA" dirty="0"/>
            </a:br>
            <a:r>
              <a:rPr lang="x-none" altLang="bs-Latn-BA" dirty="0"/>
              <a:t>MySQL, MS Access, Oracle, Postgres, SQL Server = SQL </a:t>
            </a:r>
          </a:p>
          <a:p>
            <a:pPr eaLnBrk="1" hangingPunct="1"/>
            <a:endParaRPr lang="x-none" altLang="bs-Latn-BA" dirty="0"/>
          </a:p>
          <a:p>
            <a:pPr eaLnBrk="1" hangingPunct="1"/>
            <a:endParaRPr lang="x-none" altLang="bs-Latn-BA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Keunggulan SQL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x-none" altLang="bs-Latn-BA" dirty="0"/>
              <a:t>Akses data di RDMS.</a:t>
            </a:r>
          </a:p>
          <a:p>
            <a:pPr eaLnBrk="1" hangingPunct="1"/>
            <a:r>
              <a:rPr lang="x-none" altLang="bs-Latn-BA" dirty="0"/>
              <a:t>Deskripsi data.</a:t>
            </a:r>
          </a:p>
          <a:p>
            <a:pPr eaLnBrk="1" hangingPunct="1"/>
            <a:r>
              <a:rPr lang="x-none" altLang="bs-Latn-BA" dirty="0"/>
              <a:t>Definisi dan manipulasi data.</a:t>
            </a:r>
          </a:p>
          <a:p>
            <a:pPr eaLnBrk="1" hangingPunct="1"/>
            <a:r>
              <a:rPr lang="x-none" altLang="bs-Latn-BA" dirty="0"/>
              <a:t>Dapat digabungkan dengan bahasa lain.</a:t>
            </a:r>
          </a:p>
          <a:p>
            <a:pPr eaLnBrk="1" hangingPunct="1"/>
            <a:r>
              <a:rPr lang="x-none" altLang="bs-Latn-BA" dirty="0"/>
              <a:t>Membuat dan menghapus tabel dan BD.</a:t>
            </a:r>
          </a:p>
          <a:p>
            <a:pPr eaLnBrk="1" hangingPunct="1"/>
            <a:r>
              <a:rPr lang="x-none" altLang="bs-Latn-BA" dirty="0"/>
              <a:t>Membuat tampilan, prosedur penyimpanan, fungsi di dalam BD.</a:t>
            </a:r>
          </a:p>
          <a:p>
            <a:pPr eaLnBrk="1" hangingPunct="1"/>
            <a:r>
              <a:rPr lang="x-none" altLang="bs-Latn-BA" dirty="0"/>
              <a:t>Pengaturan perizinan tabel, prosedur dan tampilan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b="11693"/>
          <a:stretch>
            <a:fillRect/>
          </a:stretch>
        </p:blipFill>
        <p:spPr>
          <a:xfrm>
            <a:off x="1233805" y="1465580"/>
            <a:ext cx="6422390" cy="3889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1425" y="5640705"/>
            <a:ext cx="424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2400" b="1" dirty="0">
                <a:solidFill>
                  <a:schemeClr val="bg1"/>
                </a:solidFill>
              </a:rPr>
              <a:t>Rows 		= Records</a:t>
            </a:r>
            <a:br>
              <a:rPr lang="en-US" altLang="id-ID" sz="2400" b="1" dirty="0">
                <a:solidFill>
                  <a:schemeClr val="bg1"/>
                </a:solidFill>
              </a:rPr>
            </a:br>
            <a:r>
              <a:rPr lang="en-US" altLang="id-ID" sz="2400" b="1" dirty="0">
                <a:solidFill>
                  <a:schemeClr val="bg1"/>
                </a:solidFill>
              </a:rPr>
              <a:t>Columns 	= Fields</a:t>
            </a:r>
            <a:endParaRPr lang="x-none" altLang="id-ID" sz="2400" b="1" dirty="0">
              <a:solidFill>
                <a:schemeClr val="bg1"/>
              </a:solidFill>
            </a:endParaRPr>
          </a:p>
          <a:p>
            <a:endParaRPr lang="x-none" altLang="id-ID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695" y="1649095"/>
            <a:ext cx="6586220" cy="4432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" y="1362075"/>
            <a:ext cx="5148580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2530" y="3429000"/>
            <a:ext cx="279527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id-ID" sz="6000" b="1">
                <a:solidFill>
                  <a:schemeClr val="bg1"/>
                </a:solidFill>
              </a:rPr>
              <a:t>ERD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dirty="0"/>
              <a:t>SQL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371600" y="2743200"/>
          <a:ext cx="5918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REVOKE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Data Manipulation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Data Control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1828800"/>
            <a:ext cx="61855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id-ID" sz="2400">
                <a:solidFill>
                  <a:schemeClr val="bg1"/>
                </a:solidFill>
              </a:rPr>
              <a:t>Klasifikasi Perintah SQL Berdasarkan Group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x-none" altLang="bs-Latn-BA" kern="1200" dirty="0">
                <a:latin typeface="Lucida Handwriting" pitchFamily="66" charset="0"/>
                <a:ea typeface="Microsoft New Tai Lue" pitchFamily="34" charset="0"/>
                <a:cs typeface="Microsoft New Tai Lue" pitchFamily="34" charset="0"/>
              </a:rPr>
              <a:t>Ayo Mulai Praktek...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p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1176</Words>
  <Application>Microsoft Office PowerPoint</Application>
  <PresentationFormat>On-screen Show (4:3)</PresentationFormat>
  <Paragraphs>172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Lucida Handwriting</vt:lpstr>
      <vt:lpstr>Microsoft New Tai Lue</vt:lpstr>
      <vt:lpstr>Apple-PowerPoint-Template</vt:lpstr>
      <vt:lpstr>SQL</vt:lpstr>
      <vt:lpstr>SQL</vt:lpstr>
      <vt:lpstr>SQL</vt:lpstr>
      <vt:lpstr>Keunggulan SQL</vt:lpstr>
      <vt:lpstr>SQL</vt:lpstr>
      <vt:lpstr>SQL</vt:lpstr>
      <vt:lpstr>SQL</vt:lpstr>
      <vt:lpstr>SQL</vt:lpstr>
      <vt:lpstr>Ayo Mulai Praktek...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Latihan / Tugas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Ivan Jaya</cp:lastModifiedBy>
  <cp:revision>56</cp:revision>
  <dcterms:created xsi:type="dcterms:W3CDTF">2017-11-14T04:02:17Z</dcterms:created>
  <dcterms:modified xsi:type="dcterms:W3CDTF">2021-10-01T08:43:06Z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PinZ1qoiwQ46833.ppt</vt:lpwstr>
  </property>
  <property fmtid="{D5CDD505-2E9C-101B-9397-08002B2CF9AE}" pid="3" name="fileid">
    <vt:lpwstr>508795</vt:lpwstr>
  </property>
  <property fmtid="{D5CDD505-2E9C-101B-9397-08002B2CF9AE}" pid="4" name="KSOProductBuildVer">
    <vt:lpwstr>1057-10.1.0.5707</vt:lpwstr>
  </property>
</Properties>
</file>