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7" r:id="rId3"/>
    <p:sldId id="28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3" r:id="rId14"/>
    <p:sldId id="274" r:id="rId15"/>
    <p:sldId id="275" r:id="rId16"/>
    <p:sldId id="276" r:id="rId17"/>
    <p:sldId id="277" r:id="rId18"/>
    <p:sldId id="287" r:id="rId19"/>
    <p:sldId id="268" r:id="rId20"/>
    <p:sldId id="269" r:id="rId21"/>
    <p:sldId id="270" r:id="rId22"/>
    <p:sldId id="279" r:id="rId23"/>
    <p:sldId id="286" r:id="rId24"/>
    <p:sldId id="280" r:id="rId25"/>
    <p:sldId id="281" r:id="rId26"/>
    <p:sldId id="285" r:id="rId27"/>
  </p:sldIdLst>
  <p:sldSz cx="9144000" cy="6858000" type="screen4x3"/>
  <p:notesSz cx="6858000" cy="9144000"/>
  <p:defaultTextStyle>
    <a:defPPr>
      <a:defRPr lang="sr-Latn-R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>
      <p:cViewPr varScale="1">
        <p:scale>
          <a:sx n="83" d="100"/>
          <a:sy n="83" d="100"/>
        </p:scale>
        <p:origin x="14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6449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7. 10. 2021.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7. 10. 2021.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7. 10. 2021.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Lucida Handwriting" pitchFamily="66" charset="0"/>
                <a:cs typeface="Microsoft New Tai Lue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65138" y="6499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fld id="{BB962C8B-B14F-4D97-AF65-F5344CB8AC3E}" type="datetimeFigureOut">
              <a:rPr lang="bs-Latn-BA" altLang="zh-CN" dirty="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</a:rPr>
              <a:t>7. 10. 2021.</a:t>
            </a:fld>
            <a:endParaRPr lang="bs-Latn-BA" altLang="zh-CN" dirty="0">
              <a:solidFill>
                <a:schemeClr val="bg1"/>
              </a:solidFill>
              <a:latin typeface="Microsoft New Tai Lue" pitchFamily="34" charset="0"/>
              <a:ea typeface="Microsoft New Tai Lue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2138" y="649922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endParaRPr lang="bs-Latn-BA" altLang="zh-CN" dirty="0">
              <a:solidFill>
                <a:schemeClr val="bg1"/>
              </a:solidFill>
              <a:latin typeface="Microsoft New Tai Lue" pitchFamily="34" charset="0"/>
              <a:ea typeface="Microsoft New Tai Lue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1138" y="6499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bs-Latn-BA" altLang="zh-CN" sz="1200" dirty="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</a:rPr>
              <a:t>‹#›</a:t>
            </a:fld>
            <a:endParaRPr lang="bs-Latn-BA" altLang="zh-CN" sz="1200" dirty="0">
              <a:solidFill>
                <a:schemeClr val="bg1"/>
              </a:solidFill>
              <a:latin typeface="Microsoft New Tai Lue" pitchFamily="34" charset="0"/>
              <a:ea typeface="Microsoft New Tai Lue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7. 10. 2021.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7. 10. 2021.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7. 10. 2021.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7. 10. 2021.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7. 10. 2021.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7. 10. 2021.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New Tai Lue" pitchFamily="34" charset="0"/>
                <a:ea typeface="Microsoft New Tai Lue" pitchFamily="34" charset="0"/>
                <a:cs typeface="Microsoft New Tai Lue" pitchFamily="34" charset="0"/>
              </a:rPr>
              <a:t>Click icon to add picture</a:t>
            </a:r>
            <a:endParaRPr kumimoji="0" lang="bs-Latn-BA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New Tai Lue" pitchFamily="34" charset="0"/>
              <a:ea typeface="Microsoft New Tai Lue" pitchFamily="34" charset="0"/>
              <a:cs typeface="Microsoft New Tai Lue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7. 10. 2021.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bs-Latn-BA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4568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bs-Latn-BA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59595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7. 10. 2021.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59595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 rot="16200000">
            <a:off x="-3686175" y="3228975"/>
            <a:ext cx="68580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© free-ppt-templates.com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kern="1200" dirty="0">
                <a:latin typeface="Lucida Handwriting" pitchFamily="66" charset="0"/>
                <a:ea typeface="Microsoft New Tai Lue" pitchFamily="34" charset="0"/>
                <a:cs typeface="Microsoft New Tai Lue" pitchFamily="34" charset="0"/>
              </a:rPr>
              <a:t>PHP Web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48175"/>
            <a:ext cx="6400800" cy="504825"/>
          </a:xfrm>
        </p:spPr>
        <p:txBody>
          <a:bodyPr vert="horz" wrap="square" lIns="91440" tIns="45720" rIns="91440" bIns="45720" numCol="1" rtlCol="0" anchor="ctr" anchorCtr="0" compatLnSpc="1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kumimoji="0" lang="x-none" altLang="bs-Latn-BA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New Tai Lue" pitchFamily="34" charset="0"/>
                <a:ea typeface="+mn-ea"/>
                <a:cs typeface="Microsoft New Tai Lue" pitchFamily="34" charset="0"/>
              </a:rPr>
              <a:t>Ivan Jaya, S.Si., M.Kom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Aturan Dasar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7770"/>
            <a:ext cx="3754760" cy="6046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d-ID" sz="2800" dirty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rPr>
              <a:t>&lt;?php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4560" y="1223035"/>
            <a:ext cx="2700808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400" dirty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rPr>
              <a:t>Kepala program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60104" y="1524402"/>
            <a:ext cx="36724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60104" y="5898713"/>
            <a:ext cx="36724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64560" y="5591517"/>
            <a:ext cx="2700808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400" dirty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rPr>
              <a:t>Akhir program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320" y="2279149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64560" y="1755929"/>
            <a:ext cx="2700808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400" i="1" dirty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rPr>
              <a:t>Statement</a:t>
            </a:r>
            <a:r>
              <a:rPr lang="id-ID" sz="2400" dirty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rPr>
              <a:t> diakhiri tanda semicolon (;)</a:t>
            </a:r>
            <a:endParaRPr lang="id-ID" sz="2400" i="1" dirty="0">
              <a:solidFill>
                <a:schemeClr val="bg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04320" y="4511397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64560" y="4247172"/>
            <a:ext cx="2700808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400" dirty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rPr>
              <a:t>Variabel diawali tanda $ diikuti nama variabel</a:t>
            </a:r>
          </a:p>
        </p:txBody>
      </p:sp>
      <p:sp>
        <p:nvSpPr>
          <p:cNvPr id="22" name="Content Placeholder 2"/>
          <p:cNvSpPr txBox="1"/>
          <p:nvPr/>
        </p:nvSpPr>
        <p:spPr>
          <a:xfrm>
            <a:off x="609600" y="5591517"/>
            <a:ext cx="3754760" cy="604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?&gt;</a:t>
            </a:r>
          </a:p>
        </p:txBody>
      </p:sp>
      <p:sp>
        <p:nvSpPr>
          <p:cNvPr id="23" name="Content Placeholder 2"/>
          <p:cNvSpPr txBox="1"/>
          <p:nvPr/>
        </p:nvSpPr>
        <p:spPr>
          <a:xfrm>
            <a:off x="619944" y="1991117"/>
            <a:ext cx="3754760" cy="604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id-ID" sz="2800" dirty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rPr>
              <a:t>echo “Biodata”;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Content Placeholder 2"/>
          <p:cNvSpPr txBox="1"/>
          <p:nvPr/>
        </p:nvSpPr>
        <p:spPr>
          <a:xfrm>
            <a:off x="619944" y="4194765"/>
            <a:ext cx="3754760" cy="604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x-none" altLang="id-ID" sz="2800" dirty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rPr>
              <a:t>$</a:t>
            </a:r>
            <a:r>
              <a:rPr lang="id-ID" sz="2800" dirty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rPr>
              <a:t>Nama=“Ivan”;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kumimoji="0" lang="x-none" altLang="id-ID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echo "Nama: $Nama";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004320" y="3522449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64560" y="3176344"/>
            <a:ext cx="2700808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400" dirty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rPr>
              <a:t>Komentar satu baris</a:t>
            </a:r>
          </a:p>
        </p:txBody>
      </p:sp>
      <p:sp>
        <p:nvSpPr>
          <p:cNvPr id="27" name="Content Placeholder 2"/>
          <p:cNvSpPr txBox="1"/>
          <p:nvPr/>
        </p:nvSpPr>
        <p:spPr>
          <a:xfrm>
            <a:off x="619944" y="3234417"/>
            <a:ext cx="3754760" cy="604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id-ID" sz="2800" dirty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rPr>
              <a:t>// Deskripsi data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ldLvl="0" animBg="1"/>
      <p:bldP spid="12" grpId="0" bldLvl="0" animBg="1"/>
      <p:bldP spid="18" grpId="0" bldLvl="0" animBg="1"/>
      <p:bldP spid="21" grpId="0" bldLvl="0" animBg="1"/>
      <p:bldP spid="22" grpId="0" build="p"/>
      <p:bldP spid="23" grpId="0" build="p"/>
      <p:bldP spid="24" grpId="0" uiExpand="1" build="p"/>
      <p:bldP spid="26" grpId="0" bldLvl="0" animBg="1"/>
      <p:bldP spid="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Sifat Penulisan PHP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9430" y="1183005"/>
            <a:ext cx="2545080" cy="4648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id-ID" b="1" dirty="0">
                <a:solidFill>
                  <a:schemeClr val="bg1"/>
                </a:solidFill>
              </a:rPr>
              <a:t>	Keywords:</a:t>
            </a:r>
          </a:p>
        </p:txBody>
      </p:sp>
      <p:sp>
        <p:nvSpPr>
          <p:cNvPr id="8" name="Content Placeholder 5"/>
          <p:cNvSpPr txBox="1"/>
          <p:nvPr/>
        </p:nvSpPr>
        <p:spPr>
          <a:xfrm>
            <a:off x="817240" y="1723257"/>
            <a:ext cx="2026568" cy="190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id-ID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id-ID" sz="3200" i="1" dirty="0">
                <a:solidFill>
                  <a:schemeClr val="bg1"/>
                </a:solidFill>
              </a:rPr>
              <a:t>If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id-ID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199656" y="1468016"/>
            <a:ext cx="864096" cy="2088232"/>
          </a:xfrm>
          <a:prstGeom prst="rightBrac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2179107"/>
            <a:ext cx="432048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b" anchorCtr="1">
            <a:spAutoFit/>
          </a:bodyPr>
          <a:lstStyle/>
          <a:p>
            <a:pPr algn="ctr"/>
            <a:r>
              <a:rPr lang="id-ID" sz="3200" b="1" dirty="0">
                <a:solidFill>
                  <a:schemeClr val="bg1"/>
                </a:solidFill>
              </a:rPr>
              <a:t>Tidak Case-sensitive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3968" y="2893532"/>
            <a:ext cx="4320480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b" anchorCtr="1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</a:rPr>
              <a:t>echo = ECHO</a:t>
            </a:r>
          </a:p>
        </p:txBody>
      </p:sp>
      <p:sp>
        <p:nvSpPr>
          <p:cNvPr id="15" name="Content Placeholder 5"/>
          <p:cNvSpPr txBox="1"/>
          <p:nvPr/>
        </p:nvSpPr>
        <p:spPr>
          <a:xfrm>
            <a:off x="467544" y="3848090"/>
            <a:ext cx="2579056" cy="60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Variabel:</a:t>
            </a:r>
          </a:p>
        </p:txBody>
      </p:sp>
      <p:sp>
        <p:nvSpPr>
          <p:cNvPr id="17" name="Content Placeholder 5"/>
          <p:cNvSpPr txBox="1"/>
          <p:nvPr/>
        </p:nvSpPr>
        <p:spPr>
          <a:xfrm>
            <a:off x="827584" y="4500736"/>
            <a:ext cx="2016224" cy="190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id-ID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$Nama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id-ID" sz="3200" i="1" dirty="0">
                <a:solidFill>
                  <a:schemeClr val="bg1"/>
                </a:solidFill>
              </a:rPr>
              <a:t>$nama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id-ID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$NAMA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3286200" y="4194060"/>
            <a:ext cx="864096" cy="2088232"/>
          </a:xfrm>
          <a:prstGeom prst="rightBrac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94312" y="4660775"/>
            <a:ext cx="4320480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b" anchorCtr="1">
            <a:spAutoFit/>
          </a:bodyPr>
          <a:lstStyle/>
          <a:p>
            <a:pPr algn="ctr"/>
            <a:r>
              <a:rPr lang="id-ID" sz="3600" b="1" dirty="0">
                <a:solidFill>
                  <a:schemeClr val="bg1"/>
                </a:solidFill>
              </a:rPr>
              <a:t>Case-sensitive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94312" y="5509026"/>
            <a:ext cx="4670176" cy="5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b" anchorCtr="1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</a:rPr>
              <a:t>$Nama ≠ $nama ≠ $NAMA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ldLvl="0" animBg="1"/>
      <p:bldP spid="9" grpId="0" bldLvl="0" animBg="1"/>
      <p:bldP spid="13" grpId="0" bldLvl="0" animBg="1"/>
      <p:bldP spid="14" grpId="0" bldLvl="0" animBg="1"/>
      <p:bldP spid="15" grpId="0" build="p" animBg="1"/>
      <p:bldP spid="17" grpId="0" bldLvl="0" animBg="1"/>
      <p:bldP spid="19" grpId="0" bldLvl="0" animBg="1"/>
      <p:bldP spid="28" grpId="0" bldLvl="0" animBg="1"/>
      <p:bldP spid="2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Operator PHP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9430" y="1183005"/>
            <a:ext cx="7001510" cy="4648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id-ID" b="1" dirty="0">
                <a:solidFill>
                  <a:schemeClr val="bg1"/>
                </a:solidFill>
              </a:rPr>
              <a:t>	</a:t>
            </a:r>
            <a:r>
              <a:rPr lang="x-none" altLang="id-ID" b="1" dirty="0">
                <a:solidFill>
                  <a:schemeClr val="bg1"/>
                </a:solidFill>
              </a:rPr>
              <a:t>Aritmatika (Arithmetic)</a:t>
            </a:r>
            <a:r>
              <a:rPr lang="id-ID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8" name="Content Placeholder 5"/>
          <p:cNvSpPr txBox="1"/>
          <p:nvPr/>
        </p:nvSpPr>
        <p:spPr>
          <a:xfrm>
            <a:off x="820420" y="1725295"/>
            <a:ext cx="6743700" cy="417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		(penjumlahan)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		(pengurangan)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		(perkalian)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		(pembagian)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 		(modulus)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** 		( eksponensial)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Operator PHP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9430" y="1183005"/>
            <a:ext cx="7001510" cy="4648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id-ID" b="1" dirty="0">
                <a:solidFill>
                  <a:schemeClr val="bg1"/>
                </a:solidFill>
              </a:rPr>
              <a:t>	</a:t>
            </a:r>
            <a:r>
              <a:rPr lang="x-none" altLang="id-ID" b="1" dirty="0">
                <a:solidFill>
                  <a:schemeClr val="bg1"/>
                </a:solidFill>
              </a:rPr>
              <a:t>Penugasan (Assignment)</a:t>
            </a:r>
            <a:r>
              <a:rPr lang="id-ID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8" name="Content Placeholder 5"/>
          <p:cNvSpPr txBox="1"/>
          <p:nvPr/>
        </p:nvSpPr>
        <p:spPr>
          <a:xfrm>
            <a:off x="820420" y="1725295"/>
            <a:ext cx="6743700" cy="417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x=y		nilai x = nilai 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x+=y		x = x+y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x-=y		x = x-y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x*=y		x = x*y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x/=y		x = x/y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x%=y		x = x%y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Operator PHP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9430" y="1183005"/>
            <a:ext cx="7001510" cy="4648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id-ID" b="1" dirty="0">
                <a:solidFill>
                  <a:schemeClr val="bg1"/>
                </a:solidFill>
              </a:rPr>
              <a:t>	</a:t>
            </a:r>
            <a:r>
              <a:rPr lang="x-none" altLang="id-ID" b="1" dirty="0">
                <a:solidFill>
                  <a:schemeClr val="bg1"/>
                </a:solidFill>
              </a:rPr>
              <a:t>Perbandingan (Comparison)</a:t>
            </a:r>
            <a:r>
              <a:rPr lang="id-ID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8" name="Content Placeholder 5"/>
          <p:cNvSpPr txBox="1"/>
          <p:nvPr/>
        </p:nvSpPr>
        <p:spPr>
          <a:xfrm>
            <a:off x="823595" y="1727200"/>
            <a:ext cx="7566025" cy="48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		(equal)		$x==$y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===  	(identical)		$x===$y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!=		(not equal)		$x!=$y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&lt;&gt;		(not equal)		$x&lt;&gt;$y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!==		(not identical)	$x!==$y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		(greater than)	$x &gt; $y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		(less than)		$x &lt; $y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&gt;=		(greater than	</a:t>
            </a:r>
            <a:r>
              <a:rPr kumimoji="0" lang="en-US" altLang="id-ID" sz="28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x-none" altLang="id-ID" sz="28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x-none" altLang="id-ID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&gt;= $y</a:t>
            </a:r>
            <a:br>
              <a:rPr kumimoji="0" lang="x-none" altLang="id-ID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altLang="id-ID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or equal)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&lt;=		(less than		$x &lt;= $y</a:t>
            </a:r>
            <a:br>
              <a:rPr kumimoji="0" lang="x-none" altLang="id-ID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altLang="id-ID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or equal)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Operator PHP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9430" y="1183005"/>
            <a:ext cx="7001510" cy="4648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x-none" b="1" dirty="0">
                <a:solidFill>
                  <a:schemeClr val="bg1"/>
                </a:solidFill>
              </a:rPr>
              <a:t>Increment/Decrement</a:t>
            </a:r>
          </a:p>
        </p:txBody>
      </p:sp>
      <p:sp>
        <p:nvSpPr>
          <p:cNvPr id="8" name="Content Placeholder 5"/>
          <p:cNvSpPr txBox="1"/>
          <p:nvPr/>
        </p:nvSpPr>
        <p:spPr>
          <a:xfrm>
            <a:off x="824230" y="2032000"/>
            <a:ext cx="7566025" cy="225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++$x  	Tambahkan $x dgn 1, kembalikan $x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$x++	Kembalikan $x, tambahkan $x dgn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--$x		Kurangkan $x dgn 1, kembalikan $x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$x--		Kembalikan $x, kurangkan $x dgn 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Operator PHP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9430" y="1183005"/>
            <a:ext cx="7001510" cy="4648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x-none" b="1" dirty="0">
                <a:solidFill>
                  <a:schemeClr val="bg1"/>
                </a:solidFill>
              </a:rPr>
              <a:t>Logika (Logical)</a:t>
            </a:r>
          </a:p>
        </p:txBody>
      </p:sp>
      <p:sp>
        <p:nvSpPr>
          <p:cNvPr id="8" name="Content Placeholder 5"/>
          <p:cNvSpPr txBox="1"/>
          <p:nvPr/>
        </p:nvSpPr>
        <p:spPr>
          <a:xfrm>
            <a:off x="825500" y="2032635"/>
            <a:ext cx="7566025" cy="299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			$x and $y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			$x &amp;&amp; $y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			$x or $y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			$x || $y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			!$x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xor			$x xor $y			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Operator PHP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75690" y="1447800"/>
            <a:ext cx="7001510" cy="4648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x-none" b="1" dirty="0">
                <a:solidFill>
                  <a:schemeClr val="bg1"/>
                </a:solidFill>
              </a:rPr>
              <a:t>String </a:t>
            </a:r>
          </a:p>
        </p:txBody>
      </p:sp>
      <p:sp>
        <p:nvSpPr>
          <p:cNvPr id="8" name="Content Placeholder 5"/>
          <p:cNvSpPr txBox="1"/>
          <p:nvPr/>
        </p:nvSpPr>
        <p:spPr>
          <a:xfrm>
            <a:off x="826135" y="2209800"/>
            <a:ext cx="7566025" cy="13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		concatenation			$a . $b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x-none" altLang="id-ID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.= 		concatenation assignment	$a.=$b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bs-Latn-BA" dirty="0" err="1"/>
              <a:t>Kondisional</a:t>
            </a:r>
            <a:r>
              <a:rPr lang="en-US" altLang="bs-Latn-BA" dirty="0"/>
              <a:t> </a:t>
            </a:r>
            <a:r>
              <a:rPr lang="x-none" altLang="bs-Latn-BA" dirty="0"/>
              <a:t> PHP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75690" y="1447800"/>
            <a:ext cx="7001510" cy="4648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en-US" b="1" dirty="0" err="1">
                <a:solidFill>
                  <a:schemeClr val="bg1"/>
                </a:solidFill>
              </a:rPr>
              <a:t>If..Elseif..Else</a:t>
            </a:r>
            <a:r>
              <a:rPr lang="x-none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Content Placeholder 5"/>
          <p:cNvSpPr txBox="1"/>
          <p:nvPr/>
        </p:nvSpPr>
        <p:spPr>
          <a:xfrm>
            <a:off x="826135" y="2209800"/>
            <a:ext cx="763206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 rtl="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</a:rPr>
              <a:t>if (</a:t>
            </a:r>
            <a:r>
              <a:rPr lang="en-US" sz="2400" i="1" dirty="0">
                <a:solidFill>
                  <a:schemeClr val="bg1"/>
                </a:solidFill>
              </a:rPr>
              <a:t>condition</a:t>
            </a:r>
            <a:r>
              <a:rPr lang="en-US" sz="2400" dirty="0">
                <a:solidFill>
                  <a:schemeClr val="bg1"/>
                </a:solidFill>
              </a:rPr>
              <a:t>)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</a:t>
            </a:r>
            <a:r>
              <a:rPr lang="en-US" sz="2400" i="1" dirty="0">
                <a:solidFill>
                  <a:schemeClr val="bg1"/>
                </a:solidFill>
              </a:rPr>
              <a:t>code to be executed if this condition is true;</a:t>
            </a:r>
            <a:br>
              <a:rPr lang="en-US" sz="2400" i="1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 elseif (</a:t>
            </a:r>
            <a:r>
              <a:rPr lang="en-US" sz="2400" i="1" dirty="0">
                <a:solidFill>
                  <a:schemeClr val="bg1"/>
                </a:solidFill>
              </a:rPr>
              <a:t>condition</a:t>
            </a:r>
            <a:r>
              <a:rPr lang="en-US" sz="2400" dirty="0">
                <a:solidFill>
                  <a:schemeClr val="bg1"/>
                </a:solidFill>
              </a:rPr>
              <a:t>)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i="1" dirty="0">
                <a:solidFill>
                  <a:schemeClr val="bg1"/>
                </a:solidFill>
              </a:rPr>
              <a:t> code to be executed if first condition is false and this condition is true;</a:t>
            </a:r>
            <a:br>
              <a:rPr lang="en-US" sz="2400" i="1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 else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</a:t>
            </a:r>
            <a:r>
              <a:rPr lang="en-US" sz="2400" i="1" dirty="0">
                <a:solidFill>
                  <a:schemeClr val="bg1"/>
                </a:solidFill>
              </a:rPr>
              <a:t>code to be executed if all conditions are false;</a:t>
            </a:r>
            <a:br>
              <a:rPr lang="en-US" sz="2400" i="1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kumimoji="0" lang="x-none" altLang="id-ID" sz="2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5168182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sz="4800" dirty="0"/>
              <a:t>Proses Form dengan PHP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4938"/>
            <a:ext cx="8229600" cy="45688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x-none" altLang="bs-Latn-BA" sz="2800" dirty="0">
                <a:latin typeface="+mn-lt"/>
              </a:rPr>
              <a:t>Input yang diproses dari form bisa ditampilkan di halaman web yang sama atau di halaman web yang berbeda.</a:t>
            </a:r>
          </a:p>
          <a:p>
            <a:pPr eaLnBrk="1" hangingPunct="1"/>
            <a:endParaRPr lang="x-none" altLang="bs-Latn-BA" sz="2800" dirty="0">
              <a:latin typeface="+mn-lt"/>
            </a:endParaRPr>
          </a:p>
          <a:p>
            <a:pPr eaLnBrk="1" hangingPunct="1"/>
            <a:r>
              <a:rPr lang="x-none" altLang="bs-Latn-BA" sz="2800" dirty="0">
                <a:latin typeface="+mn-lt"/>
              </a:rPr>
              <a:t>Terkait dengan input-an form html, </a:t>
            </a:r>
            <a:r>
              <a:rPr lang="x-none" altLang="bs-Latn-BA" sz="2800" b="1" dirty="0">
                <a:latin typeface="+mn-lt"/>
              </a:rPr>
              <a:t>method form </a:t>
            </a:r>
            <a:r>
              <a:rPr lang="x-none" altLang="bs-Latn-BA" sz="2800" dirty="0">
                <a:latin typeface="+mn-lt"/>
              </a:rPr>
              <a:t>dan </a:t>
            </a:r>
            <a:r>
              <a:rPr lang="x-none" altLang="bs-Latn-BA" sz="2800" b="1" dirty="0">
                <a:latin typeface="+mn-lt"/>
              </a:rPr>
              <a:t>name </a:t>
            </a:r>
            <a:r>
              <a:rPr lang="x-none" altLang="bs-Latn-BA" sz="2800" dirty="0">
                <a:latin typeface="+mn-lt"/>
              </a:rPr>
              <a:t>dari setiap inputan berkorelasi dengan variabel PHP.</a:t>
            </a:r>
            <a:endParaRPr lang="x-none" altLang="bs-Latn-BA" sz="1800" dirty="0">
              <a:latin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PHP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x-none" altLang="bs-Latn-BA" sz="3000" dirty="0"/>
              <a:t>Pencipta</a:t>
            </a:r>
            <a:r>
              <a:rPr lang="en-US" altLang="bs-Latn-BA" sz="3000" dirty="0"/>
              <a:t>	</a:t>
            </a:r>
            <a:r>
              <a:rPr lang="x-none" altLang="bs-Latn-BA" sz="3000" dirty="0"/>
              <a:t>	: Rasmus Lerdorf </a:t>
            </a:r>
          </a:p>
          <a:p>
            <a:pPr eaLnBrk="1" hangingPunct="1"/>
            <a:r>
              <a:rPr lang="x-none" altLang="bs-Latn-BA" sz="3000" dirty="0"/>
              <a:t>Tahun 		: 1994</a:t>
            </a:r>
          </a:p>
          <a:p>
            <a:pPr eaLnBrk="1" hangingPunct="1"/>
            <a:r>
              <a:rPr lang="x-none" altLang="bs-Latn-BA" sz="3000" dirty="0"/>
              <a:t>Akronim	</a:t>
            </a:r>
            <a:r>
              <a:rPr lang="en-US" altLang="bs-Latn-BA" sz="3000" dirty="0"/>
              <a:t>	</a:t>
            </a:r>
            <a:r>
              <a:rPr lang="x-none" altLang="bs-Latn-BA" sz="3000" dirty="0"/>
              <a:t>: </a:t>
            </a:r>
            <a:r>
              <a:rPr lang="id-ID" altLang="bs-Latn-BA" sz="3000" b="1" dirty="0"/>
              <a:t>P</a:t>
            </a:r>
            <a:r>
              <a:rPr lang="id-ID" altLang="bs-Latn-BA" sz="3000" dirty="0"/>
              <a:t>HP </a:t>
            </a:r>
            <a:r>
              <a:rPr lang="x-none" altLang="bs-Latn-BA" sz="3000" b="1" dirty="0"/>
              <a:t>H</a:t>
            </a:r>
            <a:r>
              <a:rPr lang="x-none" altLang="bs-Latn-BA" sz="3000" dirty="0"/>
              <a:t>ypertext </a:t>
            </a:r>
            <a:r>
              <a:rPr lang="x-none" altLang="bs-Latn-BA" sz="3000" b="1" dirty="0"/>
              <a:t>P</a:t>
            </a:r>
            <a:r>
              <a:rPr lang="x-none" altLang="bs-Latn-BA" sz="3000" dirty="0"/>
              <a:t>reprocessor</a:t>
            </a:r>
          </a:p>
          <a:p>
            <a:pPr eaLnBrk="1" hangingPunct="1"/>
            <a:r>
              <a:rPr lang="x-none" altLang="bs-Latn-BA" sz="3000" dirty="0"/>
              <a:t>Integrasi DB	: MySQL, PostgreSQL, 				  Oracle, Microsoft SQL </a:t>
            </a:r>
            <a:br>
              <a:rPr lang="x-none" altLang="bs-Latn-BA" sz="3000" dirty="0"/>
            </a:br>
            <a:r>
              <a:rPr lang="x-none" altLang="bs-Latn-BA" sz="3000" dirty="0"/>
              <a:t>			  Server, dll.</a:t>
            </a:r>
          </a:p>
          <a:p>
            <a:pPr eaLnBrk="1" hangingPunct="1"/>
            <a:r>
              <a:rPr lang="x-none" altLang="bs-Latn-BA" sz="3000" dirty="0"/>
              <a:t>Framework	: Code Igniter (CI), Yii, Zend,</a:t>
            </a:r>
            <a:br>
              <a:rPr lang="x-none" altLang="bs-Latn-BA" sz="3000" dirty="0"/>
            </a:br>
            <a:r>
              <a:rPr lang="x-none" altLang="bs-Latn-BA" sz="3000" dirty="0"/>
              <a:t>			  </a:t>
            </a:r>
            <a:r>
              <a:rPr lang="en-US" altLang="bs-Latn-BA" sz="3000" dirty="0"/>
              <a:t>Laravel, </a:t>
            </a:r>
            <a:r>
              <a:rPr lang="x-none" altLang="bs-Latn-BA" sz="3000" dirty="0"/>
              <a:t>dll.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sz="4800" dirty="0"/>
              <a:t>Proses Form dengan PHP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925" y="1981200"/>
            <a:ext cx="8029575" cy="3718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d-ID" altLang="en-US" dirty="0">
                <a:solidFill>
                  <a:schemeClr val="bg1"/>
                </a:solidFill>
              </a:rPr>
              <a:t>&lt;!DOCTYPE </a:t>
            </a:r>
            <a:r>
              <a:rPr lang="id-ID" altLang="en-US" dirty="0" err="1">
                <a:solidFill>
                  <a:schemeClr val="bg1"/>
                </a:solidFill>
              </a:rPr>
              <a:t>html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&lt;</a:t>
            </a:r>
            <a:r>
              <a:rPr lang="id-ID" altLang="en-US" dirty="0" err="1">
                <a:solidFill>
                  <a:schemeClr val="bg1"/>
                </a:solidFill>
              </a:rPr>
              <a:t>html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&lt;</a:t>
            </a:r>
            <a:r>
              <a:rPr lang="id-ID" altLang="en-US" dirty="0" err="1">
                <a:solidFill>
                  <a:schemeClr val="bg1"/>
                </a:solidFill>
              </a:rPr>
              <a:t>body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&lt;form action="proses.php" method=“</a:t>
            </a:r>
            <a:r>
              <a:rPr lang="en-US" altLang="en-US" sz="2000" b="1" dirty="0">
                <a:solidFill>
                  <a:schemeClr val="bg1"/>
                </a:solidFill>
              </a:rPr>
              <a:t>POST</a:t>
            </a:r>
            <a:r>
              <a:rPr lang="id-ID" altLang="en-US" dirty="0">
                <a:solidFill>
                  <a:schemeClr val="bg1"/>
                </a:solidFill>
              </a:rPr>
              <a:t>"&gt;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  &lt;</a:t>
            </a:r>
            <a:r>
              <a:rPr lang="id-ID" altLang="en-US" dirty="0" err="1">
                <a:solidFill>
                  <a:schemeClr val="bg1"/>
                </a:solidFill>
              </a:rPr>
              <a:t>table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    &lt;</a:t>
            </a:r>
            <a:r>
              <a:rPr lang="id-ID" altLang="en-US" dirty="0" err="1">
                <a:solidFill>
                  <a:schemeClr val="bg1"/>
                </a:solidFill>
              </a:rPr>
              <a:t>tr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      &lt;</a:t>
            </a:r>
            <a:r>
              <a:rPr lang="id-ID" altLang="en-US" dirty="0" err="1">
                <a:solidFill>
                  <a:schemeClr val="bg1"/>
                </a:solidFill>
              </a:rPr>
              <a:t>td</a:t>
            </a:r>
            <a:r>
              <a:rPr lang="id-ID" altLang="en-US" dirty="0">
                <a:solidFill>
                  <a:schemeClr val="bg1"/>
                </a:solidFill>
              </a:rPr>
              <a:t>&gt;Nama&lt;/</a:t>
            </a:r>
            <a:r>
              <a:rPr lang="id-ID" altLang="en-US" dirty="0" err="1">
                <a:solidFill>
                  <a:schemeClr val="bg1"/>
                </a:solidFill>
              </a:rPr>
              <a:t>td</a:t>
            </a:r>
            <a:r>
              <a:rPr lang="id-ID" altLang="en-US" dirty="0">
                <a:solidFill>
                  <a:schemeClr val="bg1"/>
                </a:solidFill>
              </a:rPr>
              <a:t>&gt;&lt;</a:t>
            </a:r>
            <a:r>
              <a:rPr lang="id-ID" altLang="en-US" dirty="0" err="1">
                <a:solidFill>
                  <a:schemeClr val="bg1"/>
                </a:solidFill>
              </a:rPr>
              <a:t>td</a:t>
            </a:r>
            <a:r>
              <a:rPr lang="id-ID" altLang="en-US" dirty="0">
                <a:solidFill>
                  <a:schemeClr val="bg1"/>
                </a:solidFill>
              </a:rPr>
              <a:t>&gt;:&lt;/</a:t>
            </a:r>
            <a:r>
              <a:rPr lang="id-ID" altLang="en-US" dirty="0" err="1">
                <a:solidFill>
                  <a:schemeClr val="bg1"/>
                </a:solidFill>
              </a:rPr>
              <a:t>td</a:t>
            </a:r>
            <a:r>
              <a:rPr lang="id-ID" altLang="en-US" dirty="0">
                <a:solidFill>
                  <a:schemeClr val="bg1"/>
                </a:solidFill>
              </a:rPr>
              <a:t>&gt;&lt;</a:t>
            </a:r>
            <a:r>
              <a:rPr lang="id-ID" altLang="en-US" dirty="0" err="1">
                <a:solidFill>
                  <a:schemeClr val="bg1"/>
                </a:solidFill>
              </a:rPr>
              <a:t>td</a:t>
            </a:r>
            <a:r>
              <a:rPr lang="id-ID" altLang="en-US" dirty="0">
                <a:solidFill>
                  <a:schemeClr val="bg1"/>
                </a:solidFill>
              </a:rPr>
              <a:t>&gt;&lt;</a:t>
            </a:r>
            <a:r>
              <a:rPr lang="id-ID" altLang="en-US" dirty="0" err="1">
                <a:solidFill>
                  <a:schemeClr val="bg1"/>
                </a:solidFill>
              </a:rPr>
              <a:t>input</a:t>
            </a:r>
            <a:r>
              <a:rPr lang="id-ID" altLang="en-US" dirty="0">
                <a:solidFill>
                  <a:schemeClr val="bg1"/>
                </a:solidFill>
              </a:rPr>
              <a:t> </a:t>
            </a:r>
            <a:r>
              <a:rPr lang="id-ID" altLang="en-US" dirty="0" err="1">
                <a:solidFill>
                  <a:schemeClr val="bg1"/>
                </a:solidFill>
              </a:rPr>
              <a:t>type</a:t>
            </a:r>
            <a:r>
              <a:rPr lang="id-ID" altLang="en-US" dirty="0">
                <a:solidFill>
                  <a:schemeClr val="bg1"/>
                </a:solidFill>
              </a:rPr>
              <a:t>="</a:t>
            </a:r>
            <a:r>
              <a:rPr lang="id-ID" altLang="en-US" dirty="0" err="1">
                <a:solidFill>
                  <a:schemeClr val="bg1"/>
                </a:solidFill>
              </a:rPr>
              <a:t>text</a:t>
            </a:r>
            <a:r>
              <a:rPr lang="id-ID" altLang="en-US" dirty="0">
                <a:solidFill>
                  <a:schemeClr val="bg1"/>
                </a:solidFill>
              </a:rPr>
              <a:t>" </a:t>
            </a:r>
            <a:r>
              <a:rPr lang="id-ID" altLang="en-US" dirty="0" err="1">
                <a:solidFill>
                  <a:schemeClr val="bg1"/>
                </a:solidFill>
              </a:rPr>
              <a:t>name</a:t>
            </a:r>
            <a:r>
              <a:rPr lang="id-ID" altLang="en-US" dirty="0">
                <a:solidFill>
                  <a:schemeClr val="bg1"/>
                </a:solidFill>
              </a:rPr>
              <a:t>="</a:t>
            </a:r>
            <a:r>
              <a:rPr lang="id-ID" altLang="en-US" sz="2000" b="1" dirty="0">
                <a:solidFill>
                  <a:srgbClr val="FFFF00"/>
                </a:solidFill>
              </a:rPr>
              <a:t>nama</a:t>
            </a:r>
            <a:r>
              <a:rPr lang="id-ID" altLang="en-US" dirty="0">
                <a:solidFill>
                  <a:schemeClr val="bg1"/>
                </a:solidFill>
              </a:rPr>
              <a:t>"&gt;&lt;/</a:t>
            </a:r>
            <a:r>
              <a:rPr lang="id-ID" altLang="en-US" dirty="0" err="1">
                <a:solidFill>
                  <a:schemeClr val="bg1"/>
                </a:solidFill>
              </a:rPr>
              <a:t>td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      &lt;</a:t>
            </a:r>
            <a:r>
              <a:rPr lang="id-ID" altLang="en-US" dirty="0" err="1">
                <a:solidFill>
                  <a:schemeClr val="bg1"/>
                </a:solidFill>
              </a:rPr>
              <a:t>td</a:t>
            </a:r>
            <a:r>
              <a:rPr lang="id-ID" altLang="en-US" dirty="0">
                <a:solidFill>
                  <a:schemeClr val="bg1"/>
                </a:solidFill>
              </a:rPr>
              <a:t>&gt;&lt;</a:t>
            </a:r>
            <a:r>
              <a:rPr lang="id-ID" altLang="en-US" dirty="0" err="1">
                <a:solidFill>
                  <a:schemeClr val="bg1"/>
                </a:solidFill>
              </a:rPr>
              <a:t>input</a:t>
            </a:r>
            <a:r>
              <a:rPr lang="id-ID" altLang="en-US" dirty="0">
                <a:solidFill>
                  <a:schemeClr val="bg1"/>
                </a:solidFill>
              </a:rPr>
              <a:t> </a:t>
            </a:r>
            <a:r>
              <a:rPr lang="id-ID" altLang="en-US" dirty="0" err="1">
                <a:solidFill>
                  <a:schemeClr val="bg1"/>
                </a:solidFill>
              </a:rPr>
              <a:t>type</a:t>
            </a:r>
            <a:r>
              <a:rPr lang="id-ID" altLang="en-US" dirty="0">
                <a:solidFill>
                  <a:schemeClr val="bg1"/>
                </a:solidFill>
              </a:rPr>
              <a:t>="</a:t>
            </a:r>
            <a:r>
              <a:rPr lang="id-ID" altLang="en-US" dirty="0" err="1">
                <a:solidFill>
                  <a:schemeClr val="bg1"/>
                </a:solidFill>
              </a:rPr>
              <a:t>submit</a:t>
            </a:r>
            <a:r>
              <a:rPr lang="id-ID" altLang="en-US" dirty="0">
                <a:solidFill>
                  <a:schemeClr val="bg1"/>
                </a:solidFill>
              </a:rPr>
              <a:t>" </a:t>
            </a:r>
            <a:r>
              <a:rPr lang="id-ID" altLang="en-US" dirty="0" err="1">
                <a:solidFill>
                  <a:schemeClr val="bg1"/>
                </a:solidFill>
              </a:rPr>
              <a:t>name</a:t>
            </a:r>
            <a:r>
              <a:rPr lang="id-ID" altLang="en-US" dirty="0">
                <a:solidFill>
                  <a:schemeClr val="bg1"/>
                </a:solidFill>
              </a:rPr>
              <a:t>="</a:t>
            </a:r>
            <a:r>
              <a:rPr lang="id-ID" altLang="en-US" dirty="0" err="1">
                <a:solidFill>
                  <a:schemeClr val="bg1"/>
                </a:solidFill>
              </a:rPr>
              <a:t>submit</a:t>
            </a:r>
            <a:r>
              <a:rPr lang="id-ID" altLang="en-US" dirty="0">
                <a:solidFill>
                  <a:schemeClr val="bg1"/>
                </a:solidFill>
              </a:rPr>
              <a:t>" </a:t>
            </a:r>
            <a:r>
              <a:rPr lang="id-ID" altLang="en-US" dirty="0" err="1">
                <a:solidFill>
                  <a:schemeClr val="bg1"/>
                </a:solidFill>
              </a:rPr>
              <a:t>value</a:t>
            </a:r>
            <a:r>
              <a:rPr lang="id-ID" altLang="en-US" dirty="0">
                <a:solidFill>
                  <a:schemeClr val="bg1"/>
                </a:solidFill>
              </a:rPr>
              <a:t>="Cek Nama"&gt;&lt;/</a:t>
            </a:r>
            <a:r>
              <a:rPr lang="id-ID" altLang="en-US" dirty="0" err="1">
                <a:solidFill>
                  <a:schemeClr val="bg1"/>
                </a:solidFill>
              </a:rPr>
              <a:t>td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    &lt;/</a:t>
            </a:r>
            <a:r>
              <a:rPr lang="id-ID" altLang="en-US" dirty="0" err="1">
                <a:solidFill>
                  <a:schemeClr val="bg1"/>
                </a:solidFill>
              </a:rPr>
              <a:t>tr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  &lt;/</a:t>
            </a:r>
            <a:r>
              <a:rPr lang="id-ID" altLang="en-US" dirty="0" err="1">
                <a:solidFill>
                  <a:schemeClr val="bg1"/>
                </a:solidFill>
              </a:rPr>
              <a:t>table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&lt;/</a:t>
            </a:r>
            <a:r>
              <a:rPr lang="id-ID" altLang="en-US" dirty="0" err="1">
                <a:solidFill>
                  <a:schemeClr val="bg1"/>
                </a:solidFill>
              </a:rPr>
              <a:t>form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&lt;/</a:t>
            </a:r>
            <a:r>
              <a:rPr lang="id-ID" altLang="en-US" dirty="0" err="1">
                <a:solidFill>
                  <a:schemeClr val="bg1"/>
                </a:solidFill>
              </a:rPr>
              <a:t>body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&lt;/</a:t>
            </a:r>
            <a:r>
              <a:rPr lang="id-ID" altLang="en-US" dirty="0" err="1">
                <a:solidFill>
                  <a:schemeClr val="bg1"/>
                </a:solidFill>
              </a:rPr>
              <a:t>html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070" y="1193800"/>
            <a:ext cx="1682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x-none" altLang="id-ID" sz="2400" b="1">
                <a:solidFill>
                  <a:schemeClr val="bg1"/>
                </a:solidFill>
              </a:rPr>
              <a:t>form.php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8670" y="5816600"/>
            <a:ext cx="6756400" cy="70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x-none" altLang="id-ID" sz="2000">
                <a:solidFill>
                  <a:schemeClr val="bg1"/>
                </a:solidFill>
              </a:rPr>
              <a:t>Ketika tombol </a:t>
            </a:r>
            <a:r>
              <a:rPr lang="x-none" altLang="id-ID" sz="2000" b="1">
                <a:solidFill>
                  <a:schemeClr val="bg1"/>
                </a:solidFill>
              </a:rPr>
              <a:t>Cek Nama</a:t>
            </a:r>
            <a:r>
              <a:rPr lang="x-none" altLang="id-ID" sz="2000">
                <a:solidFill>
                  <a:schemeClr val="bg1"/>
                </a:solidFill>
              </a:rPr>
              <a:t> diklik akan berpindah ke </a:t>
            </a:r>
            <a:r>
              <a:rPr lang="x-none" altLang="id-ID" sz="2000" b="1">
                <a:solidFill>
                  <a:schemeClr val="bg1"/>
                </a:solidFill>
              </a:rPr>
              <a:t>proses.php </a:t>
            </a:r>
            <a:r>
              <a:rPr lang="x-none" altLang="id-ID" sz="2000">
                <a:solidFill>
                  <a:schemeClr val="bg1"/>
                </a:solidFill>
              </a:rPr>
              <a:t>dan hasil ditampilkan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sz="4800" dirty="0"/>
              <a:t>Proses Form dengan PHP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925" y="1981200"/>
            <a:ext cx="802957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d-ID" altLang="en-US" sz="2000">
                <a:solidFill>
                  <a:schemeClr val="bg1"/>
                </a:solidFill>
              </a:rPr>
              <a:t>&lt;?php</a:t>
            </a:r>
          </a:p>
          <a:p>
            <a:endParaRPr lang="id-ID" altLang="en-US" sz="2000">
              <a:solidFill>
                <a:schemeClr val="bg1"/>
              </a:solidFill>
            </a:endParaRPr>
          </a:p>
          <a:p>
            <a:r>
              <a:rPr lang="id-ID" altLang="en-US" sz="2000">
                <a:solidFill>
                  <a:schemeClr val="bg1"/>
                </a:solidFill>
              </a:rPr>
              <a:t>$nama=$_POST[</a:t>
            </a:r>
            <a:r>
              <a:rPr lang="id-ID" altLang="en-US" sz="2000" b="1">
                <a:solidFill>
                  <a:srgbClr val="FFFF00"/>
                </a:solidFill>
              </a:rPr>
              <a:t>'nama'</a:t>
            </a:r>
            <a:r>
              <a:rPr lang="id-ID" altLang="en-US" sz="2000">
                <a:solidFill>
                  <a:schemeClr val="bg1"/>
                </a:solidFill>
              </a:rPr>
              <a:t>];</a:t>
            </a:r>
          </a:p>
          <a:p>
            <a:endParaRPr lang="id-ID" altLang="en-US" sz="2000">
              <a:solidFill>
                <a:schemeClr val="bg1"/>
              </a:solidFill>
            </a:endParaRPr>
          </a:p>
          <a:p>
            <a:r>
              <a:rPr lang="id-ID" altLang="en-US" sz="2000">
                <a:solidFill>
                  <a:schemeClr val="bg1"/>
                </a:solidFill>
              </a:rPr>
              <a:t>echo "Halo $nama, apa kabar? </a:t>
            </a:r>
            <a:r>
              <a:rPr lang="id-ID" altLang="en-US" sz="2000">
                <a:solidFill>
                  <a:schemeClr val="bg1"/>
                </a:solidFill>
                <a:sym typeface="+mn-ea"/>
              </a:rPr>
              <a:t>&lt;br/&gt;</a:t>
            </a:r>
            <a:r>
              <a:rPr lang="id-ID" altLang="en-US" sz="2000">
                <a:solidFill>
                  <a:schemeClr val="bg1"/>
                </a:solidFill>
              </a:rPr>
              <a:t>";</a:t>
            </a:r>
          </a:p>
          <a:p>
            <a:endParaRPr lang="id-ID" altLang="en-US" sz="2000">
              <a:solidFill>
                <a:schemeClr val="bg1"/>
              </a:solidFill>
            </a:endParaRPr>
          </a:p>
          <a:p>
            <a:r>
              <a:rPr lang="id-ID" altLang="en-US" sz="2000">
                <a:solidFill>
                  <a:schemeClr val="bg1"/>
                </a:solidFill>
              </a:rPr>
              <a:t>echo "Semoga $_POST[nama] tetap semangat belajar.";</a:t>
            </a:r>
          </a:p>
          <a:p>
            <a:endParaRPr lang="id-ID" altLang="en-US" sz="2000">
              <a:solidFill>
                <a:schemeClr val="bg1"/>
              </a:solidFill>
            </a:endParaRPr>
          </a:p>
          <a:p>
            <a:r>
              <a:rPr lang="id-ID" altLang="en-US" sz="2000">
                <a:solidFill>
                  <a:schemeClr val="bg1"/>
                </a:solidFill>
              </a:rPr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705" y="1193800"/>
            <a:ext cx="1981835" cy="4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x-none" altLang="id-ID" sz="2400" b="1">
                <a:solidFill>
                  <a:schemeClr val="bg1"/>
                </a:solidFill>
              </a:rPr>
              <a:t>proses.php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sz="4800" dirty="0"/>
              <a:t>Proses Form dengan PHP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925" y="1676400"/>
            <a:ext cx="8029575" cy="393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d-ID" altLang="en-US" dirty="0">
                <a:solidFill>
                  <a:schemeClr val="bg1"/>
                </a:solidFill>
              </a:rPr>
              <a:t>  &lt;</a:t>
            </a:r>
            <a:r>
              <a:rPr lang="id-ID" altLang="en-US" dirty="0" err="1">
                <a:solidFill>
                  <a:schemeClr val="bg1"/>
                </a:solidFill>
              </a:rPr>
              <a:t>body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&lt;form method=“</a:t>
            </a:r>
            <a:r>
              <a:rPr lang="en-US" altLang="en-US" dirty="0">
                <a:solidFill>
                  <a:schemeClr val="bg1"/>
                </a:solidFill>
              </a:rPr>
              <a:t>POST</a:t>
            </a:r>
            <a:r>
              <a:rPr lang="id-ID" altLang="en-US" dirty="0">
                <a:solidFill>
                  <a:schemeClr val="bg1"/>
                </a:solidFill>
              </a:rPr>
              <a:t>"&gt;</a:t>
            </a:r>
          </a:p>
          <a:p>
            <a:r>
              <a:rPr lang="x-none" altLang="id-ID" dirty="0">
                <a:solidFill>
                  <a:schemeClr val="bg1"/>
                </a:solidFill>
              </a:rPr>
              <a:t>    ...</a:t>
            </a:r>
          </a:p>
          <a:p>
            <a:r>
              <a:rPr lang="x-none" altLang="id-ID" dirty="0">
                <a:solidFill>
                  <a:schemeClr val="bg1"/>
                </a:solidFill>
              </a:rPr>
              <a:t>    ...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&lt;/</a:t>
            </a:r>
            <a:r>
              <a:rPr lang="id-ID" altLang="en-US" dirty="0" err="1">
                <a:solidFill>
                  <a:schemeClr val="bg1"/>
                </a:solidFill>
              </a:rPr>
              <a:t>form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endParaRPr lang="id-ID" altLang="en-US" dirty="0">
              <a:solidFill>
                <a:schemeClr val="bg1"/>
              </a:solidFill>
            </a:endParaRPr>
          </a:p>
          <a:p>
            <a:r>
              <a:rPr lang="id-ID" altLang="en-US" dirty="0">
                <a:solidFill>
                  <a:schemeClr val="bg1"/>
                </a:solidFill>
              </a:rPr>
              <a:t>    &lt;?</a:t>
            </a:r>
            <a:r>
              <a:rPr lang="id-ID" altLang="en-US" dirty="0" err="1">
                <a:solidFill>
                  <a:schemeClr val="bg1"/>
                </a:solidFill>
              </a:rPr>
              <a:t>php</a:t>
            </a:r>
            <a:endParaRPr lang="id-ID" altLang="en-US" dirty="0">
              <a:solidFill>
                <a:schemeClr val="bg1"/>
              </a:solidFill>
            </a:endParaRPr>
          </a:p>
          <a:p>
            <a:r>
              <a:rPr lang="id-ID" altLang="en-US" dirty="0">
                <a:solidFill>
                  <a:schemeClr val="bg1"/>
                </a:solidFill>
              </a:rPr>
              <a:t>    </a:t>
            </a:r>
            <a:r>
              <a:rPr lang="id-ID" altLang="en-US" dirty="0" err="1">
                <a:solidFill>
                  <a:schemeClr val="bg1"/>
                </a:solidFill>
              </a:rPr>
              <a:t>if</a:t>
            </a:r>
            <a:r>
              <a:rPr lang="id-ID" altLang="en-US" dirty="0">
                <a:solidFill>
                  <a:schemeClr val="bg1"/>
                </a:solidFill>
              </a:rPr>
              <a:t>($_SERVER['REQUEST_METHOD'] == "POST"){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  </a:t>
            </a:r>
            <a:r>
              <a:rPr lang="id-ID" altLang="en-US" dirty="0" err="1">
                <a:solidFill>
                  <a:schemeClr val="bg1"/>
                </a:solidFill>
              </a:rPr>
              <a:t>echo</a:t>
            </a:r>
            <a:r>
              <a:rPr lang="id-ID" altLang="en-US" dirty="0">
                <a:solidFill>
                  <a:schemeClr val="bg1"/>
                </a:solidFill>
              </a:rPr>
              <a:t> "Halo $_POST[nama], apa kabar?";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}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 ?&gt;</a:t>
            </a:r>
          </a:p>
          <a:p>
            <a:endParaRPr lang="id-ID" altLang="en-US" dirty="0">
              <a:solidFill>
                <a:schemeClr val="bg1"/>
              </a:solidFill>
            </a:endParaRPr>
          </a:p>
          <a:p>
            <a:r>
              <a:rPr lang="id-ID" altLang="en-US" dirty="0">
                <a:solidFill>
                  <a:schemeClr val="bg1"/>
                </a:solidFill>
              </a:rPr>
              <a:t>  &lt;/</a:t>
            </a:r>
            <a:r>
              <a:rPr lang="id-ID" altLang="en-US" dirty="0" err="1">
                <a:solidFill>
                  <a:schemeClr val="bg1"/>
                </a:solidFill>
              </a:rPr>
              <a:t>body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&lt;/</a:t>
            </a:r>
            <a:r>
              <a:rPr lang="id-ID" altLang="en-US" dirty="0" err="1">
                <a:solidFill>
                  <a:schemeClr val="bg1"/>
                </a:solidFill>
              </a:rPr>
              <a:t>html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070" y="1193800"/>
            <a:ext cx="1682750" cy="4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x-none" altLang="id-ID" sz="2400" b="1">
                <a:solidFill>
                  <a:schemeClr val="bg1"/>
                </a:solidFill>
              </a:rPr>
              <a:t>form1.php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8670" y="5816600"/>
            <a:ext cx="6756400" cy="70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x-none" altLang="id-ID" sz="2000">
                <a:solidFill>
                  <a:schemeClr val="bg1"/>
                </a:solidFill>
              </a:rPr>
              <a:t>Ketika tombol </a:t>
            </a:r>
            <a:r>
              <a:rPr lang="x-none" altLang="id-ID" sz="2000" b="1">
                <a:solidFill>
                  <a:schemeClr val="bg1"/>
                </a:solidFill>
              </a:rPr>
              <a:t>Cek Nama</a:t>
            </a:r>
            <a:r>
              <a:rPr lang="x-none" altLang="id-ID" sz="2000">
                <a:solidFill>
                  <a:schemeClr val="bg1"/>
                </a:solidFill>
              </a:rPr>
              <a:t> diklik hasil akan ditampilkan di halaman yang sama yaitu di </a:t>
            </a:r>
            <a:r>
              <a:rPr lang="x-none" altLang="id-ID" sz="2000" b="1">
                <a:solidFill>
                  <a:schemeClr val="bg1"/>
                </a:solidFill>
              </a:rPr>
              <a:t>form1.php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sz="4800" dirty="0"/>
              <a:t>Proses Form dengan PHP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925" y="1676400"/>
            <a:ext cx="8029575" cy="393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d-ID" altLang="en-US" dirty="0">
                <a:solidFill>
                  <a:schemeClr val="bg1"/>
                </a:solidFill>
              </a:rPr>
              <a:t>  &lt;</a:t>
            </a:r>
            <a:r>
              <a:rPr lang="id-ID" altLang="en-US" dirty="0" err="1">
                <a:solidFill>
                  <a:schemeClr val="bg1"/>
                </a:solidFill>
              </a:rPr>
              <a:t>body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&lt;form method=“</a:t>
            </a:r>
            <a:r>
              <a:rPr lang="en-US" altLang="en-US" dirty="0">
                <a:solidFill>
                  <a:schemeClr val="bg1"/>
                </a:solidFill>
              </a:rPr>
              <a:t>POST</a:t>
            </a:r>
            <a:r>
              <a:rPr lang="id-ID" altLang="en-US" dirty="0">
                <a:solidFill>
                  <a:schemeClr val="bg1"/>
                </a:solidFill>
              </a:rPr>
              <a:t>"&gt;</a:t>
            </a:r>
          </a:p>
          <a:p>
            <a:r>
              <a:rPr lang="x-none" altLang="id-ID" dirty="0">
                <a:solidFill>
                  <a:schemeClr val="bg1"/>
                </a:solidFill>
              </a:rPr>
              <a:t>    ...</a:t>
            </a:r>
          </a:p>
          <a:p>
            <a:r>
              <a:rPr lang="x-none" altLang="id-ID" dirty="0">
                <a:solidFill>
                  <a:schemeClr val="bg1"/>
                </a:solidFill>
              </a:rPr>
              <a:t> </a:t>
            </a:r>
            <a:r>
              <a:rPr lang="id-ID" altLang="en-US" dirty="0">
                <a:solidFill>
                  <a:schemeClr val="bg1"/>
                </a:solidFill>
              </a:rPr>
              <a:t>&lt;</a:t>
            </a:r>
            <a:r>
              <a:rPr lang="id-ID" altLang="en-US" dirty="0" err="1">
                <a:solidFill>
                  <a:schemeClr val="bg1"/>
                </a:solidFill>
              </a:rPr>
              <a:t>td</a:t>
            </a:r>
            <a:r>
              <a:rPr lang="id-ID" altLang="en-US" dirty="0">
                <a:solidFill>
                  <a:schemeClr val="bg1"/>
                </a:solidFill>
              </a:rPr>
              <a:t>&gt;&lt;</a:t>
            </a:r>
            <a:r>
              <a:rPr lang="id-ID" altLang="en-US" dirty="0" err="1">
                <a:solidFill>
                  <a:schemeClr val="bg1"/>
                </a:solidFill>
              </a:rPr>
              <a:t>input</a:t>
            </a:r>
            <a:r>
              <a:rPr lang="id-ID" altLang="en-US" dirty="0">
                <a:solidFill>
                  <a:schemeClr val="bg1"/>
                </a:solidFill>
              </a:rPr>
              <a:t> </a:t>
            </a:r>
            <a:r>
              <a:rPr lang="id-ID" altLang="en-US" dirty="0" err="1">
                <a:solidFill>
                  <a:schemeClr val="bg1"/>
                </a:solidFill>
              </a:rPr>
              <a:t>type</a:t>
            </a:r>
            <a:r>
              <a:rPr lang="id-ID" altLang="en-US" dirty="0">
                <a:solidFill>
                  <a:schemeClr val="bg1"/>
                </a:solidFill>
              </a:rPr>
              <a:t>="</a:t>
            </a:r>
            <a:r>
              <a:rPr lang="id-ID" altLang="en-US" dirty="0" err="1">
                <a:solidFill>
                  <a:schemeClr val="bg1"/>
                </a:solidFill>
              </a:rPr>
              <a:t>submit</a:t>
            </a:r>
            <a:r>
              <a:rPr lang="id-ID" altLang="en-US" dirty="0">
                <a:solidFill>
                  <a:schemeClr val="bg1"/>
                </a:solidFill>
              </a:rPr>
              <a:t>" </a:t>
            </a:r>
            <a:r>
              <a:rPr lang="id-ID" altLang="en-US" dirty="0" err="1">
                <a:solidFill>
                  <a:schemeClr val="bg1"/>
                </a:solidFill>
              </a:rPr>
              <a:t>name</a:t>
            </a:r>
            <a:r>
              <a:rPr lang="id-ID" altLang="en-US" dirty="0">
                <a:solidFill>
                  <a:schemeClr val="bg1"/>
                </a:solidFill>
              </a:rPr>
              <a:t>="</a:t>
            </a:r>
            <a:r>
              <a:rPr lang="id-ID" altLang="en-US" b="1" dirty="0" err="1">
                <a:solidFill>
                  <a:srgbClr val="FFFF00"/>
                </a:solidFill>
              </a:rPr>
              <a:t>submit</a:t>
            </a:r>
            <a:r>
              <a:rPr lang="id-ID" altLang="en-US" dirty="0">
                <a:solidFill>
                  <a:schemeClr val="bg1"/>
                </a:solidFill>
              </a:rPr>
              <a:t>" </a:t>
            </a:r>
            <a:r>
              <a:rPr lang="id-ID" altLang="en-US" dirty="0" err="1">
                <a:solidFill>
                  <a:schemeClr val="bg1"/>
                </a:solidFill>
              </a:rPr>
              <a:t>value</a:t>
            </a:r>
            <a:r>
              <a:rPr lang="id-ID" altLang="en-US" dirty="0">
                <a:solidFill>
                  <a:schemeClr val="bg1"/>
                </a:solidFill>
              </a:rPr>
              <a:t>="Cek Nama"&gt;&lt;/</a:t>
            </a:r>
            <a:r>
              <a:rPr lang="id-ID" altLang="en-US" dirty="0" err="1">
                <a:solidFill>
                  <a:schemeClr val="bg1"/>
                </a:solidFill>
              </a:rPr>
              <a:t>td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  <a:endParaRPr lang="x-none" altLang="id-ID" dirty="0">
              <a:solidFill>
                <a:schemeClr val="bg1"/>
              </a:solidFill>
            </a:endParaRPr>
          </a:p>
          <a:p>
            <a:r>
              <a:rPr lang="id-ID" altLang="en-US" dirty="0">
                <a:solidFill>
                  <a:schemeClr val="bg1"/>
                </a:solidFill>
              </a:rPr>
              <a:t>    &lt;/</a:t>
            </a:r>
            <a:r>
              <a:rPr lang="id-ID" altLang="en-US" dirty="0" err="1">
                <a:solidFill>
                  <a:schemeClr val="bg1"/>
                </a:solidFill>
              </a:rPr>
              <a:t>form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endParaRPr lang="id-ID" altLang="en-US" dirty="0">
              <a:solidFill>
                <a:schemeClr val="bg1"/>
              </a:solidFill>
            </a:endParaRPr>
          </a:p>
          <a:p>
            <a:r>
              <a:rPr lang="id-ID" altLang="en-US" dirty="0">
                <a:solidFill>
                  <a:schemeClr val="bg1"/>
                </a:solidFill>
              </a:rPr>
              <a:t>    &lt;?</a:t>
            </a:r>
            <a:r>
              <a:rPr lang="id-ID" altLang="en-US" dirty="0" err="1">
                <a:solidFill>
                  <a:schemeClr val="bg1"/>
                </a:solidFill>
              </a:rPr>
              <a:t>php</a:t>
            </a:r>
            <a:endParaRPr lang="id-ID" altLang="en-US" dirty="0">
              <a:solidFill>
                <a:schemeClr val="bg1"/>
              </a:solidFill>
            </a:endParaRPr>
          </a:p>
          <a:p>
            <a:r>
              <a:rPr lang="id-ID" altLang="en-US" dirty="0">
                <a:solidFill>
                  <a:schemeClr val="bg1"/>
                </a:solidFill>
              </a:rPr>
              <a:t>    </a:t>
            </a:r>
            <a:r>
              <a:rPr lang="id-ID" altLang="en-US" dirty="0" err="1">
                <a:solidFill>
                  <a:schemeClr val="bg1"/>
                </a:solidFill>
              </a:rPr>
              <a:t>if</a:t>
            </a:r>
            <a:r>
              <a:rPr lang="id-ID" altLang="en-US" dirty="0">
                <a:solidFill>
                  <a:schemeClr val="bg1"/>
                </a:solidFill>
              </a:rPr>
              <a:t>(</a:t>
            </a:r>
            <a:r>
              <a:rPr lang="id-ID" altLang="en-US" dirty="0" err="1">
                <a:solidFill>
                  <a:schemeClr val="bg1"/>
                </a:solidFill>
              </a:rPr>
              <a:t>isset</a:t>
            </a:r>
            <a:r>
              <a:rPr lang="id-ID" altLang="en-US" dirty="0">
                <a:solidFill>
                  <a:schemeClr val="bg1"/>
                </a:solidFill>
              </a:rPr>
              <a:t>($_POST[‘</a:t>
            </a:r>
            <a:r>
              <a:rPr lang="id-ID" altLang="en-US" b="1" dirty="0" err="1">
                <a:solidFill>
                  <a:srgbClr val="FFFF00"/>
                </a:solidFill>
              </a:rPr>
              <a:t>submit</a:t>
            </a:r>
            <a:r>
              <a:rPr lang="id-ID" altLang="en-US" dirty="0">
                <a:solidFill>
                  <a:schemeClr val="bg1"/>
                </a:solidFill>
              </a:rPr>
              <a:t>’])) {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  </a:t>
            </a:r>
            <a:r>
              <a:rPr lang="id-ID" altLang="en-US" dirty="0" err="1">
                <a:solidFill>
                  <a:schemeClr val="bg1"/>
                </a:solidFill>
              </a:rPr>
              <a:t>echo</a:t>
            </a:r>
            <a:r>
              <a:rPr lang="id-ID" altLang="en-US" dirty="0">
                <a:solidFill>
                  <a:schemeClr val="bg1"/>
                </a:solidFill>
              </a:rPr>
              <a:t> "Halo $_POST[nama], apa kabar?";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}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     ?&gt;</a:t>
            </a:r>
          </a:p>
          <a:p>
            <a:endParaRPr lang="id-ID" altLang="en-US" dirty="0">
              <a:solidFill>
                <a:schemeClr val="bg1"/>
              </a:solidFill>
            </a:endParaRPr>
          </a:p>
          <a:p>
            <a:r>
              <a:rPr lang="id-ID" altLang="en-US" dirty="0">
                <a:solidFill>
                  <a:schemeClr val="bg1"/>
                </a:solidFill>
              </a:rPr>
              <a:t>  &lt;/</a:t>
            </a:r>
            <a:r>
              <a:rPr lang="id-ID" altLang="en-US" dirty="0" err="1">
                <a:solidFill>
                  <a:schemeClr val="bg1"/>
                </a:solidFill>
              </a:rPr>
              <a:t>body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&lt;/</a:t>
            </a:r>
            <a:r>
              <a:rPr lang="id-ID" altLang="en-US" dirty="0" err="1">
                <a:solidFill>
                  <a:schemeClr val="bg1"/>
                </a:solidFill>
              </a:rPr>
              <a:t>html</a:t>
            </a:r>
            <a:r>
              <a:rPr lang="id-ID" altLang="en-US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070" y="1193800"/>
            <a:ext cx="1682750" cy="4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x-none" altLang="id-ID" sz="2400" b="1">
                <a:solidFill>
                  <a:schemeClr val="bg1"/>
                </a:solidFill>
              </a:rPr>
              <a:t>form1.php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8670" y="5816600"/>
            <a:ext cx="6756400" cy="70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x-none" altLang="id-ID" sz="2000">
                <a:solidFill>
                  <a:schemeClr val="bg1"/>
                </a:solidFill>
              </a:rPr>
              <a:t>Ketika tombol </a:t>
            </a:r>
            <a:r>
              <a:rPr lang="x-none" altLang="id-ID" sz="2000" b="1">
                <a:solidFill>
                  <a:schemeClr val="bg1"/>
                </a:solidFill>
              </a:rPr>
              <a:t>Cek Nama</a:t>
            </a:r>
            <a:r>
              <a:rPr lang="x-none" altLang="id-ID" sz="2000">
                <a:solidFill>
                  <a:schemeClr val="bg1"/>
                </a:solidFill>
              </a:rPr>
              <a:t> diklik hasil akan ditampilkan di halaman yang sama yaitu di </a:t>
            </a:r>
            <a:r>
              <a:rPr lang="x-none" altLang="id-ID" sz="2000" b="1">
                <a:solidFill>
                  <a:schemeClr val="bg1"/>
                </a:solidFill>
              </a:rPr>
              <a:t>form1.php</a:t>
            </a:r>
          </a:p>
        </p:txBody>
      </p:sp>
    </p:spTree>
    <p:extLst>
      <p:ext uri="{BB962C8B-B14F-4D97-AF65-F5344CB8AC3E}">
        <p14:creationId xmlns:p14="http://schemas.microsoft.com/office/powerpoint/2010/main" val="3044999154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bs-Latn-BA" sz="4800" dirty="0"/>
              <a:t>Latihan</a:t>
            </a:r>
            <a:endParaRPr lang="x-none" altLang="bs-Latn-BA" sz="4800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5255"/>
            <a:ext cx="8229600" cy="58674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x-none" altLang="bs-Latn-BA" sz="2800" dirty="0">
                <a:latin typeface="+mn-lt"/>
              </a:rPr>
              <a:t>Buatlah form seperti di bawah ini:</a:t>
            </a:r>
            <a:endParaRPr lang="x-none" altLang="bs-Latn-BA" sz="1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431800" y="3589655"/>
            <a:ext cx="8229600" cy="5867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  <a:cs typeface="Microsoft New Tai Lue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  <a:cs typeface="Microsoft New Tai Lue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  <a:cs typeface="Microsoft New Tai Lue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  <a:cs typeface="Microsoft New Tai Lue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x-none" altLang="bs-Latn-BA" sz="2800" dirty="0">
                <a:latin typeface="+mn-lt"/>
              </a:rPr>
              <a:t>Jika inputan tidak diisi dan tombol </a:t>
            </a:r>
            <a:r>
              <a:rPr lang="x-none" altLang="bs-Latn-BA" sz="2800" b="1" dirty="0">
                <a:latin typeface="+mn-lt"/>
              </a:rPr>
              <a:t>Cek Nama </a:t>
            </a:r>
            <a:r>
              <a:rPr lang="x-none" altLang="bs-Latn-BA" sz="2800" dirty="0">
                <a:latin typeface="+mn-lt"/>
              </a:rPr>
              <a:t>diklik akan keluar hasil sbb: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835"/>
            <a:ext cx="5411470" cy="13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4572635"/>
            <a:ext cx="5498465" cy="184340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bs-Latn-BA" sz="4800" dirty="0"/>
              <a:t>Latihan</a:t>
            </a:r>
            <a:endParaRPr lang="x-none" altLang="bs-Latn-BA" sz="4800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5255"/>
            <a:ext cx="8229600" cy="58674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x-none" altLang="bs-Latn-BA" sz="2800" dirty="0">
                <a:latin typeface="+mn-lt"/>
              </a:rPr>
              <a:t>Jika nama diisi dengan nama Budi / </a:t>
            </a:r>
            <a:r>
              <a:rPr lang="id-ID" altLang="bs-Latn-BA" sz="2800" dirty="0">
                <a:latin typeface="+mn-lt"/>
              </a:rPr>
              <a:t>budi / BUDI</a:t>
            </a:r>
            <a:r>
              <a:rPr lang="x-none" altLang="bs-Latn-BA" sz="2800" dirty="0">
                <a:latin typeface="+mn-lt"/>
              </a:rPr>
              <a:t> hasilnya:</a:t>
            </a:r>
            <a:endParaRPr lang="x-none" altLang="bs-Latn-BA" sz="1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431800" y="4191000"/>
            <a:ext cx="8229600" cy="5867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  <a:cs typeface="Microsoft New Tai Lue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  <a:cs typeface="Microsoft New Tai Lue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  <a:cs typeface="Microsoft New Tai Lue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  <a:cs typeface="Microsoft New Tai Lue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x-none" altLang="bs-Latn-BA" sz="2800" dirty="0">
                <a:latin typeface="+mn-lt"/>
              </a:rPr>
              <a:t>Jika nama diisi selain nama Budi hasilnya: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70" y="2362200"/>
            <a:ext cx="5328285" cy="1776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35" y="4716145"/>
            <a:ext cx="5202555" cy="181356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sz="4800" dirty="0"/>
              <a:t>Referensi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5255"/>
            <a:ext cx="8229600" cy="58674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x-none" altLang="bs-Latn-BA" sz="2800" dirty="0">
                <a:latin typeface="+mn-lt"/>
              </a:rPr>
              <a:t>www.w3schools.com</a:t>
            </a:r>
          </a:p>
          <a:p>
            <a:pPr eaLnBrk="1" hangingPunct="1"/>
            <a:r>
              <a:rPr lang="x-none" altLang="bs-Latn-BA" sz="2800" dirty="0">
                <a:latin typeface="+mn-lt"/>
              </a:rPr>
              <a:t>www.tutorialspoint.com</a:t>
            </a:r>
          </a:p>
          <a:p>
            <a:pPr eaLnBrk="1" hangingPunct="1"/>
            <a:r>
              <a:rPr lang="x-none" altLang="bs-Latn-BA" sz="2800" dirty="0">
                <a:latin typeface="+mn-lt"/>
              </a:rPr>
              <a:t>www.php.net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D4FC87-2214-4FB5-8D98-0CCB74E9A1B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221660" y="914400"/>
            <a:ext cx="6700680" cy="4525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87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PHP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x-none" altLang="bs-Latn-BA" dirty="0"/>
              <a:t>Software yang dibutuhkan:</a:t>
            </a:r>
            <a:br>
              <a:rPr lang="x-none" altLang="bs-Latn-BA" dirty="0"/>
            </a:br>
            <a:br>
              <a:rPr lang="x-none" altLang="bs-Latn-BA" dirty="0"/>
            </a:br>
            <a:r>
              <a:rPr lang="x-none" altLang="bs-Latn-BA" dirty="0"/>
              <a:t>- Local Server:</a:t>
            </a:r>
            <a:br>
              <a:rPr lang="x-none" altLang="bs-Latn-BA" dirty="0"/>
            </a:br>
            <a:r>
              <a:rPr lang="x-none" altLang="bs-Latn-BA" dirty="0"/>
              <a:t> 	(XAMPP, WAMPP, MAMP, LAMP)</a:t>
            </a:r>
            <a:br>
              <a:rPr lang="x-none" altLang="bs-Latn-BA" dirty="0"/>
            </a:br>
            <a:br>
              <a:rPr lang="x-none" altLang="bs-Latn-BA" dirty="0"/>
            </a:br>
            <a:r>
              <a:rPr lang="x-none" altLang="bs-Latn-BA" dirty="0"/>
              <a:t>- Editor:</a:t>
            </a:r>
            <a:br>
              <a:rPr lang="x-none" altLang="bs-Latn-BA" dirty="0"/>
            </a:br>
            <a:r>
              <a:rPr lang="x-none" altLang="bs-Latn-BA" dirty="0"/>
              <a:t>   Notepad++, Atom.io, SublimeText, dll.</a:t>
            </a:r>
            <a:br>
              <a:rPr lang="x-none" altLang="bs-Latn-BA" dirty="0"/>
            </a:br>
            <a:br>
              <a:rPr lang="x-none" altLang="bs-Latn-BA" dirty="0"/>
            </a:br>
            <a:r>
              <a:rPr lang="x-none" altLang="bs-Latn-BA" dirty="0"/>
              <a:t>- Browser:</a:t>
            </a:r>
            <a:br>
              <a:rPr lang="x-none" altLang="bs-Latn-BA" dirty="0"/>
            </a:br>
            <a:r>
              <a:rPr lang="x-none" altLang="bs-Latn-BA" dirty="0"/>
              <a:t>   Mozilla, Chrome, Edge, dll.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PHP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5688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x-none" altLang="bs-Latn-BA" sz="2800" dirty="0">
                <a:latin typeface="+mn-lt"/>
              </a:rPr>
              <a:t>File PHP disimpan dengan nama .php di :</a:t>
            </a:r>
            <a:br>
              <a:rPr lang="x-none" altLang="bs-Latn-BA" sz="2800" dirty="0">
                <a:latin typeface="+mn-lt"/>
              </a:rPr>
            </a:br>
            <a:br>
              <a:rPr lang="x-none" altLang="bs-Latn-BA" sz="2800" dirty="0">
                <a:latin typeface="+mn-lt"/>
              </a:rPr>
            </a:br>
            <a:r>
              <a:rPr lang="x-none" altLang="bs-Latn-BA" sz="2800" b="1" dirty="0">
                <a:latin typeface="+mn-lt"/>
              </a:rPr>
              <a:t>C:\xampp\htdocs\ 	: XAMPP (Windows)</a:t>
            </a:r>
            <a:br>
              <a:rPr lang="x-none" altLang="bs-Latn-BA" sz="2800" b="1" dirty="0">
                <a:latin typeface="+mn-lt"/>
              </a:rPr>
            </a:br>
            <a:br>
              <a:rPr lang="x-none" altLang="bs-Latn-BA" sz="2800" b="1" dirty="0">
                <a:latin typeface="+mn-lt"/>
              </a:rPr>
            </a:br>
            <a:r>
              <a:rPr lang="x-none" altLang="bs-Latn-BA" sz="2800" b="1" dirty="0">
                <a:latin typeface="+mn-lt"/>
              </a:rPr>
              <a:t>/var/www/html	: LAMP (Ubuntu, Mint, dll)</a:t>
            </a:r>
            <a:br>
              <a:rPr lang="x-none" altLang="bs-Latn-BA" sz="2800" b="1" dirty="0">
                <a:latin typeface="+mn-lt"/>
              </a:rPr>
            </a:br>
            <a:endParaRPr lang="x-none" altLang="bs-Latn-BA" sz="2800" b="1" dirty="0">
              <a:latin typeface="+mn-lt"/>
            </a:endParaRPr>
          </a:p>
          <a:p>
            <a:pPr eaLnBrk="1" hangingPunct="1"/>
            <a:r>
              <a:rPr lang="x-none" altLang="bs-Latn-BA" sz="2800" dirty="0">
                <a:latin typeface="+mn-lt"/>
              </a:rPr>
              <a:t>Diakses di browser dengan alamat:</a:t>
            </a:r>
            <a:br>
              <a:rPr lang="x-none" altLang="bs-Latn-BA" sz="2800" dirty="0">
                <a:latin typeface="+mn-lt"/>
              </a:rPr>
            </a:br>
            <a:r>
              <a:rPr lang="x-none" altLang="bs-Latn-BA" sz="2800" b="1" dirty="0">
                <a:latin typeface="+mn-lt"/>
              </a:rPr>
              <a:t>localhost/namafile.php</a:t>
            </a:r>
            <a:br>
              <a:rPr lang="x-none" altLang="bs-Latn-BA" sz="2800" dirty="0">
                <a:latin typeface="+mn-lt"/>
              </a:rPr>
            </a:br>
            <a:r>
              <a:rPr lang="x-none" altLang="bs-Latn-BA" sz="2800" dirty="0">
                <a:latin typeface="+mn-lt"/>
              </a:rPr>
              <a:t>atau:</a:t>
            </a:r>
            <a:br>
              <a:rPr lang="x-none" altLang="bs-Latn-BA" sz="2800" dirty="0">
                <a:latin typeface="+mn-lt"/>
              </a:rPr>
            </a:br>
            <a:r>
              <a:rPr lang="x-none" altLang="bs-Latn-BA" sz="2800" b="1" dirty="0">
                <a:latin typeface="+mn-lt"/>
              </a:rPr>
              <a:t>localhost/namafolder/namafile.php</a:t>
            </a:r>
            <a:br>
              <a:rPr lang="x-none" altLang="bs-Latn-BA" sz="2800" dirty="0">
                <a:latin typeface="+mn-lt"/>
              </a:rPr>
            </a:br>
            <a:br>
              <a:rPr lang="x-none" altLang="bs-Latn-BA" sz="2800" b="1" dirty="0">
                <a:latin typeface="+mn-lt"/>
              </a:rPr>
            </a:br>
            <a:br>
              <a:rPr lang="x-none" altLang="bs-Latn-BA" sz="2800" b="1" dirty="0">
                <a:latin typeface="+mn-lt"/>
              </a:rPr>
            </a:br>
            <a:endParaRPr lang="x-none" altLang="bs-Latn-BA" sz="2800" dirty="0">
              <a:latin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PHP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x-none" altLang="bs-Latn-BA" sz="2800" dirty="0">
                <a:latin typeface="+mn-lt"/>
              </a:rPr>
              <a:t>Mengetahui versi dari PHP yang diinstall, ketikkan kode di bawah dan simpan dengan nama </a:t>
            </a:r>
            <a:r>
              <a:rPr lang="x-none" altLang="bs-Latn-BA" sz="2800" b="1" dirty="0">
                <a:latin typeface="+mn-lt"/>
              </a:rPr>
              <a:t>versi.php</a:t>
            </a:r>
            <a:r>
              <a:rPr lang="x-none" altLang="bs-Latn-BA" sz="2800" dirty="0">
                <a:latin typeface="+mn-lt"/>
              </a:rPr>
              <a:t>:</a:t>
            </a:r>
            <a:br>
              <a:rPr lang="x-none" altLang="bs-Latn-BA" sz="2800" dirty="0">
                <a:latin typeface="+mn-lt"/>
              </a:rPr>
            </a:br>
            <a:br>
              <a:rPr lang="x-none" altLang="bs-Latn-BA" sz="2800" dirty="0">
                <a:latin typeface="+mn-lt"/>
              </a:rPr>
            </a:br>
            <a:r>
              <a:rPr lang="x-none" altLang="bs-Latn-BA" sz="2800" dirty="0">
                <a:latin typeface="+mn-lt"/>
              </a:rPr>
              <a:t>&lt;?php</a:t>
            </a:r>
            <a:br>
              <a:rPr lang="x-none" altLang="bs-Latn-BA" sz="2800" dirty="0">
                <a:latin typeface="+mn-lt"/>
              </a:rPr>
            </a:br>
            <a:br>
              <a:rPr lang="x-none" altLang="bs-Latn-BA" sz="2800" dirty="0">
                <a:latin typeface="+mn-lt"/>
              </a:rPr>
            </a:br>
            <a:r>
              <a:rPr lang="x-none" altLang="bs-Latn-BA" sz="2800" dirty="0">
                <a:latin typeface="+mn-lt"/>
              </a:rPr>
              <a:t>phpinfo(); </a:t>
            </a:r>
            <a:br>
              <a:rPr lang="x-none" altLang="bs-Latn-BA" sz="2800" dirty="0">
                <a:latin typeface="+mn-lt"/>
              </a:rPr>
            </a:br>
            <a:br>
              <a:rPr lang="x-none" altLang="bs-Latn-BA" sz="2800" dirty="0">
                <a:latin typeface="+mn-lt"/>
              </a:rPr>
            </a:br>
            <a:r>
              <a:rPr lang="x-none" altLang="bs-Latn-BA" sz="2800" dirty="0">
                <a:latin typeface="+mn-lt"/>
              </a:rPr>
              <a:t>?&gt;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PHP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2235"/>
            <a:ext cx="8483600" cy="46742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PHP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x-none" altLang="bs-Latn-BA" sz="2800" dirty="0">
                <a:latin typeface="+mn-lt"/>
              </a:rPr>
              <a:t>Buat folder baru dengan nama </a:t>
            </a:r>
            <a:r>
              <a:rPr lang="x-none" altLang="bs-Latn-BA" sz="2800" b="1" dirty="0">
                <a:latin typeface="+mn-lt"/>
              </a:rPr>
              <a:t>php</a:t>
            </a:r>
            <a:r>
              <a:rPr lang="x-none" altLang="bs-Latn-BA" sz="2800" dirty="0">
                <a:latin typeface="+mn-lt"/>
              </a:rPr>
              <a:t> di dalam htdocs dan buat file </a:t>
            </a:r>
            <a:r>
              <a:rPr lang="x-none" altLang="bs-Latn-BA" sz="2800" b="1" dirty="0">
                <a:latin typeface="+mn-lt"/>
              </a:rPr>
              <a:t>halo.php</a:t>
            </a:r>
            <a:r>
              <a:rPr lang="x-none" altLang="bs-Latn-BA" sz="2800" dirty="0">
                <a:latin typeface="+mn-lt"/>
              </a:rPr>
              <a:t> dengan kode sbb:</a:t>
            </a:r>
            <a:br>
              <a:rPr lang="x-none" altLang="bs-Latn-BA" sz="2800" dirty="0">
                <a:latin typeface="+mn-lt"/>
              </a:rPr>
            </a:br>
            <a:br>
              <a:rPr lang="x-none" altLang="bs-Latn-BA" sz="2800" dirty="0">
                <a:latin typeface="+mn-lt"/>
              </a:rPr>
            </a:br>
            <a:r>
              <a:rPr lang="x-none" altLang="bs-Latn-BA" sz="2800" dirty="0">
                <a:latin typeface="+mn-lt"/>
              </a:rPr>
              <a:t>&lt;?php</a:t>
            </a:r>
            <a:br>
              <a:rPr lang="x-none" altLang="bs-Latn-BA" sz="2800" dirty="0">
                <a:latin typeface="+mn-lt"/>
              </a:rPr>
            </a:br>
            <a:r>
              <a:rPr lang="x-none" altLang="bs-Latn-BA" sz="2800" dirty="0">
                <a:latin typeface="+mn-lt"/>
              </a:rPr>
              <a:t>echo "Halo Dunia, Selamat Belajar PHP";</a:t>
            </a:r>
            <a:br>
              <a:rPr lang="x-none" altLang="bs-Latn-BA" sz="2800" dirty="0">
                <a:latin typeface="+mn-lt"/>
              </a:rPr>
            </a:br>
            <a:r>
              <a:rPr lang="x-none" altLang="bs-Latn-BA" sz="2800" dirty="0">
                <a:latin typeface="+mn-lt"/>
              </a:rPr>
              <a:t>?&gt;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PHP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4938"/>
            <a:ext cx="8229600" cy="45688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x-none" altLang="bs-Latn-BA" sz="2800" dirty="0">
                <a:latin typeface="+mn-lt"/>
              </a:rPr>
              <a:t>Kode PHP bisa di-embed di dalam kode HTML, demikian juga sebaliknya. Contoh:</a:t>
            </a:r>
            <a:br>
              <a:rPr lang="x-none" altLang="bs-Latn-BA" sz="2800" dirty="0">
                <a:latin typeface="+mn-lt"/>
              </a:rPr>
            </a:br>
            <a:r>
              <a:rPr lang="x-none" altLang="bs-Latn-BA" sz="2800" dirty="0">
                <a:latin typeface="+mn-lt"/>
              </a:rPr>
              <a:t>	</a:t>
            </a:r>
            <a:r>
              <a:rPr lang="x-none" altLang="bs-Latn-BA" sz="1800" dirty="0">
                <a:latin typeface="+mn-lt"/>
              </a:rPr>
              <a:t>&lt;!DOCTYPE html&gt;</a:t>
            </a:r>
          </a:p>
          <a:p>
            <a:pPr marL="0" indent="0" eaLnBrk="1" hangingPunct="1">
              <a:buNone/>
            </a:pPr>
            <a:r>
              <a:rPr lang="x-none" altLang="bs-Latn-BA" sz="1800" dirty="0">
                <a:latin typeface="+mn-lt"/>
              </a:rPr>
              <a:t>	&lt;html&gt;</a:t>
            </a:r>
          </a:p>
          <a:p>
            <a:pPr marL="0" indent="0" eaLnBrk="1" hangingPunct="1">
              <a:buNone/>
            </a:pPr>
            <a:r>
              <a:rPr lang="x-none" altLang="bs-Latn-BA" sz="1800" dirty="0">
                <a:latin typeface="+mn-lt"/>
              </a:rPr>
              <a:t>	&lt;head&gt;</a:t>
            </a:r>
          </a:p>
          <a:p>
            <a:pPr marL="0" indent="0" eaLnBrk="1" hangingPunct="1">
              <a:buNone/>
            </a:pPr>
            <a:r>
              <a:rPr lang="x-none" altLang="bs-Latn-BA" sz="1800" dirty="0">
                <a:latin typeface="+mn-lt"/>
              </a:rPr>
              <a:t>	&lt;meta charset="utf-8"&gt;</a:t>
            </a:r>
          </a:p>
          <a:p>
            <a:pPr marL="0" indent="0" eaLnBrk="1" hangingPunct="1">
              <a:buNone/>
            </a:pPr>
            <a:r>
              <a:rPr lang="x-none" altLang="bs-Latn-BA" sz="1800" dirty="0">
                <a:latin typeface="+mn-lt"/>
              </a:rPr>
              <a:t>	&lt;title&gt;Belajar PHP&lt;/title&gt;</a:t>
            </a:r>
          </a:p>
          <a:p>
            <a:pPr marL="0" indent="0" eaLnBrk="1" hangingPunct="1">
              <a:buNone/>
            </a:pPr>
            <a:r>
              <a:rPr lang="x-none" altLang="bs-Latn-BA" sz="1800" dirty="0">
                <a:latin typeface="+mn-lt"/>
              </a:rPr>
              <a:t>	&lt;/head&gt;</a:t>
            </a:r>
          </a:p>
          <a:p>
            <a:pPr marL="0" indent="0" eaLnBrk="1" hangingPunct="1">
              <a:buNone/>
            </a:pPr>
            <a:r>
              <a:rPr lang="x-none" altLang="bs-Latn-BA" sz="1800" dirty="0">
                <a:latin typeface="+mn-lt"/>
              </a:rPr>
              <a:t>	&lt;body&gt;</a:t>
            </a:r>
            <a:br>
              <a:rPr lang="x-none" altLang="bs-Latn-BA" sz="1800" dirty="0">
                <a:latin typeface="+mn-lt"/>
              </a:rPr>
            </a:br>
            <a:r>
              <a:rPr lang="x-none" altLang="bs-Latn-BA" sz="1800" dirty="0">
                <a:latin typeface="+mn-lt"/>
              </a:rPr>
              <a:t>	&lt;?php</a:t>
            </a:r>
            <a:br>
              <a:rPr lang="x-none" altLang="bs-Latn-BA" sz="1800" dirty="0">
                <a:latin typeface="+mn-lt"/>
              </a:rPr>
            </a:br>
            <a:r>
              <a:rPr lang="x-none" altLang="bs-Latn-BA" sz="1800" dirty="0">
                <a:latin typeface="+mn-lt"/>
              </a:rPr>
              <a:t>	   echo "Halo &lt;b&gt;Budi&lt;/b&gt;, Selamat Belajar PHP&lt;br/&gt;&lt;br/&gt;";</a:t>
            </a:r>
          </a:p>
          <a:p>
            <a:pPr marL="0" indent="0" eaLnBrk="1" hangingPunct="1">
              <a:buNone/>
            </a:pPr>
            <a:r>
              <a:rPr lang="x-none" altLang="bs-Latn-BA" sz="1800" dirty="0">
                <a:latin typeface="+mn-lt"/>
              </a:rPr>
              <a:t>	   echo "Tanggal Hari ini: ".date("d-F-Y",time());</a:t>
            </a:r>
          </a:p>
          <a:p>
            <a:pPr marL="0" indent="0" eaLnBrk="1" hangingPunct="1">
              <a:buNone/>
            </a:pPr>
            <a:r>
              <a:rPr lang="x-none" altLang="bs-Latn-BA" sz="1800" dirty="0">
                <a:latin typeface="+mn-lt"/>
              </a:rPr>
              <a:t>	?&gt;</a:t>
            </a:r>
            <a:br>
              <a:rPr lang="x-none" altLang="bs-Latn-BA" sz="1800" dirty="0">
                <a:latin typeface="+mn-lt"/>
              </a:rPr>
            </a:br>
            <a:r>
              <a:rPr lang="x-none" altLang="bs-Latn-BA" sz="1800" dirty="0">
                <a:latin typeface="+mn-lt"/>
              </a:rPr>
              <a:t>	&lt;/body&gt;</a:t>
            </a:r>
          </a:p>
          <a:p>
            <a:pPr marL="0" indent="0" eaLnBrk="1" hangingPunct="1">
              <a:buNone/>
            </a:pPr>
            <a:r>
              <a:rPr lang="x-none" altLang="bs-Latn-BA" sz="1800" dirty="0">
                <a:latin typeface="+mn-lt"/>
              </a:rPr>
              <a:t>	&lt;/html&gt;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Apple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1342</Words>
  <Application>Microsoft Office PowerPoint</Application>
  <PresentationFormat>On-screen Show (4:3)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Lucida Handwriting</vt:lpstr>
      <vt:lpstr>Microsoft New Tai Lue</vt:lpstr>
      <vt:lpstr>Apple-PowerPoint-Template</vt:lpstr>
      <vt:lpstr>PHP Web Programming</vt:lpstr>
      <vt:lpstr>PHP</vt:lpstr>
      <vt:lpstr>PowerPoint Presentation</vt:lpstr>
      <vt:lpstr>PHP</vt:lpstr>
      <vt:lpstr>PHP</vt:lpstr>
      <vt:lpstr>PHP</vt:lpstr>
      <vt:lpstr>PHP</vt:lpstr>
      <vt:lpstr>PHP</vt:lpstr>
      <vt:lpstr>PHP</vt:lpstr>
      <vt:lpstr>Aturan Dasar PHP</vt:lpstr>
      <vt:lpstr>Sifat Penulisan PHP</vt:lpstr>
      <vt:lpstr>Operator PHP</vt:lpstr>
      <vt:lpstr>Operator PHP</vt:lpstr>
      <vt:lpstr>Operator PHP</vt:lpstr>
      <vt:lpstr>Operator PHP</vt:lpstr>
      <vt:lpstr>Operator PHP</vt:lpstr>
      <vt:lpstr>Operator PHP</vt:lpstr>
      <vt:lpstr>Kondisional  PHP</vt:lpstr>
      <vt:lpstr>Proses Form dengan PHP</vt:lpstr>
      <vt:lpstr>Proses Form dengan PHP</vt:lpstr>
      <vt:lpstr>Proses Form dengan PHP</vt:lpstr>
      <vt:lpstr>Proses Form dengan PHP</vt:lpstr>
      <vt:lpstr>Proses Form dengan PHP</vt:lpstr>
      <vt:lpstr>Latihan</vt:lpstr>
      <vt:lpstr>Latihan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Kenan Hadžić</dc:creator>
  <cp:lastModifiedBy>Ivan Jaya</cp:lastModifiedBy>
  <cp:revision>45</cp:revision>
  <dcterms:created xsi:type="dcterms:W3CDTF">2017-10-25T03:34:52Z</dcterms:created>
  <dcterms:modified xsi:type="dcterms:W3CDTF">2021-10-07T06:17:51Z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PinZ1qoiwQ46833.ppt</vt:lpwstr>
  </property>
  <property fmtid="{D5CDD505-2E9C-101B-9397-08002B2CF9AE}" pid="3" name="fileid">
    <vt:lpwstr>508795</vt:lpwstr>
  </property>
  <property fmtid="{D5CDD505-2E9C-101B-9397-08002B2CF9AE}" pid="4" name="KSOProductBuildVer">
    <vt:lpwstr>1057-10.1.0.5707</vt:lpwstr>
  </property>
</Properties>
</file>