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64" r:id="rId16"/>
    <p:sldId id="262" r:id="rId17"/>
    <p:sldId id="265" r:id="rId18"/>
    <p:sldId id="266" r:id="rId19"/>
    <p:sldId id="275" r:id="rId20"/>
    <p:sldId id="263" r:id="rId21"/>
    <p:sldId id="27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85" r:id="rId30"/>
    <p:sldId id="27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2406-F0A9-4C76-B204-779AD698B48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941CA55-6082-48F5-953A-98CA62AD5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420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2406-F0A9-4C76-B204-779AD698B48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CA55-6082-48F5-953A-98CA62AD5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2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2406-F0A9-4C76-B204-779AD698B48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CA55-6082-48F5-953A-98CA62AD5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8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2406-F0A9-4C76-B204-779AD698B48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CA55-6082-48F5-953A-98CA62AD5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4C22406-F0A9-4C76-B204-779AD698B48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941CA55-6082-48F5-953A-98CA62AD5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5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2406-F0A9-4C76-B204-779AD698B48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CA55-6082-48F5-953A-98CA62AD5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7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2406-F0A9-4C76-B204-779AD698B48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CA55-6082-48F5-953A-98CA62AD5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2406-F0A9-4C76-B204-779AD698B48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CA55-6082-48F5-953A-98CA62AD5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7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2406-F0A9-4C76-B204-779AD698B48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CA55-6082-48F5-953A-98CA62AD5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870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2406-F0A9-4C76-B204-779AD698B48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CA55-6082-48F5-953A-98CA62AD5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446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2406-F0A9-4C76-B204-779AD698B48E}" type="datetimeFigureOut">
              <a:rPr lang="en-US" smtClean="0"/>
              <a:t>9/19/2019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CA55-6082-48F5-953A-98CA62AD5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7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3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microsoft.com/office/2007/relationships/hdphoto" Target="../media/hdphoto1.wdp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4C22406-F0A9-4C76-B204-779AD698B48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941CA55-6082-48F5-953A-98CA62AD5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4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TERAMPIL MENULIS KALIMAT EFEKTIF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4468031"/>
            <a:ext cx="7891272" cy="1741224"/>
          </a:xfrm>
        </p:spPr>
        <p:txBody>
          <a:bodyPr>
            <a:normAutofit fontScale="85000" lnSpcReduction="20000"/>
          </a:bodyPr>
          <a:lstStyle/>
          <a:p>
            <a:r>
              <a:rPr lang="en-ID" dirty="0" err="1"/>
              <a:t>Sheva</a:t>
            </a:r>
            <a:r>
              <a:rPr lang="en-ID" dirty="0"/>
              <a:t> Alana </a:t>
            </a:r>
            <a:r>
              <a:rPr lang="en-ID" dirty="0" err="1"/>
              <a:t>Brilianty</a:t>
            </a:r>
            <a:r>
              <a:rPr lang="en-ID" dirty="0"/>
              <a:t> (</a:t>
            </a:r>
            <a:r>
              <a:rPr lang="en-US" dirty="0"/>
              <a:t>071911633012)</a:t>
            </a:r>
          </a:p>
          <a:p>
            <a:r>
              <a:rPr lang="en-ID" dirty="0"/>
              <a:t>Mutiara </a:t>
            </a:r>
            <a:r>
              <a:rPr lang="en-ID" dirty="0" err="1"/>
              <a:t>Madini</a:t>
            </a:r>
            <a:r>
              <a:rPr lang="en-ID" dirty="0"/>
              <a:t> </a:t>
            </a:r>
            <a:r>
              <a:rPr lang="en-ID" dirty="0" err="1"/>
              <a:t>Rasyida</a:t>
            </a:r>
            <a:r>
              <a:rPr lang="en-ID" dirty="0"/>
              <a:t> (071911633016)</a:t>
            </a:r>
          </a:p>
          <a:p>
            <a:r>
              <a:rPr lang="en-US" dirty="0" err="1"/>
              <a:t>Ramadhanty</a:t>
            </a:r>
            <a:r>
              <a:rPr lang="en-US" dirty="0"/>
              <a:t> </a:t>
            </a:r>
            <a:r>
              <a:rPr lang="en-US" dirty="0" err="1"/>
              <a:t>Armelia</a:t>
            </a:r>
            <a:r>
              <a:rPr lang="en-US" dirty="0"/>
              <a:t> </a:t>
            </a:r>
            <a:r>
              <a:rPr lang="en-US" dirty="0" err="1"/>
              <a:t>Putri</a:t>
            </a:r>
            <a:r>
              <a:rPr lang="en-US" dirty="0"/>
              <a:t> (071911633024)</a:t>
            </a:r>
          </a:p>
          <a:p>
            <a:r>
              <a:rPr lang="en-ID" dirty="0"/>
              <a:t>Na </a:t>
            </a:r>
            <a:r>
              <a:rPr lang="en-ID" dirty="0" err="1"/>
              <a:t>Arina</a:t>
            </a:r>
            <a:r>
              <a:rPr lang="en-ID" dirty="0"/>
              <a:t> </a:t>
            </a:r>
            <a:r>
              <a:rPr lang="en-ID" dirty="0" err="1"/>
              <a:t>Elhaq</a:t>
            </a:r>
            <a:r>
              <a:rPr lang="en-ID" dirty="0"/>
              <a:t> </a:t>
            </a:r>
            <a:r>
              <a:rPr lang="en-ID" dirty="0" err="1"/>
              <a:t>Fidatama</a:t>
            </a:r>
            <a:r>
              <a:rPr lang="en-ID" dirty="0"/>
              <a:t> (</a:t>
            </a:r>
            <a:r>
              <a:rPr lang="en-US" dirty="0"/>
              <a:t>071911633063)</a:t>
            </a:r>
          </a:p>
          <a:p>
            <a:r>
              <a:rPr lang="en-ID" dirty="0" err="1"/>
              <a:t>Farisya</a:t>
            </a:r>
            <a:r>
              <a:rPr lang="en-ID" dirty="0"/>
              <a:t> </a:t>
            </a:r>
            <a:r>
              <a:rPr lang="en-ID" dirty="0" err="1"/>
              <a:t>Nur</a:t>
            </a:r>
            <a:r>
              <a:rPr lang="en-ID" dirty="0"/>
              <a:t> </a:t>
            </a:r>
            <a:r>
              <a:rPr lang="en-ID" dirty="0" err="1"/>
              <a:t>Shafiyah</a:t>
            </a:r>
            <a:r>
              <a:rPr lang="en-ID" dirty="0"/>
              <a:t> (071911633075)</a:t>
            </a:r>
          </a:p>
        </p:txBody>
      </p:sp>
    </p:spTree>
    <p:extLst>
      <p:ext uri="{BB962C8B-B14F-4D97-AF65-F5344CB8AC3E}">
        <p14:creationId xmlns:p14="http://schemas.microsoft.com/office/powerpoint/2010/main" val="3941265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397" y="437882"/>
            <a:ext cx="11114468" cy="6053070"/>
          </a:xfrm>
        </p:spPr>
        <p:txBody>
          <a:bodyPr/>
          <a:lstStyle/>
          <a:p>
            <a:pPr marL="457200" indent="-457200">
              <a:buFont typeface="+mj-lt"/>
              <a:buAutoNum type="alphaLcPeriod" startAt="3"/>
            </a:pP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pengulangan</a:t>
            </a:r>
            <a:r>
              <a:rPr lang="en-ID" dirty="0"/>
              <a:t> kata (</a:t>
            </a:r>
            <a:r>
              <a:rPr lang="en-ID" dirty="0" err="1"/>
              <a:t>repetisi</a:t>
            </a:r>
            <a:r>
              <a:rPr lang="en-ID" dirty="0"/>
              <a:t>)</a:t>
            </a:r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i="1" dirty="0" err="1"/>
              <a:t>Saya</a:t>
            </a:r>
            <a:r>
              <a:rPr lang="en-ID" i="1" dirty="0"/>
              <a:t> </a:t>
            </a:r>
            <a:r>
              <a:rPr lang="en-ID" i="1" dirty="0" err="1"/>
              <a:t>suka</a:t>
            </a:r>
            <a:r>
              <a:rPr lang="en-ID" i="1" dirty="0"/>
              <a:t> </a:t>
            </a:r>
            <a:r>
              <a:rPr lang="en-ID" dirty="0" err="1"/>
              <a:t>kecantikan</a:t>
            </a:r>
            <a:r>
              <a:rPr lang="en-ID" dirty="0"/>
              <a:t> </a:t>
            </a:r>
            <a:r>
              <a:rPr lang="en-ID" dirty="0" err="1"/>
              <a:t>Anda</a:t>
            </a:r>
            <a:r>
              <a:rPr lang="en-ID" dirty="0"/>
              <a:t>, </a:t>
            </a:r>
            <a:r>
              <a:rPr lang="en-ID" i="1" dirty="0" err="1"/>
              <a:t>saya</a:t>
            </a:r>
            <a:r>
              <a:rPr lang="en-ID" i="1" dirty="0"/>
              <a:t> </a:t>
            </a:r>
            <a:r>
              <a:rPr lang="en-ID" i="1" dirty="0" err="1"/>
              <a:t>suka</a:t>
            </a:r>
            <a:r>
              <a:rPr lang="en-ID" i="1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kelembutan</a:t>
            </a:r>
            <a:r>
              <a:rPr lang="en-ID" dirty="0"/>
              <a:t> </a:t>
            </a:r>
            <a:r>
              <a:rPr lang="en-ID" dirty="0" err="1"/>
              <a:t>Anda</a:t>
            </a:r>
            <a:r>
              <a:rPr lang="en-ID" dirty="0"/>
              <a:t>.</a:t>
            </a:r>
          </a:p>
          <a:p>
            <a:pPr marL="457200" indent="-457200">
              <a:buFont typeface="+mj-lt"/>
              <a:buAutoNum type="alphaLcPeriod" startAt="4"/>
            </a:pP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pertentangan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ide yang </a:t>
            </a:r>
            <a:r>
              <a:rPr lang="en-ID" dirty="0" err="1"/>
              <a:t>ditonjolkan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dirty="0" err="1"/>
              <a:t>Ia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menghendaki</a:t>
            </a:r>
            <a:r>
              <a:rPr lang="en-ID" dirty="0"/>
              <a:t> </a:t>
            </a:r>
            <a:r>
              <a:rPr lang="en-ID" dirty="0" err="1"/>
              <a:t>perbaikan</a:t>
            </a:r>
            <a:r>
              <a:rPr lang="en-ID" dirty="0"/>
              <a:t> yang </a:t>
            </a:r>
            <a:r>
              <a:rPr lang="en-ID" dirty="0" err="1"/>
              <a:t>sifatnya</a:t>
            </a:r>
            <a:r>
              <a:rPr lang="en-ID" dirty="0"/>
              <a:t> </a:t>
            </a:r>
            <a:r>
              <a:rPr lang="en-ID" i="1" dirty="0" err="1"/>
              <a:t>parsial</a:t>
            </a:r>
            <a:r>
              <a:rPr lang="en-ID" i="1" dirty="0"/>
              <a:t>, </a:t>
            </a:r>
            <a:r>
              <a:rPr lang="en-ID" i="1" dirty="0" err="1"/>
              <a:t>tetapi</a:t>
            </a:r>
            <a:r>
              <a:rPr lang="en-ID" i="1" dirty="0"/>
              <a:t> </a:t>
            </a:r>
            <a:r>
              <a:rPr lang="en-ID" dirty="0"/>
              <a:t>total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i="1" dirty="0" err="1"/>
              <a:t>menyeluruh</a:t>
            </a:r>
            <a:r>
              <a:rPr lang="en-ID" dirty="0"/>
              <a:t>. </a:t>
            </a:r>
          </a:p>
          <a:p>
            <a:pPr marL="457200" indent="-457200">
              <a:buFont typeface="+mj-lt"/>
              <a:buAutoNum type="alphaLcPeriod" startAt="5"/>
            </a:pP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partikel</a:t>
            </a:r>
            <a:r>
              <a:rPr lang="en-ID" dirty="0"/>
              <a:t>. </a:t>
            </a:r>
            <a:r>
              <a:rPr lang="en-ID" dirty="0" err="1"/>
              <a:t>Penekanan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partikel</a:t>
            </a:r>
            <a:r>
              <a:rPr lang="en-ID" dirty="0"/>
              <a:t> –</a:t>
            </a:r>
            <a:r>
              <a:rPr lang="en-ID" i="1" dirty="0" err="1"/>
              <a:t>lah</a:t>
            </a:r>
            <a:r>
              <a:rPr lang="en-ID" i="1" dirty="0"/>
              <a:t>, -pun,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i="1" dirty="0"/>
              <a:t>–</a:t>
            </a:r>
            <a:r>
              <a:rPr lang="en-ID" i="1" dirty="0" err="1"/>
              <a:t>kah</a:t>
            </a:r>
            <a:endParaRPr lang="en-ID" i="1" dirty="0"/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</a:t>
            </a:r>
          </a:p>
          <a:p>
            <a:r>
              <a:rPr lang="en-ID" i="1" dirty="0" err="1"/>
              <a:t>Saudaralah</a:t>
            </a:r>
            <a:r>
              <a:rPr lang="en-ID" dirty="0"/>
              <a:t>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bertanggungjawab</a:t>
            </a:r>
            <a:r>
              <a:rPr lang="en-ID" dirty="0"/>
              <a:t>.</a:t>
            </a:r>
          </a:p>
          <a:p>
            <a:r>
              <a:rPr lang="en-ID" i="1" dirty="0"/>
              <a:t>Kami pun </a:t>
            </a:r>
            <a:r>
              <a:rPr lang="en-ID" dirty="0" err="1"/>
              <a:t>turut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kegiatan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.</a:t>
            </a:r>
          </a:p>
          <a:p>
            <a:r>
              <a:rPr lang="en-ID" i="1" dirty="0" err="1"/>
              <a:t>Bisakah</a:t>
            </a:r>
            <a:r>
              <a:rPr lang="en-ID" dirty="0"/>
              <a:t> </a:t>
            </a:r>
            <a:r>
              <a:rPr lang="en-ID" dirty="0" err="1"/>
              <a:t>dia</a:t>
            </a:r>
            <a:r>
              <a:rPr lang="en-ID" dirty="0"/>
              <a:t> </a:t>
            </a:r>
            <a:r>
              <a:rPr lang="en-ID" dirty="0" err="1"/>
              <a:t>menyelesaikannya</a:t>
            </a:r>
            <a:r>
              <a:rPr lang="en-ID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53343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92" y="476518"/>
            <a:ext cx="11011436" cy="59500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ID" dirty="0" err="1"/>
              <a:t>Kehematan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dirty="0" err="1"/>
              <a:t>Kehematan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efektif</a:t>
            </a:r>
            <a:r>
              <a:rPr lang="en-ID" dirty="0"/>
              <a:t> </a:t>
            </a:r>
            <a:r>
              <a:rPr lang="en-ID" dirty="0" err="1"/>
              <a:t>maksudnya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hemat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mempergunakan</a:t>
            </a:r>
            <a:r>
              <a:rPr lang="en-ID" dirty="0"/>
              <a:t> kata, </a:t>
            </a:r>
            <a:r>
              <a:rPr lang="en-ID" dirty="0" err="1"/>
              <a:t>frasa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lain yang </a:t>
            </a:r>
            <a:r>
              <a:rPr lang="en-ID" dirty="0" err="1"/>
              <a:t>dianggap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menyalahi</a:t>
            </a:r>
            <a:r>
              <a:rPr lang="en-ID" dirty="0"/>
              <a:t> </a:t>
            </a:r>
            <a:r>
              <a:rPr lang="en-ID" dirty="0" err="1"/>
              <a:t>kaidah</a:t>
            </a:r>
            <a:r>
              <a:rPr lang="en-ID" dirty="0"/>
              <a:t> </a:t>
            </a:r>
            <a:r>
              <a:rPr lang="en-ID" dirty="0" err="1"/>
              <a:t>tata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. </a:t>
            </a:r>
          </a:p>
          <a:p>
            <a:pPr marL="457200" indent="-457200">
              <a:buFont typeface="+mj-lt"/>
              <a:buAutoNum type="alphaLcPeriod"/>
            </a:pPr>
            <a:r>
              <a:rPr lang="en-ID" dirty="0" err="1"/>
              <a:t>Penghilangan</a:t>
            </a:r>
            <a:r>
              <a:rPr lang="en-ID" dirty="0"/>
              <a:t> </a:t>
            </a:r>
            <a:r>
              <a:rPr lang="en-ID" dirty="0" err="1"/>
              <a:t>subjek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anak</a:t>
            </a:r>
            <a:r>
              <a:rPr lang="en-ID" dirty="0"/>
              <a:t> </a:t>
            </a:r>
            <a:r>
              <a:rPr lang="en-ID" dirty="0" err="1"/>
              <a:t>kalimat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</a:t>
            </a:r>
          </a:p>
          <a:p>
            <a:r>
              <a:rPr lang="en-ID" dirty="0" err="1">
                <a:solidFill>
                  <a:srgbClr val="FF0000"/>
                </a:solidFill>
              </a:rPr>
              <a:t>Karena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i="1" dirty="0" err="1">
                <a:solidFill>
                  <a:srgbClr val="FF0000"/>
                </a:solidFill>
              </a:rPr>
              <a:t>ia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tidak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diajak</a:t>
            </a:r>
            <a:r>
              <a:rPr lang="en-ID" dirty="0">
                <a:solidFill>
                  <a:srgbClr val="FF0000"/>
                </a:solidFill>
              </a:rPr>
              <a:t>, </a:t>
            </a:r>
            <a:r>
              <a:rPr lang="en-ID" i="1" dirty="0" err="1">
                <a:solidFill>
                  <a:srgbClr val="FF0000"/>
                </a:solidFill>
              </a:rPr>
              <a:t>ia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tidak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ikut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belajar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bersama</a:t>
            </a:r>
            <a:r>
              <a:rPr lang="en-ID" dirty="0">
                <a:solidFill>
                  <a:srgbClr val="FF0000"/>
                </a:solidFill>
              </a:rPr>
              <a:t> di </a:t>
            </a:r>
            <a:r>
              <a:rPr lang="en-ID" dirty="0" err="1">
                <a:solidFill>
                  <a:srgbClr val="FF0000"/>
                </a:solidFill>
              </a:rPr>
              <a:t>rumahku</a:t>
            </a:r>
            <a:r>
              <a:rPr lang="en-ID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ID" dirty="0">
                <a:solidFill>
                  <a:srgbClr val="92D050"/>
                </a:solidFill>
              </a:rPr>
              <a:t>	</a:t>
            </a:r>
            <a:r>
              <a:rPr lang="en-ID" dirty="0" err="1">
                <a:solidFill>
                  <a:srgbClr val="92D050"/>
                </a:solidFill>
              </a:rPr>
              <a:t>Karena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tidak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diajak</a:t>
            </a:r>
            <a:r>
              <a:rPr lang="en-ID" dirty="0">
                <a:solidFill>
                  <a:srgbClr val="92D050"/>
                </a:solidFill>
              </a:rPr>
              <a:t>, </a:t>
            </a:r>
            <a:r>
              <a:rPr lang="en-ID" i="1" dirty="0" err="1">
                <a:solidFill>
                  <a:srgbClr val="92D050"/>
                </a:solidFill>
              </a:rPr>
              <a:t>ia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tidak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ikut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belajar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bersama</a:t>
            </a:r>
            <a:r>
              <a:rPr lang="en-ID" dirty="0">
                <a:solidFill>
                  <a:srgbClr val="92D050"/>
                </a:solidFill>
              </a:rPr>
              <a:t> di </a:t>
            </a:r>
            <a:r>
              <a:rPr lang="en-ID" dirty="0" err="1">
                <a:solidFill>
                  <a:srgbClr val="92D050"/>
                </a:solidFill>
              </a:rPr>
              <a:t>rumahku</a:t>
            </a:r>
            <a:r>
              <a:rPr lang="en-ID" dirty="0">
                <a:solidFill>
                  <a:srgbClr val="92D050"/>
                </a:solidFill>
              </a:rPr>
              <a:t>.</a:t>
            </a:r>
          </a:p>
          <a:p>
            <a:r>
              <a:rPr lang="en-ID" dirty="0" err="1">
                <a:solidFill>
                  <a:srgbClr val="FF0000"/>
                </a:solidFill>
              </a:rPr>
              <a:t>Karena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i="1" dirty="0">
                <a:solidFill>
                  <a:srgbClr val="FF0000"/>
                </a:solidFill>
              </a:rPr>
              <a:t>Ara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tidak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diundang</a:t>
            </a:r>
            <a:r>
              <a:rPr lang="en-ID" dirty="0">
                <a:solidFill>
                  <a:srgbClr val="FF0000"/>
                </a:solidFill>
              </a:rPr>
              <a:t>, </a:t>
            </a:r>
            <a:r>
              <a:rPr lang="en-ID" i="1" dirty="0">
                <a:solidFill>
                  <a:srgbClr val="FF0000"/>
                </a:solidFill>
              </a:rPr>
              <a:t>Ara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tidak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datang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ke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tempat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itu</a:t>
            </a:r>
            <a:r>
              <a:rPr lang="en-ID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ID" dirty="0">
                <a:solidFill>
                  <a:srgbClr val="92D050"/>
                </a:solidFill>
              </a:rPr>
              <a:t>	</a:t>
            </a:r>
            <a:r>
              <a:rPr lang="en-ID" dirty="0" err="1">
                <a:solidFill>
                  <a:srgbClr val="92D050"/>
                </a:solidFill>
              </a:rPr>
              <a:t>Karena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tidak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diundang</a:t>
            </a:r>
            <a:r>
              <a:rPr lang="en-ID" dirty="0">
                <a:solidFill>
                  <a:srgbClr val="92D050"/>
                </a:solidFill>
              </a:rPr>
              <a:t>, </a:t>
            </a:r>
            <a:r>
              <a:rPr lang="en-ID" i="1" dirty="0">
                <a:solidFill>
                  <a:srgbClr val="92D050"/>
                </a:solidFill>
              </a:rPr>
              <a:t>Ara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tidak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datang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ke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tempat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itu</a:t>
            </a:r>
            <a:r>
              <a:rPr lang="en-ID" dirty="0">
                <a:solidFill>
                  <a:srgbClr val="92D050"/>
                </a:solidFill>
              </a:rPr>
              <a:t>.</a:t>
            </a:r>
          </a:p>
          <a:p>
            <a:pPr marL="457200" indent="-457200">
              <a:buFont typeface="+mj-lt"/>
              <a:buAutoNum type="alphaLcPeriod" startAt="2"/>
            </a:pPr>
            <a:r>
              <a:rPr lang="en-ID" dirty="0" err="1"/>
              <a:t>Menghindari</a:t>
            </a:r>
            <a:r>
              <a:rPr lang="en-ID" dirty="0"/>
              <a:t> </a:t>
            </a:r>
            <a:r>
              <a:rPr lang="en-ID" dirty="0" err="1"/>
              <a:t>pemakaian</a:t>
            </a:r>
            <a:r>
              <a:rPr lang="en-ID" dirty="0"/>
              <a:t> superordinate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hiponimi</a:t>
            </a:r>
            <a:r>
              <a:rPr lang="en-ID" dirty="0"/>
              <a:t> kata</a:t>
            </a:r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dirty="0" err="1">
                <a:solidFill>
                  <a:srgbClr val="FF0000"/>
                </a:solidFill>
              </a:rPr>
              <a:t>Arina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memakai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baju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i="1" dirty="0" err="1">
                <a:solidFill>
                  <a:srgbClr val="FF0000"/>
                </a:solidFill>
              </a:rPr>
              <a:t>warna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merah</a:t>
            </a:r>
            <a:r>
              <a:rPr lang="en-ID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ID" dirty="0" err="1">
                <a:solidFill>
                  <a:srgbClr val="92D050"/>
                </a:solidFill>
              </a:rPr>
              <a:t>Arina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memakai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baju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merah</a:t>
            </a:r>
            <a:r>
              <a:rPr lang="en-ID" dirty="0">
                <a:solidFill>
                  <a:srgbClr val="92D050"/>
                </a:solidFill>
              </a:rPr>
              <a:t>.</a:t>
            </a:r>
          </a:p>
          <a:p>
            <a:pPr marL="0" indent="0">
              <a:buNone/>
            </a:pPr>
            <a:endParaRPr lang="en-ID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ID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28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91" y="1107583"/>
            <a:ext cx="11165983" cy="5370490"/>
          </a:xfrm>
        </p:spPr>
        <p:txBody>
          <a:bodyPr/>
          <a:lstStyle/>
          <a:p>
            <a:pPr marL="457200" indent="-457200">
              <a:buFont typeface="+mj-lt"/>
              <a:buAutoNum type="alphaLcPeriod" startAt="3"/>
            </a:pPr>
            <a:r>
              <a:rPr lang="en-ID" dirty="0" err="1"/>
              <a:t>Menghindari</a:t>
            </a:r>
            <a:r>
              <a:rPr lang="en-ID" dirty="0"/>
              <a:t> </a:t>
            </a:r>
            <a:r>
              <a:rPr lang="en-ID" dirty="0" err="1"/>
              <a:t>pemakaian</a:t>
            </a:r>
            <a:r>
              <a:rPr lang="en-ID" dirty="0"/>
              <a:t> </a:t>
            </a:r>
            <a:r>
              <a:rPr lang="en-ID" dirty="0" err="1"/>
              <a:t>sinonim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kalimat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</a:t>
            </a:r>
          </a:p>
          <a:p>
            <a:r>
              <a:rPr lang="en-ID" dirty="0" err="1">
                <a:solidFill>
                  <a:srgbClr val="FF0000"/>
                </a:solidFill>
              </a:rPr>
              <a:t>Farisya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i="1" dirty="0" err="1">
                <a:solidFill>
                  <a:srgbClr val="FF0000"/>
                </a:solidFill>
              </a:rPr>
              <a:t>hanya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membawa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kotak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bekalnya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i="1" dirty="0" err="1">
                <a:solidFill>
                  <a:srgbClr val="FF0000"/>
                </a:solidFill>
              </a:rPr>
              <a:t>saja</a:t>
            </a:r>
            <a:r>
              <a:rPr lang="en-ID" i="1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ID" dirty="0">
                <a:solidFill>
                  <a:srgbClr val="92D050"/>
                </a:solidFill>
              </a:rPr>
              <a:t>	</a:t>
            </a:r>
            <a:r>
              <a:rPr lang="en-ID" dirty="0" err="1">
                <a:solidFill>
                  <a:srgbClr val="92D050"/>
                </a:solidFill>
              </a:rPr>
              <a:t>Farisya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i="1" dirty="0" err="1">
                <a:solidFill>
                  <a:srgbClr val="92D050"/>
                </a:solidFill>
              </a:rPr>
              <a:t>hanya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membawa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kotak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bekalnya</a:t>
            </a:r>
            <a:r>
              <a:rPr lang="en-ID" dirty="0">
                <a:solidFill>
                  <a:srgbClr val="92D050"/>
                </a:solidFill>
              </a:rPr>
              <a:t>.</a:t>
            </a:r>
          </a:p>
          <a:p>
            <a:r>
              <a:rPr lang="en-ID" i="1" dirty="0" err="1">
                <a:solidFill>
                  <a:srgbClr val="FF0000"/>
                </a:solidFill>
              </a:rPr>
              <a:t>Sejak</a:t>
            </a:r>
            <a:r>
              <a:rPr lang="en-ID" i="1" dirty="0">
                <a:solidFill>
                  <a:srgbClr val="FF0000"/>
                </a:solidFill>
              </a:rPr>
              <a:t> </a:t>
            </a:r>
            <a:r>
              <a:rPr lang="en-ID" i="1" dirty="0" err="1">
                <a:solidFill>
                  <a:srgbClr val="FF0000"/>
                </a:solidFill>
              </a:rPr>
              <a:t>dari</a:t>
            </a:r>
            <a:r>
              <a:rPr lang="en-ID" i="1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kemarin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Ramadhanty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belum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pulang</a:t>
            </a:r>
            <a:r>
              <a:rPr lang="en-ID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ID" i="1" dirty="0">
                <a:solidFill>
                  <a:srgbClr val="92D050"/>
                </a:solidFill>
              </a:rPr>
              <a:t>	</a:t>
            </a:r>
            <a:r>
              <a:rPr lang="en-ID" i="1" dirty="0" err="1">
                <a:solidFill>
                  <a:srgbClr val="92D050"/>
                </a:solidFill>
              </a:rPr>
              <a:t>Sejak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kemarin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Ramadhanty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belum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pulang</a:t>
            </a:r>
            <a:r>
              <a:rPr lang="en-ID" dirty="0">
                <a:solidFill>
                  <a:srgbClr val="92D050"/>
                </a:solidFill>
              </a:rPr>
              <a:t>.</a:t>
            </a:r>
          </a:p>
          <a:p>
            <a:pPr marL="457200" indent="-457200">
              <a:buFont typeface="+mj-lt"/>
              <a:buAutoNum type="alphaLcPeriod" startAt="4"/>
            </a:pP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menjamakkan</a:t>
            </a:r>
            <a:r>
              <a:rPr lang="en-ID" dirty="0"/>
              <a:t> kata-kata yang </a:t>
            </a:r>
            <a:r>
              <a:rPr lang="en-ID" dirty="0" err="1"/>
              <a:t>berbentuk</a:t>
            </a:r>
            <a:r>
              <a:rPr lang="en-ID" dirty="0"/>
              <a:t> </a:t>
            </a:r>
            <a:r>
              <a:rPr lang="en-ID" dirty="0" err="1"/>
              <a:t>jamak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i="1" dirty="0" err="1">
                <a:solidFill>
                  <a:srgbClr val="FF0000"/>
                </a:solidFill>
              </a:rPr>
              <a:t>Bunga-bunga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mawar</a:t>
            </a:r>
            <a:r>
              <a:rPr lang="en-ID" dirty="0">
                <a:solidFill>
                  <a:srgbClr val="FF0000"/>
                </a:solidFill>
              </a:rPr>
              <a:t>, </a:t>
            </a:r>
            <a:r>
              <a:rPr lang="en-ID" dirty="0" err="1">
                <a:solidFill>
                  <a:srgbClr val="FF0000"/>
                </a:solidFill>
              </a:rPr>
              <a:t>anyelir</a:t>
            </a:r>
            <a:r>
              <a:rPr lang="en-ID" dirty="0">
                <a:solidFill>
                  <a:srgbClr val="FF0000"/>
                </a:solidFill>
              </a:rPr>
              <a:t>, </a:t>
            </a:r>
            <a:r>
              <a:rPr lang="en-ID" dirty="0" err="1">
                <a:solidFill>
                  <a:srgbClr val="FF0000"/>
                </a:solidFill>
              </a:rPr>
              <a:t>dan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melati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sangat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disukai</a:t>
            </a:r>
            <a:r>
              <a:rPr lang="en-ID" dirty="0">
                <a:solidFill>
                  <a:srgbClr val="FF0000"/>
                </a:solidFill>
              </a:rPr>
              <a:t> Ara.</a:t>
            </a:r>
          </a:p>
          <a:p>
            <a:pPr marL="0" indent="0">
              <a:buNone/>
            </a:pPr>
            <a:r>
              <a:rPr lang="en-ID" dirty="0" err="1">
                <a:solidFill>
                  <a:srgbClr val="92D050"/>
                </a:solidFill>
              </a:rPr>
              <a:t>Mawar</a:t>
            </a:r>
            <a:r>
              <a:rPr lang="en-ID" dirty="0">
                <a:solidFill>
                  <a:srgbClr val="92D050"/>
                </a:solidFill>
              </a:rPr>
              <a:t>, </a:t>
            </a:r>
            <a:r>
              <a:rPr lang="en-ID" dirty="0" err="1">
                <a:solidFill>
                  <a:srgbClr val="92D050"/>
                </a:solidFill>
              </a:rPr>
              <a:t>anyelir</a:t>
            </a:r>
            <a:r>
              <a:rPr lang="en-ID" dirty="0">
                <a:solidFill>
                  <a:srgbClr val="92D050"/>
                </a:solidFill>
              </a:rPr>
              <a:t>, </a:t>
            </a:r>
            <a:r>
              <a:rPr lang="en-ID" dirty="0" err="1">
                <a:solidFill>
                  <a:srgbClr val="92D050"/>
                </a:solidFill>
              </a:rPr>
              <a:t>dan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melati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sangat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disukai</a:t>
            </a:r>
            <a:r>
              <a:rPr lang="en-ID" dirty="0">
                <a:solidFill>
                  <a:srgbClr val="92D050"/>
                </a:solidFill>
              </a:rPr>
              <a:t> Ara.</a:t>
            </a:r>
          </a:p>
          <a:p>
            <a:pPr marL="457200" indent="-457200">
              <a:buFont typeface="+mj-lt"/>
              <a:buAutoNum type="alphaL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50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3" y="566669"/>
            <a:ext cx="10895527" cy="5756857"/>
          </a:xfrm>
        </p:spPr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ID" dirty="0" err="1"/>
              <a:t>Kelogisan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dirty="0" err="1"/>
              <a:t>Kelogisan</a:t>
            </a:r>
            <a:r>
              <a:rPr lang="en-ID" dirty="0"/>
              <a:t> </a:t>
            </a:r>
            <a:r>
              <a:rPr lang="en-ID" dirty="0" err="1"/>
              <a:t>artinya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unsur-unsur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yang </a:t>
            </a:r>
            <a:r>
              <a:rPr lang="en-ID" dirty="0" err="1"/>
              <a:t>logis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masuk</a:t>
            </a:r>
            <a:r>
              <a:rPr lang="en-ID" dirty="0"/>
              <a:t> </a:t>
            </a:r>
            <a:r>
              <a:rPr lang="en-ID" dirty="0" err="1"/>
              <a:t>akal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</a:t>
            </a:r>
          </a:p>
          <a:p>
            <a:r>
              <a:rPr lang="en-ID" i="1" dirty="0" err="1">
                <a:solidFill>
                  <a:srgbClr val="FF0000"/>
                </a:solidFill>
              </a:rPr>
              <a:t>Waktu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dan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i="1" dirty="0" err="1">
                <a:solidFill>
                  <a:srgbClr val="FF0000"/>
                </a:solidFill>
              </a:rPr>
              <a:t>tempat</a:t>
            </a:r>
            <a:r>
              <a:rPr lang="en-ID" dirty="0">
                <a:solidFill>
                  <a:srgbClr val="FF0000"/>
                </a:solidFill>
              </a:rPr>
              <a:t> kami </a:t>
            </a:r>
            <a:r>
              <a:rPr lang="en-ID" dirty="0" err="1">
                <a:solidFill>
                  <a:srgbClr val="FF0000"/>
                </a:solidFill>
              </a:rPr>
              <a:t>persilakan</a:t>
            </a:r>
            <a:r>
              <a:rPr lang="en-ID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ID" dirty="0">
                <a:solidFill>
                  <a:srgbClr val="92D050"/>
                </a:solidFill>
              </a:rPr>
              <a:t>	</a:t>
            </a:r>
            <a:r>
              <a:rPr lang="en-ID" dirty="0" err="1">
                <a:solidFill>
                  <a:srgbClr val="92D050"/>
                </a:solidFill>
              </a:rPr>
              <a:t>Bapak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dekan</a:t>
            </a:r>
            <a:r>
              <a:rPr lang="en-ID" dirty="0">
                <a:solidFill>
                  <a:srgbClr val="92D050"/>
                </a:solidFill>
              </a:rPr>
              <a:t> FISIP kami </a:t>
            </a:r>
            <a:r>
              <a:rPr lang="en-ID" dirty="0" err="1">
                <a:solidFill>
                  <a:srgbClr val="92D050"/>
                </a:solidFill>
              </a:rPr>
              <a:t>persilakan</a:t>
            </a:r>
            <a:r>
              <a:rPr lang="en-ID" dirty="0">
                <a:solidFill>
                  <a:srgbClr val="92D050"/>
                </a:solidFill>
              </a:rPr>
              <a:t>.</a:t>
            </a:r>
          </a:p>
          <a:p>
            <a:r>
              <a:rPr lang="en-ID" dirty="0" err="1">
                <a:solidFill>
                  <a:srgbClr val="FF0000"/>
                </a:solidFill>
              </a:rPr>
              <a:t>Ramadhanty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meraih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i="1" dirty="0" err="1">
                <a:solidFill>
                  <a:srgbClr val="FF0000"/>
                </a:solidFill>
              </a:rPr>
              <a:t>juara</a:t>
            </a:r>
            <a:r>
              <a:rPr lang="en-ID" i="1" dirty="0">
                <a:solidFill>
                  <a:srgbClr val="FF0000"/>
                </a:solidFill>
              </a:rPr>
              <a:t> </a:t>
            </a:r>
            <a:r>
              <a:rPr lang="en-ID" i="1" dirty="0" err="1">
                <a:solidFill>
                  <a:srgbClr val="FF0000"/>
                </a:solidFill>
              </a:rPr>
              <a:t>pertama</a:t>
            </a:r>
            <a:r>
              <a:rPr lang="en-ID" i="1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Jepang</a:t>
            </a:r>
            <a:r>
              <a:rPr lang="en-ID" dirty="0">
                <a:solidFill>
                  <a:srgbClr val="FF0000"/>
                </a:solidFill>
              </a:rPr>
              <a:t> Terbuka.</a:t>
            </a:r>
          </a:p>
          <a:p>
            <a:pPr marL="0" indent="0">
              <a:buNone/>
            </a:pPr>
            <a:r>
              <a:rPr lang="en-ID" dirty="0">
                <a:solidFill>
                  <a:srgbClr val="92D050"/>
                </a:solidFill>
              </a:rPr>
              <a:t>	</a:t>
            </a:r>
            <a:r>
              <a:rPr lang="en-ID" dirty="0" err="1">
                <a:solidFill>
                  <a:srgbClr val="92D050"/>
                </a:solidFill>
              </a:rPr>
              <a:t>Ramadhanty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meraih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i="1" dirty="0" err="1">
                <a:solidFill>
                  <a:srgbClr val="92D050"/>
                </a:solidFill>
              </a:rPr>
              <a:t>gelar</a:t>
            </a:r>
            <a:r>
              <a:rPr lang="en-ID" i="1" dirty="0">
                <a:solidFill>
                  <a:srgbClr val="92D050"/>
                </a:solidFill>
              </a:rPr>
              <a:t> </a:t>
            </a:r>
            <a:r>
              <a:rPr lang="en-ID" i="1" dirty="0" err="1">
                <a:solidFill>
                  <a:srgbClr val="92D050"/>
                </a:solidFill>
              </a:rPr>
              <a:t>juara</a:t>
            </a:r>
            <a:r>
              <a:rPr lang="en-ID" i="1" dirty="0">
                <a:solidFill>
                  <a:srgbClr val="92D050"/>
                </a:solidFill>
              </a:rPr>
              <a:t> </a:t>
            </a:r>
            <a:r>
              <a:rPr lang="en-ID" i="1" dirty="0" err="1">
                <a:solidFill>
                  <a:srgbClr val="92D050"/>
                </a:solidFill>
              </a:rPr>
              <a:t>pertama</a:t>
            </a:r>
            <a:r>
              <a:rPr lang="en-ID" i="1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Jepang</a:t>
            </a:r>
            <a:r>
              <a:rPr lang="en-ID" dirty="0">
                <a:solidFill>
                  <a:srgbClr val="92D050"/>
                </a:solidFill>
              </a:rPr>
              <a:t> Terbuka.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ID" dirty="0" err="1"/>
              <a:t>Kecermatan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dirty="0" err="1"/>
              <a:t>Maksud</a:t>
            </a:r>
            <a:r>
              <a:rPr lang="en-ID" dirty="0"/>
              <a:t> </a:t>
            </a:r>
            <a:r>
              <a:rPr lang="en-ID" dirty="0" err="1"/>
              <a:t>kecermatan</a:t>
            </a:r>
            <a:r>
              <a:rPr lang="en-ID" dirty="0"/>
              <a:t> </a:t>
            </a:r>
            <a:r>
              <a:rPr lang="en-ID" dirty="0" err="1"/>
              <a:t>ialah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yang </a:t>
            </a:r>
            <a:r>
              <a:rPr lang="en-ID" dirty="0" err="1"/>
              <a:t>dihasilkan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menimbulkan</a:t>
            </a:r>
            <a:r>
              <a:rPr lang="en-ID" dirty="0"/>
              <a:t> </a:t>
            </a:r>
            <a:r>
              <a:rPr lang="en-ID" dirty="0" err="1"/>
              <a:t>penafsiran</a:t>
            </a:r>
            <a:r>
              <a:rPr lang="en-ID" dirty="0"/>
              <a:t> </a:t>
            </a:r>
            <a:r>
              <a:rPr lang="en-ID" dirty="0" err="1"/>
              <a:t>ganda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diksi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i="1" dirty="0" err="1">
                <a:solidFill>
                  <a:srgbClr val="FF0000"/>
                </a:solidFill>
              </a:rPr>
              <a:t>Mahasiswa</a:t>
            </a:r>
            <a:r>
              <a:rPr lang="en-ID" i="1" dirty="0">
                <a:solidFill>
                  <a:srgbClr val="FF0000"/>
                </a:solidFill>
              </a:rPr>
              <a:t> </a:t>
            </a:r>
            <a:r>
              <a:rPr lang="en-ID" i="1" dirty="0" err="1">
                <a:solidFill>
                  <a:srgbClr val="FF0000"/>
                </a:solidFill>
              </a:rPr>
              <a:t>perguruan</a:t>
            </a:r>
            <a:r>
              <a:rPr lang="en-ID" i="1" dirty="0">
                <a:solidFill>
                  <a:srgbClr val="FF0000"/>
                </a:solidFill>
              </a:rPr>
              <a:t> </a:t>
            </a:r>
            <a:r>
              <a:rPr lang="en-ID" i="1" dirty="0" err="1">
                <a:solidFill>
                  <a:srgbClr val="FF0000"/>
                </a:solidFill>
              </a:rPr>
              <a:t>tinggi</a:t>
            </a:r>
            <a:r>
              <a:rPr lang="en-ID" i="1" dirty="0">
                <a:solidFill>
                  <a:srgbClr val="FF0000"/>
                </a:solidFill>
              </a:rPr>
              <a:t> yang </a:t>
            </a:r>
            <a:r>
              <a:rPr lang="en-ID" i="1" dirty="0" err="1">
                <a:solidFill>
                  <a:srgbClr val="FF0000"/>
                </a:solidFill>
              </a:rPr>
              <a:t>terkenal</a:t>
            </a:r>
            <a:r>
              <a:rPr lang="en-ID" i="1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itu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menerima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hadiah</a:t>
            </a:r>
            <a:r>
              <a:rPr lang="en-ID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ID" i="1" dirty="0">
                <a:solidFill>
                  <a:srgbClr val="92D050"/>
                </a:solidFill>
              </a:rPr>
              <a:t>	</a:t>
            </a:r>
            <a:r>
              <a:rPr lang="en-ID" i="1" dirty="0" err="1">
                <a:solidFill>
                  <a:srgbClr val="92D050"/>
                </a:solidFill>
              </a:rPr>
              <a:t>Mahasiwa</a:t>
            </a:r>
            <a:r>
              <a:rPr lang="en-ID" i="1" dirty="0">
                <a:solidFill>
                  <a:srgbClr val="92D050"/>
                </a:solidFill>
              </a:rPr>
              <a:t> yang </a:t>
            </a:r>
            <a:r>
              <a:rPr lang="en-ID" i="1" dirty="0" err="1">
                <a:solidFill>
                  <a:srgbClr val="92D050"/>
                </a:solidFill>
              </a:rPr>
              <a:t>kuliah</a:t>
            </a:r>
            <a:r>
              <a:rPr lang="en-ID" i="1" dirty="0">
                <a:solidFill>
                  <a:srgbClr val="92D050"/>
                </a:solidFill>
              </a:rPr>
              <a:t> di </a:t>
            </a:r>
            <a:r>
              <a:rPr lang="en-ID" i="1" dirty="0" err="1">
                <a:solidFill>
                  <a:srgbClr val="92D050"/>
                </a:solidFill>
              </a:rPr>
              <a:t>perguruan</a:t>
            </a:r>
            <a:r>
              <a:rPr lang="en-ID" i="1" dirty="0">
                <a:solidFill>
                  <a:srgbClr val="92D050"/>
                </a:solidFill>
              </a:rPr>
              <a:t> </a:t>
            </a:r>
            <a:r>
              <a:rPr lang="en-ID" i="1" dirty="0" err="1">
                <a:solidFill>
                  <a:srgbClr val="92D050"/>
                </a:solidFill>
              </a:rPr>
              <a:t>tinggi</a:t>
            </a:r>
            <a:r>
              <a:rPr lang="en-ID" i="1" dirty="0">
                <a:solidFill>
                  <a:srgbClr val="92D050"/>
                </a:solidFill>
              </a:rPr>
              <a:t> yang </a:t>
            </a:r>
            <a:r>
              <a:rPr lang="en-ID" i="1" dirty="0" err="1">
                <a:solidFill>
                  <a:srgbClr val="92D050"/>
                </a:solidFill>
              </a:rPr>
              <a:t>terkenal</a:t>
            </a:r>
            <a:r>
              <a:rPr lang="en-ID" i="1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itu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menerima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hadiah</a:t>
            </a:r>
            <a:r>
              <a:rPr lang="en-ID" dirty="0">
                <a:solidFill>
                  <a:srgbClr val="92D050"/>
                </a:solidFill>
              </a:rPr>
              <a:t>.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050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49" y="489397"/>
            <a:ext cx="10998558" cy="587276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ID" dirty="0" err="1"/>
              <a:t>Kevariasian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dirty="0" err="1"/>
              <a:t>Kevariasian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variasi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, </a:t>
            </a:r>
            <a:r>
              <a:rPr lang="en-ID" dirty="0" err="1"/>
              <a:t>diksi</a:t>
            </a:r>
            <a:r>
              <a:rPr lang="en-ID" dirty="0"/>
              <a:t>,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gaya</a:t>
            </a:r>
            <a:r>
              <a:rPr lang="en-ID" dirty="0"/>
              <a:t> </a:t>
            </a:r>
            <a:r>
              <a:rPr lang="en-ID" dirty="0" err="1"/>
              <a:t>asalkan</a:t>
            </a:r>
            <a:r>
              <a:rPr lang="en-ID" dirty="0"/>
              <a:t> </a:t>
            </a:r>
            <a:r>
              <a:rPr lang="en-ID" dirty="0" err="1"/>
              <a:t>variasi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menimbulkan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makna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menimbulkan</a:t>
            </a:r>
            <a:r>
              <a:rPr lang="en-ID" dirty="0"/>
              <a:t> </a:t>
            </a:r>
            <a:r>
              <a:rPr lang="en-ID" dirty="0" err="1"/>
              <a:t>salah</a:t>
            </a:r>
            <a:r>
              <a:rPr lang="en-ID" dirty="0"/>
              <a:t> </a:t>
            </a:r>
            <a:r>
              <a:rPr lang="en-ID" dirty="0" err="1"/>
              <a:t>pemahaman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miskomunikasi</a:t>
            </a:r>
            <a:r>
              <a:rPr lang="en-ID" dirty="0"/>
              <a:t>.</a:t>
            </a:r>
          </a:p>
          <a:p>
            <a:pPr marL="457200" indent="-457200">
              <a:buFont typeface="+mj-lt"/>
              <a:buAutoNum type="alphaLcPeriod"/>
            </a:pPr>
            <a:r>
              <a:rPr lang="en-ID" i="1" dirty="0" err="1"/>
              <a:t>Kalimat</a:t>
            </a:r>
            <a:r>
              <a:rPr lang="en-ID" i="1" dirty="0"/>
              <a:t> </a:t>
            </a:r>
            <a:r>
              <a:rPr lang="en-ID" i="1" dirty="0" err="1"/>
              <a:t>berimbang</a:t>
            </a:r>
            <a:r>
              <a:rPr lang="en-ID" i="1" dirty="0"/>
              <a:t> </a:t>
            </a:r>
            <a:r>
              <a:rPr lang="en-ID" dirty="0"/>
              <a:t>(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majemuk</a:t>
            </a:r>
            <a:r>
              <a:rPr lang="en-ID" dirty="0"/>
              <a:t> </a:t>
            </a:r>
            <a:r>
              <a:rPr lang="en-ID" dirty="0" err="1"/>
              <a:t>setara</a:t>
            </a:r>
            <a:r>
              <a:rPr lang="en-ID" dirty="0"/>
              <a:t>)</a:t>
            </a:r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dirty="0" err="1"/>
              <a:t>Kedua</a:t>
            </a:r>
            <a:r>
              <a:rPr lang="en-ID" dirty="0"/>
              <a:t> orang </a:t>
            </a:r>
            <a:r>
              <a:rPr lang="en-ID" dirty="0" err="1"/>
              <a:t>tuanya</a:t>
            </a:r>
            <a:r>
              <a:rPr lang="en-ID" dirty="0"/>
              <a:t> </a:t>
            </a:r>
            <a:r>
              <a:rPr lang="en-ID" dirty="0" err="1"/>
              <a:t>bekerja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seniman</a:t>
            </a:r>
            <a:r>
              <a:rPr lang="en-ID" dirty="0"/>
              <a:t> </a:t>
            </a:r>
            <a:r>
              <a:rPr lang="en-ID" i="1" dirty="0" err="1"/>
              <a:t>dan</a:t>
            </a:r>
            <a:r>
              <a:rPr lang="en-ID" dirty="0"/>
              <a:t> </a:t>
            </a:r>
            <a:r>
              <a:rPr lang="en-ID" dirty="0" err="1"/>
              <a:t>pengusaha</a:t>
            </a:r>
            <a:r>
              <a:rPr lang="en-ID" dirty="0"/>
              <a:t>.</a:t>
            </a:r>
          </a:p>
          <a:p>
            <a:pPr marL="457200" indent="-457200">
              <a:buFont typeface="+mj-lt"/>
              <a:buAutoNum type="alphaLcPeriod" startAt="2"/>
            </a:pPr>
            <a:r>
              <a:rPr lang="en-ID" i="1" dirty="0" err="1"/>
              <a:t>Kalimat</a:t>
            </a:r>
            <a:r>
              <a:rPr lang="en-ID" i="1" dirty="0"/>
              <a:t> </a:t>
            </a:r>
            <a:r>
              <a:rPr lang="en-ID" i="1" dirty="0" err="1"/>
              <a:t>melepas</a:t>
            </a:r>
            <a:r>
              <a:rPr lang="en-ID" i="1" dirty="0"/>
              <a:t>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melepas</a:t>
            </a:r>
            <a:r>
              <a:rPr lang="en-ID" dirty="0"/>
              <a:t> (</a:t>
            </a:r>
            <a:r>
              <a:rPr lang="en-ID" dirty="0" err="1"/>
              <a:t>mengubah</a:t>
            </a:r>
            <a:r>
              <a:rPr lang="en-ID" dirty="0"/>
              <a:t>)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klausa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klausa</a:t>
            </a:r>
            <a:r>
              <a:rPr lang="en-ID" dirty="0"/>
              <a:t> </a:t>
            </a:r>
            <a:r>
              <a:rPr lang="en-ID" dirty="0" err="1"/>
              <a:t>koordinatif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klausa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(</a:t>
            </a:r>
            <a:r>
              <a:rPr lang="en-ID" dirty="0" err="1"/>
              <a:t>pertama</a:t>
            </a:r>
            <a:r>
              <a:rPr lang="en-ID" dirty="0"/>
              <a:t>)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klausa</a:t>
            </a:r>
            <a:r>
              <a:rPr lang="en-ID" dirty="0"/>
              <a:t> </a:t>
            </a:r>
            <a:r>
              <a:rPr lang="en-ID" dirty="0" err="1"/>
              <a:t>sematan</a:t>
            </a:r>
            <a:r>
              <a:rPr lang="en-ID" dirty="0"/>
              <a:t>,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anak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keterangan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dirty="0" err="1"/>
              <a:t>Kedua</a:t>
            </a:r>
            <a:r>
              <a:rPr lang="en-ID" dirty="0"/>
              <a:t> orang </a:t>
            </a:r>
            <a:r>
              <a:rPr lang="en-ID" dirty="0" err="1"/>
              <a:t>tuanya</a:t>
            </a:r>
            <a:r>
              <a:rPr lang="en-ID" dirty="0"/>
              <a:t> </a:t>
            </a:r>
            <a:r>
              <a:rPr lang="en-ID" dirty="0" err="1"/>
              <a:t>bekerja</a:t>
            </a:r>
            <a:r>
              <a:rPr lang="en-ID" dirty="0"/>
              <a:t> di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i="1" dirty="0" err="1"/>
              <a:t>ketika</a:t>
            </a:r>
            <a:r>
              <a:rPr lang="en-ID" dirty="0"/>
              <a:t> </a:t>
            </a:r>
            <a:r>
              <a:rPr lang="en-ID" dirty="0" err="1"/>
              <a:t>ketiga</a:t>
            </a:r>
            <a:r>
              <a:rPr lang="en-ID" dirty="0"/>
              <a:t> </a:t>
            </a:r>
            <a:r>
              <a:rPr lang="en-ID" dirty="0" err="1"/>
              <a:t>anak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belajar</a:t>
            </a:r>
            <a:r>
              <a:rPr lang="en-ID" dirty="0"/>
              <a:t> di </a:t>
            </a:r>
            <a:r>
              <a:rPr lang="en-ID" dirty="0" err="1"/>
              <a:t>sekolah</a:t>
            </a:r>
            <a:r>
              <a:rPr lang="en-ID" dirty="0"/>
              <a:t>.</a:t>
            </a:r>
          </a:p>
          <a:p>
            <a:pPr marL="457200" indent="-457200">
              <a:buFont typeface="+mj-lt"/>
              <a:buAutoNum type="alphaLcPeriod" startAt="3"/>
            </a:pPr>
            <a:r>
              <a:rPr lang="en-ID" i="1" dirty="0" err="1"/>
              <a:t>Kalimat</a:t>
            </a:r>
            <a:r>
              <a:rPr lang="en-ID" i="1" dirty="0"/>
              <a:t> </a:t>
            </a:r>
            <a:r>
              <a:rPr lang="en-ID" i="1" dirty="0" err="1"/>
              <a:t>berklimaks</a:t>
            </a:r>
            <a:r>
              <a:rPr lang="en-ID" i="1" dirty="0"/>
              <a:t>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menempatkan</a:t>
            </a:r>
            <a:r>
              <a:rPr lang="en-ID" dirty="0"/>
              <a:t> </a:t>
            </a:r>
            <a:r>
              <a:rPr lang="en-ID" dirty="0" err="1"/>
              <a:t>klausa</a:t>
            </a:r>
            <a:r>
              <a:rPr lang="en-ID" dirty="0"/>
              <a:t> </a:t>
            </a:r>
            <a:r>
              <a:rPr lang="en-ID" dirty="0" err="1"/>
              <a:t>sematan</a:t>
            </a:r>
            <a:r>
              <a:rPr lang="en-ID" dirty="0"/>
              <a:t> (</a:t>
            </a:r>
            <a:r>
              <a:rPr lang="en-ID" dirty="0" err="1"/>
              <a:t>anak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)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posisi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klausa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di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i="1" dirty="0" err="1"/>
              <a:t>Ketika</a:t>
            </a:r>
            <a:r>
              <a:rPr lang="en-ID" dirty="0"/>
              <a:t> </a:t>
            </a:r>
            <a:r>
              <a:rPr lang="en-ID" dirty="0" err="1"/>
              <a:t>ketiga</a:t>
            </a:r>
            <a:r>
              <a:rPr lang="en-ID" dirty="0"/>
              <a:t> </a:t>
            </a:r>
            <a:r>
              <a:rPr lang="en-ID" dirty="0" err="1"/>
              <a:t>anak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belajar</a:t>
            </a:r>
            <a:r>
              <a:rPr lang="en-ID" dirty="0"/>
              <a:t> di </a:t>
            </a:r>
            <a:r>
              <a:rPr lang="en-ID" dirty="0" err="1"/>
              <a:t>sekolah</a:t>
            </a:r>
            <a:r>
              <a:rPr lang="en-ID" dirty="0"/>
              <a:t>, </a:t>
            </a:r>
            <a:r>
              <a:rPr lang="en-ID" dirty="0" err="1"/>
              <a:t>kedua</a:t>
            </a:r>
            <a:r>
              <a:rPr lang="en-ID" dirty="0"/>
              <a:t> orang </a:t>
            </a:r>
            <a:r>
              <a:rPr lang="en-ID" dirty="0" err="1"/>
              <a:t>tua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bekerja</a:t>
            </a:r>
            <a:r>
              <a:rPr lang="en-ID" dirty="0"/>
              <a:t> di </a:t>
            </a:r>
            <a:r>
              <a:rPr lang="en-ID" dirty="0" err="1"/>
              <a:t>perusahaan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37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Penyebab</a:t>
            </a:r>
            <a:r>
              <a:rPr lang="en-ID" dirty="0"/>
              <a:t> </a:t>
            </a:r>
            <a:r>
              <a:rPr lang="en-ID" dirty="0" err="1"/>
              <a:t>Ketidakefektifan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00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3753"/>
            <a:ext cx="10515600" cy="57332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D" dirty="0" err="1"/>
              <a:t>Ketidaklengkapan</a:t>
            </a:r>
            <a:r>
              <a:rPr lang="en-ID" dirty="0"/>
              <a:t> </a:t>
            </a:r>
            <a:r>
              <a:rPr lang="en-ID" dirty="0" err="1"/>
              <a:t>unsur</a:t>
            </a:r>
            <a:r>
              <a:rPr lang="en-ID" dirty="0"/>
              <a:t> </a:t>
            </a:r>
            <a:r>
              <a:rPr lang="en-ID" dirty="0" err="1"/>
              <a:t>kalimat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efektif</a:t>
            </a:r>
            <a:r>
              <a:rPr lang="en-ID" dirty="0"/>
              <a:t> </a:t>
            </a:r>
            <a:r>
              <a:rPr lang="en-ID" dirty="0" err="1"/>
              <a:t>sekurang-kurangnya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mengandung</a:t>
            </a:r>
            <a:r>
              <a:rPr lang="en-ID" dirty="0"/>
              <a:t> </a:t>
            </a:r>
            <a:r>
              <a:rPr lang="en-ID" dirty="0" err="1"/>
              <a:t>unsur</a:t>
            </a:r>
            <a:r>
              <a:rPr lang="en-ID" dirty="0"/>
              <a:t> </a:t>
            </a:r>
            <a:r>
              <a:rPr lang="en-ID" dirty="0" err="1"/>
              <a:t>subjek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predikat</a:t>
            </a:r>
            <a:r>
              <a:rPr lang="en-ID" dirty="0"/>
              <a:t>.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salah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unsur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unsur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, 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lengkap</a:t>
            </a:r>
            <a:r>
              <a:rPr lang="en-ID" dirty="0"/>
              <a:t>. </a:t>
            </a:r>
            <a:r>
              <a:rPr lang="en-ID" dirty="0" err="1"/>
              <a:t>Penggunaan</a:t>
            </a:r>
            <a:r>
              <a:rPr lang="en-ID" dirty="0"/>
              <a:t> kata </a:t>
            </a:r>
            <a:r>
              <a:rPr lang="en-ID" dirty="0" err="1"/>
              <a:t>depan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juga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efektif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</a:t>
            </a:r>
          </a:p>
          <a:p>
            <a:r>
              <a:rPr lang="en-ID" dirty="0" err="1">
                <a:solidFill>
                  <a:srgbClr val="FF0000"/>
                </a:solidFill>
              </a:rPr>
              <a:t>Dalam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laporan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ini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menggunakan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metode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kualitatif</a:t>
            </a:r>
            <a:r>
              <a:rPr lang="en-ID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ID" dirty="0">
                <a:solidFill>
                  <a:srgbClr val="FF0000"/>
                </a:solidFill>
              </a:rPr>
              <a:t>	</a:t>
            </a:r>
            <a:r>
              <a:rPr lang="en-ID" dirty="0" err="1">
                <a:solidFill>
                  <a:srgbClr val="92D050"/>
                </a:solidFill>
              </a:rPr>
              <a:t>Laporan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ini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menggunakan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metode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kualitatif</a:t>
            </a:r>
            <a:r>
              <a:rPr lang="en-ID" dirty="0">
                <a:solidFill>
                  <a:srgbClr val="92D050"/>
                </a:solidFill>
              </a:rPr>
              <a:t>.</a:t>
            </a:r>
            <a:endParaRPr lang="en-ID" dirty="0">
              <a:solidFill>
                <a:srgbClr val="FF0000"/>
              </a:solidFill>
            </a:endParaRPr>
          </a:p>
          <a:p>
            <a:r>
              <a:rPr lang="en-ID" dirty="0" err="1">
                <a:solidFill>
                  <a:srgbClr val="FF0000"/>
                </a:solidFill>
              </a:rPr>
              <a:t>Masalah</a:t>
            </a:r>
            <a:r>
              <a:rPr lang="en-ID" dirty="0">
                <a:solidFill>
                  <a:srgbClr val="FF0000"/>
                </a:solidFill>
              </a:rPr>
              <a:t> yang </a:t>
            </a:r>
            <a:r>
              <a:rPr lang="en-ID" dirty="0" err="1">
                <a:solidFill>
                  <a:srgbClr val="FF0000"/>
                </a:solidFill>
              </a:rPr>
              <a:t>dibahas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dalam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penelitian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ini</a:t>
            </a:r>
            <a:r>
              <a:rPr lang="en-ID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ID" dirty="0">
                <a:solidFill>
                  <a:srgbClr val="FF0000"/>
                </a:solidFill>
              </a:rPr>
              <a:t>	</a:t>
            </a:r>
            <a:r>
              <a:rPr lang="en-ID" dirty="0" err="1">
                <a:solidFill>
                  <a:srgbClr val="92D050"/>
                </a:solidFill>
              </a:rPr>
              <a:t>Masalah</a:t>
            </a:r>
            <a:r>
              <a:rPr lang="en-ID" dirty="0">
                <a:solidFill>
                  <a:srgbClr val="92D050"/>
                </a:solidFill>
              </a:rPr>
              <a:t> yang </a:t>
            </a:r>
            <a:r>
              <a:rPr lang="en-ID" dirty="0" err="1">
                <a:solidFill>
                  <a:srgbClr val="92D050"/>
                </a:solidFill>
              </a:rPr>
              <a:t>dibahas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dalam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penelitian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ini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i="1" dirty="0" err="1">
                <a:solidFill>
                  <a:srgbClr val="92D050"/>
                </a:solidFill>
              </a:rPr>
              <a:t>adalah</a:t>
            </a:r>
            <a:r>
              <a:rPr lang="en-ID" i="1" dirty="0">
                <a:solidFill>
                  <a:srgbClr val="92D050"/>
                </a:solidFill>
              </a:rPr>
              <a:t> </a:t>
            </a:r>
            <a:r>
              <a:rPr lang="en-ID" i="1" dirty="0" err="1">
                <a:solidFill>
                  <a:srgbClr val="92D050"/>
                </a:solidFill>
              </a:rPr>
              <a:t>pengertian</a:t>
            </a:r>
            <a:r>
              <a:rPr lang="en-ID" i="1" dirty="0">
                <a:solidFill>
                  <a:srgbClr val="92D050"/>
                </a:solidFill>
              </a:rPr>
              <a:t> </a:t>
            </a:r>
            <a:r>
              <a:rPr lang="en-ID" i="1" dirty="0" err="1">
                <a:solidFill>
                  <a:srgbClr val="92D050"/>
                </a:solidFill>
              </a:rPr>
              <a:t>dari</a:t>
            </a:r>
            <a:r>
              <a:rPr lang="en-ID" i="1" dirty="0">
                <a:solidFill>
                  <a:srgbClr val="92D050"/>
                </a:solidFill>
              </a:rPr>
              <a:t> </a:t>
            </a:r>
            <a:r>
              <a:rPr lang="en-ID" i="1" dirty="0" err="1">
                <a:solidFill>
                  <a:srgbClr val="92D050"/>
                </a:solidFill>
              </a:rPr>
              <a:t>ciri-ciri</a:t>
            </a:r>
            <a:r>
              <a:rPr lang="en-ID" i="1" dirty="0">
                <a:solidFill>
                  <a:srgbClr val="92D050"/>
                </a:solidFill>
              </a:rPr>
              <a:t> </a:t>
            </a:r>
            <a:r>
              <a:rPr lang="en-ID" i="1" dirty="0" err="1">
                <a:solidFill>
                  <a:srgbClr val="92D050"/>
                </a:solidFill>
              </a:rPr>
              <a:t>kalimat</a:t>
            </a:r>
            <a:r>
              <a:rPr lang="en-ID" i="1" dirty="0">
                <a:solidFill>
                  <a:srgbClr val="92D050"/>
                </a:solidFill>
              </a:rPr>
              <a:t> </a:t>
            </a:r>
            <a:r>
              <a:rPr lang="en-ID" i="1" dirty="0" err="1">
                <a:solidFill>
                  <a:srgbClr val="92D050"/>
                </a:solidFill>
              </a:rPr>
              <a:t>efektif</a:t>
            </a:r>
            <a:r>
              <a:rPr lang="en-ID" i="1" dirty="0">
                <a:solidFill>
                  <a:srgbClr val="92D050"/>
                </a:solidFill>
              </a:rPr>
              <a:t>.</a:t>
            </a:r>
            <a:endParaRPr lang="en-ID" i="1" dirty="0">
              <a:solidFill>
                <a:srgbClr val="FF0000"/>
              </a:solidFill>
            </a:endParaRPr>
          </a:p>
          <a:p>
            <a:r>
              <a:rPr lang="en-ID" dirty="0" err="1">
                <a:solidFill>
                  <a:srgbClr val="FF0000"/>
                </a:solidFill>
              </a:rPr>
              <a:t>Bahasa</a:t>
            </a:r>
            <a:r>
              <a:rPr lang="en-ID" dirty="0">
                <a:solidFill>
                  <a:srgbClr val="FF0000"/>
                </a:solidFill>
              </a:rPr>
              <a:t> Indonesia yang </a:t>
            </a:r>
            <a:r>
              <a:rPr lang="en-ID" dirty="0" err="1">
                <a:solidFill>
                  <a:srgbClr val="FF0000"/>
                </a:solidFill>
              </a:rPr>
              <a:t>berasal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dari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Melayu</a:t>
            </a:r>
            <a:r>
              <a:rPr lang="en-ID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ID" dirty="0">
                <a:solidFill>
                  <a:srgbClr val="FF0000"/>
                </a:solidFill>
              </a:rPr>
              <a:t>	</a:t>
            </a:r>
            <a:r>
              <a:rPr lang="en-ID" dirty="0" err="1">
                <a:solidFill>
                  <a:srgbClr val="92D050"/>
                </a:solidFill>
              </a:rPr>
              <a:t>Bahasa</a:t>
            </a:r>
            <a:r>
              <a:rPr lang="en-ID" dirty="0">
                <a:solidFill>
                  <a:srgbClr val="92D050"/>
                </a:solidFill>
              </a:rPr>
              <a:t> Indonesia </a:t>
            </a:r>
            <a:r>
              <a:rPr lang="en-ID" i="1" dirty="0" err="1">
                <a:solidFill>
                  <a:srgbClr val="92D050"/>
                </a:solidFill>
              </a:rPr>
              <a:t>berasal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dari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Melayu</a:t>
            </a:r>
            <a:r>
              <a:rPr lang="en-ID" dirty="0">
                <a:solidFill>
                  <a:srgbClr val="92D050"/>
                </a:solidFill>
              </a:rPr>
              <a:t>.</a:t>
            </a:r>
          </a:p>
          <a:p>
            <a:r>
              <a:rPr lang="en-ID" dirty="0">
                <a:solidFill>
                  <a:srgbClr val="FF0000"/>
                </a:solidFill>
              </a:rPr>
              <a:t>Di </a:t>
            </a:r>
            <a:r>
              <a:rPr lang="en-ID" dirty="0" err="1">
                <a:solidFill>
                  <a:srgbClr val="FF0000"/>
                </a:solidFill>
              </a:rPr>
              <a:t>dalam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buah</a:t>
            </a:r>
            <a:r>
              <a:rPr lang="en-ID" dirty="0">
                <a:solidFill>
                  <a:srgbClr val="FF0000"/>
                </a:solidFill>
              </a:rPr>
              <a:t> manga </a:t>
            </a:r>
            <a:r>
              <a:rPr lang="en-ID" dirty="0" err="1">
                <a:solidFill>
                  <a:srgbClr val="FF0000"/>
                </a:solidFill>
              </a:rPr>
              <a:t>mengandung</a:t>
            </a:r>
            <a:r>
              <a:rPr lang="en-ID" dirty="0">
                <a:solidFill>
                  <a:srgbClr val="FF0000"/>
                </a:solidFill>
              </a:rPr>
              <a:t> vitamin C.</a:t>
            </a:r>
          </a:p>
          <a:p>
            <a:pPr marL="0" indent="0">
              <a:buNone/>
            </a:pPr>
            <a:r>
              <a:rPr lang="en-ID" dirty="0">
                <a:solidFill>
                  <a:srgbClr val="FF0000"/>
                </a:solidFill>
              </a:rPr>
              <a:t>	</a:t>
            </a:r>
            <a:r>
              <a:rPr lang="en-ID" dirty="0" err="1">
                <a:solidFill>
                  <a:srgbClr val="92D050"/>
                </a:solidFill>
              </a:rPr>
              <a:t>Buah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mangga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mengandung</a:t>
            </a:r>
            <a:r>
              <a:rPr lang="en-ID" dirty="0">
                <a:solidFill>
                  <a:srgbClr val="92D050"/>
                </a:solidFill>
              </a:rPr>
              <a:t> vitamin 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71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14" y="244700"/>
            <a:ext cx="11604432" cy="637125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dipengaruhi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Inggris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dirty="0" err="1"/>
              <a:t>Pemakaian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i="1" dirty="0"/>
              <a:t>di </a:t>
            </a:r>
            <a:r>
              <a:rPr lang="en-ID" i="1" dirty="0" err="1"/>
              <a:t>mana</a:t>
            </a:r>
            <a:r>
              <a:rPr lang="en-ID" i="1" dirty="0"/>
              <a:t> (where), </a:t>
            </a:r>
            <a:r>
              <a:rPr lang="en-ID" i="1" dirty="0" err="1"/>
              <a:t>dalam</a:t>
            </a:r>
            <a:r>
              <a:rPr lang="en-ID" i="1" dirty="0"/>
              <a:t> </a:t>
            </a:r>
            <a:r>
              <a:rPr lang="en-ID" i="1" dirty="0" err="1"/>
              <a:t>mana</a:t>
            </a:r>
            <a:r>
              <a:rPr lang="en-ID" i="1" dirty="0"/>
              <a:t> (in which), di </a:t>
            </a:r>
            <a:r>
              <a:rPr lang="en-ID" i="1" dirty="0" err="1"/>
              <a:t>dalam</a:t>
            </a:r>
            <a:r>
              <a:rPr lang="en-ID" i="1" dirty="0"/>
              <a:t> </a:t>
            </a:r>
            <a:r>
              <a:rPr lang="en-ID" i="1" dirty="0" err="1"/>
              <a:t>mana</a:t>
            </a:r>
            <a:r>
              <a:rPr lang="en-ID" i="1" dirty="0"/>
              <a:t> (in which), </a:t>
            </a:r>
            <a:r>
              <a:rPr lang="en-ID" i="1" dirty="0" err="1"/>
              <a:t>dari</a:t>
            </a:r>
            <a:r>
              <a:rPr lang="en-ID" i="1" dirty="0"/>
              <a:t> </a:t>
            </a:r>
            <a:r>
              <a:rPr lang="en-ID" i="1" dirty="0" err="1"/>
              <a:t>mana</a:t>
            </a:r>
            <a:r>
              <a:rPr lang="en-ID" i="1" dirty="0"/>
              <a:t> (where),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i="1" dirty="0"/>
              <a:t>yang </a:t>
            </a:r>
            <a:r>
              <a:rPr lang="en-ID" i="1" dirty="0" err="1"/>
              <a:t>mana</a:t>
            </a:r>
            <a:r>
              <a:rPr lang="en-ID" i="1" dirty="0"/>
              <a:t> (which)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kata-kata </a:t>
            </a:r>
            <a:r>
              <a:rPr lang="en-ID" dirty="0" err="1"/>
              <a:t>penghubung</a:t>
            </a:r>
            <a:r>
              <a:rPr lang="en-ID" dirty="0"/>
              <a:t> </a:t>
            </a:r>
            <a:r>
              <a:rPr lang="en-ID" dirty="0" err="1"/>
              <a:t>terjemahan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Inggris</a:t>
            </a:r>
            <a:r>
              <a:rPr lang="en-ID" dirty="0"/>
              <a:t>. </a:t>
            </a:r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 </a:t>
            </a:r>
          </a:p>
          <a:p>
            <a:pPr marL="514350" indent="-514350">
              <a:buFont typeface="+mj-lt"/>
              <a:buAutoNum type="alphaLcPeriod"/>
            </a:pPr>
            <a:r>
              <a:rPr lang="en-ID" dirty="0">
                <a:solidFill>
                  <a:srgbClr val="FF0000"/>
                </a:solidFill>
              </a:rPr>
              <a:t>Kantor </a:t>
            </a:r>
            <a:r>
              <a:rPr lang="en-ID" i="1" dirty="0">
                <a:solidFill>
                  <a:srgbClr val="FF0000"/>
                </a:solidFill>
              </a:rPr>
              <a:t>di </a:t>
            </a:r>
            <a:r>
              <a:rPr lang="en-ID" i="1" dirty="0" err="1">
                <a:solidFill>
                  <a:srgbClr val="FF0000"/>
                </a:solidFill>
              </a:rPr>
              <a:t>mana</a:t>
            </a:r>
            <a:r>
              <a:rPr lang="en-ID" i="1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dia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bekerja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tidak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jauh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dari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rumahnya</a:t>
            </a:r>
            <a:r>
              <a:rPr lang="en-ID" dirty="0">
                <a:solidFill>
                  <a:srgbClr val="FF0000"/>
                </a:solidFill>
              </a:rPr>
              <a:t>.</a:t>
            </a:r>
            <a:r>
              <a:rPr lang="en-ID" dirty="0"/>
              <a:t> </a:t>
            </a:r>
          </a:p>
          <a:p>
            <a:pPr marL="0" indent="0">
              <a:buNone/>
            </a:pPr>
            <a:r>
              <a:rPr lang="en-ID" dirty="0">
                <a:solidFill>
                  <a:srgbClr val="92D050"/>
                </a:solidFill>
              </a:rPr>
              <a:t>	Kantor </a:t>
            </a:r>
            <a:r>
              <a:rPr lang="en-ID" i="1" dirty="0" err="1">
                <a:solidFill>
                  <a:srgbClr val="92D050"/>
                </a:solidFill>
              </a:rPr>
              <a:t>tempat</a:t>
            </a:r>
            <a:r>
              <a:rPr lang="en-ID" i="1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dia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bekerja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tidak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jauh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dari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rumahnya</a:t>
            </a:r>
            <a:r>
              <a:rPr lang="en-ID" dirty="0">
                <a:solidFill>
                  <a:srgbClr val="92D050"/>
                </a:solidFill>
              </a:rPr>
              <a:t>.</a:t>
            </a:r>
          </a:p>
          <a:p>
            <a:pPr marL="514350" indent="-514350">
              <a:buFont typeface="+mj-lt"/>
              <a:buAutoNum type="alphaLcPeriod" startAt="2"/>
            </a:pPr>
            <a:r>
              <a:rPr lang="en-ID" dirty="0" err="1">
                <a:solidFill>
                  <a:srgbClr val="FF0000"/>
                </a:solidFill>
              </a:rPr>
              <a:t>Saya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menyukainya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i="1" dirty="0">
                <a:solidFill>
                  <a:srgbClr val="FF0000"/>
                </a:solidFill>
              </a:rPr>
              <a:t>di </a:t>
            </a:r>
            <a:r>
              <a:rPr lang="en-ID" i="1" dirty="0" err="1">
                <a:solidFill>
                  <a:srgbClr val="FF0000"/>
                </a:solidFill>
              </a:rPr>
              <a:t>mana</a:t>
            </a:r>
            <a:r>
              <a:rPr lang="en-ID" i="1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sifat-sifatnya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sangat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baik</a:t>
            </a:r>
            <a:r>
              <a:rPr lang="en-ID" dirty="0">
                <a:solidFill>
                  <a:srgbClr val="FF0000"/>
                </a:solidFill>
              </a:rPr>
              <a:t>. </a:t>
            </a:r>
            <a:endParaRPr lang="en-ID" dirty="0"/>
          </a:p>
          <a:p>
            <a:pPr marL="0" indent="0">
              <a:buNone/>
            </a:pPr>
            <a:r>
              <a:rPr lang="en-ID" dirty="0">
                <a:solidFill>
                  <a:srgbClr val="92D050"/>
                </a:solidFill>
              </a:rPr>
              <a:t>	</a:t>
            </a:r>
            <a:r>
              <a:rPr lang="en-ID" dirty="0" err="1">
                <a:solidFill>
                  <a:srgbClr val="92D050"/>
                </a:solidFill>
              </a:rPr>
              <a:t>Saya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menyukainya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i="1" dirty="0" err="1">
                <a:solidFill>
                  <a:srgbClr val="92D050"/>
                </a:solidFill>
              </a:rPr>
              <a:t>karena</a:t>
            </a:r>
            <a:r>
              <a:rPr lang="en-ID" i="1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sifatnya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sangat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baik</a:t>
            </a:r>
            <a:r>
              <a:rPr lang="en-ID" dirty="0">
                <a:solidFill>
                  <a:srgbClr val="92D050"/>
                </a:solidFill>
              </a:rPr>
              <a:t>.</a:t>
            </a:r>
            <a:endParaRPr lang="en-ID" dirty="0"/>
          </a:p>
          <a:p>
            <a:pPr marL="514350" indent="-514350">
              <a:buFont typeface="+mj-lt"/>
              <a:buAutoNum type="alphaLcPeriod" startAt="3"/>
            </a:pPr>
            <a:r>
              <a:rPr lang="en-ID" dirty="0" err="1">
                <a:solidFill>
                  <a:srgbClr val="FF0000"/>
                </a:solidFill>
              </a:rPr>
              <a:t>Rumah</a:t>
            </a:r>
            <a:r>
              <a:rPr lang="en-ID" dirty="0">
                <a:solidFill>
                  <a:srgbClr val="FF0000"/>
                </a:solidFill>
              </a:rPr>
              <a:t> yang </a:t>
            </a:r>
            <a:r>
              <a:rPr lang="en-ID" i="1" dirty="0">
                <a:solidFill>
                  <a:srgbClr val="FF0000"/>
                </a:solidFill>
              </a:rPr>
              <a:t>di </a:t>
            </a:r>
            <a:r>
              <a:rPr lang="en-ID" i="1" dirty="0" err="1">
                <a:solidFill>
                  <a:srgbClr val="FF0000"/>
                </a:solidFill>
              </a:rPr>
              <a:t>depan</a:t>
            </a:r>
            <a:r>
              <a:rPr lang="en-ID" i="1" dirty="0">
                <a:solidFill>
                  <a:srgbClr val="FF0000"/>
                </a:solidFill>
              </a:rPr>
              <a:t> </a:t>
            </a:r>
            <a:r>
              <a:rPr lang="en-ID" i="1" dirty="0" err="1">
                <a:solidFill>
                  <a:srgbClr val="FF0000"/>
                </a:solidFill>
              </a:rPr>
              <a:t>mana</a:t>
            </a:r>
            <a:r>
              <a:rPr lang="en-ID" i="1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terdapat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kios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kecil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kemarin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terbakar</a:t>
            </a:r>
            <a:r>
              <a:rPr lang="en-ID" dirty="0">
                <a:solidFill>
                  <a:srgbClr val="FF0000"/>
                </a:solidFill>
              </a:rPr>
              <a:t>.</a:t>
            </a:r>
            <a:r>
              <a:rPr lang="en-ID" dirty="0"/>
              <a:t> </a:t>
            </a:r>
          </a:p>
          <a:p>
            <a:pPr marL="0" indent="0">
              <a:buNone/>
            </a:pPr>
            <a:r>
              <a:rPr lang="en-ID" dirty="0">
                <a:solidFill>
                  <a:srgbClr val="92D050"/>
                </a:solidFill>
              </a:rPr>
              <a:t>	</a:t>
            </a:r>
            <a:r>
              <a:rPr lang="en-ID" dirty="0" err="1">
                <a:solidFill>
                  <a:srgbClr val="92D050"/>
                </a:solidFill>
              </a:rPr>
              <a:t>Rumah</a:t>
            </a:r>
            <a:r>
              <a:rPr lang="en-ID" dirty="0">
                <a:solidFill>
                  <a:srgbClr val="92D050"/>
                </a:solidFill>
              </a:rPr>
              <a:t> yang </a:t>
            </a:r>
            <a:r>
              <a:rPr lang="en-ID" i="1" dirty="0">
                <a:solidFill>
                  <a:srgbClr val="92D050"/>
                </a:solidFill>
              </a:rPr>
              <a:t>di </a:t>
            </a:r>
            <a:r>
              <a:rPr lang="en-ID" i="1" dirty="0" err="1">
                <a:solidFill>
                  <a:srgbClr val="92D050"/>
                </a:solidFill>
              </a:rPr>
              <a:t>depan</a:t>
            </a:r>
            <a:r>
              <a:rPr lang="en-ID" i="1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kios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kecil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kemarin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terbakar</a:t>
            </a:r>
            <a:r>
              <a:rPr lang="en-ID" dirty="0">
                <a:solidFill>
                  <a:srgbClr val="92D050"/>
                </a:solidFill>
              </a:rPr>
              <a:t>.</a:t>
            </a:r>
            <a:endParaRPr lang="en-ID" dirty="0"/>
          </a:p>
          <a:p>
            <a:pPr marL="514350" indent="-514350">
              <a:buFont typeface="+mj-lt"/>
              <a:buAutoNum type="alphaLcPeriod" startAt="4"/>
            </a:pPr>
            <a:r>
              <a:rPr lang="en-ID" dirty="0" err="1">
                <a:solidFill>
                  <a:srgbClr val="FF0000"/>
                </a:solidFill>
              </a:rPr>
              <a:t>Mereka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tinggal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jauh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dari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kota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i="1" dirty="0" err="1">
                <a:solidFill>
                  <a:srgbClr val="FF0000"/>
                </a:solidFill>
              </a:rPr>
              <a:t>dari</a:t>
            </a:r>
            <a:r>
              <a:rPr lang="en-ID" i="1" dirty="0">
                <a:solidFill>
                  <a:srgbClr val="FF0000"/>
                </a:solidFill>
              </a:rPr>
              <a:t> </a:t>
            </a:r>
            <a:r>
              <a:rPr lang="en-ID" i="1" dirty="0" err="1">
                <a:solidFill>
                  <a:srgbClr val="FF0000"/>
                </a:solidFill>
              </a:rPr>
              <a:t>mana</a:t>
            </a:r>
            <a:r>
              <a:rPr lang="en-ID" i="1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lingkungannya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masih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asri</a:t>
            </a:r>
            <a:r>
              <a:rPr lang="en-ID" dirty="0">
                <a:solidFill>
                  <a:srgbClr val="FF0000"/>
                </a:solidFill>
              </a:rPr>
              <a:t>. </a:t>
            </a:r>
            <a:endParaRPr lang="en-ID" dirty="0"/>
          </a:p>
          <a:p>
            <a:pPr marL="0" indent="0">
              <a:buNone/>
            </a:pPr>
            <a:r>
              <a:rPr lang="en-ID" dirty="0">
                <a:solidFill>
                  <a:srgbClr val="92D050"/>
                </a:solidFill>
              </a:rPr>
              <a:t>	</a:t>
            </a:r>
            <a:r>
              <a:rPr lang="en-ID" dirty="0" err="1">
                <a:solidFill>
                  <a:srgbClr val="92D050"/>
                </a:solidFill>
              </a:rPr>
              <a:t>Mereka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tinggal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jauh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dari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kota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i="1" dirty="0">
                <a:solidFill>
                  <a:srgbClr val="92D050"/>
                </a:solidFill>
              </a:rPr>
              <a:t>yang </a:t>
            </a:r>
            <a:r>
              <a:rPr lang="en-ID" dirty="0" err="1">
                <a:solidFill>
                  <a:srgbClr val="92D050"/>
                </a:solidFill>
              </a:rPr>
              <a:t>lingkungannya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masih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asri</a:t>
            </a:r>
            <a:r>
              <a:rPr lang="en-ID" dirty="0">
                <a:solidFill>
                  <a:srgbClr val="92D050"/>
                </a:solidFill>
              </a:rPr>
              <a:t>.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dirty="0" err="1"/>
              <a:t>Bentuk-bentuk</a:t>
            </a:r>
            <a:r>
              <a:rPr lang="en-ID" dirty="0"/>
              <a:t> </a:t>
            </a:r>
            <a:r>
              <a:rPr lang="en-ID" i="1" dirty="0"/>
              <a:t>di </a:t>
            </a:r>
            <a:r>
              <a:rPr lang="en-ID" i="1" dirty="0" err="1"/>
              <a:t>mana</a:t>
            </a:r>
            <a:r>
              <a:rPr lang="en-ID" dirty="0"/>
              <a:t>,</a:t>
            </a:r>
            <a:r>
              <a:rPr lang="en-ID" i="1" dirty="0"/>
              <a:t> di </a:t>
            </a:r>
            <a:r>
              <a:rPr lang="en-ID" i="1" dirty="0" err="1"/>
              <a:t>depan</a:t>
            </a:r>
            <a:r>
              <a:rPr lang="en-ID" i="1" dirty="0"/>
              <a:t> </a:t>
            </a:r>
            <a:r>
              <a:rPr lang="en-ID" i="1" dirty="0" err="1"/>
              <a:t>mana</a:t>
            </a:r>
            <a:r>
              <a:rPr lang="en-ID" dirty="0"/>
              <a:t>,</a:t>
            </a:r>
            <a:r>
              <a:rPr lang="en-ID" i="1" dirty="0"/>
              <a:t> </a:t>
            </a:r>
            <a:r>
              <a:rPr lang="en-ID" i="1" dirty="0" err="1"/>
              <a:t>dari</a:t>
            </a:r>
            <a:r>
              <a:rPr lang="en-ID" i="1" dirty="0"/>
              <a:t> </a:t>
            </a:r>
            <a:r>
              <a:rPr lang="en-ID" i="1" dirty="0" err="1"/>
              <a:t>mana</a:t>
            </a:r>
            <a:r>
              <a:rPr lang="en-ID" dirty="0"/>
              <a:t>,</a:t>
            </a:r>
            <a:r>
              <a:rPr lang="en-ID" i="1" dirty="0"/>
              <a:t> yang </a:t>
            </a:r>
            <a:r>
              <a:rPr lang="en-ID" i="1" dirty="0" err="1"/>
              <a:t>mana</a:t>
            </a:r>
            <a:r>
              <a:rPr lang="en-ID" dirty="0"/>
              <a:t>,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i="1" dirty="0" err="1"/>
              <a:t>dari</a:t>
            </a:r>
            <a:r>
              <a:rPr lang="en-ID" i="1" dirty="0"/>
              <a:t> </a:t>
            </a:r>
            <a:r>
              <a:rPr lang="en-ID" i="1" dirty="0" err="1"/>
              <a:t>mana</a:t>
            </a:r>
            <a:r>
              <a:rPr lang="en-ID" dirty="0"/>
              <a:t> </a:t>
            </a:r>
            <a:r>
              <a:rPr lang="en-ID" dirty="0" err="1"/>
              <a:t>dipakai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menandai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Tanya.</a:t>
            </a:r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i="1" dirty="0"/>
              <a:t>di </a:t>
            </a:r>
            <a:r>
              <a:rPr lang="en-ID" i="1" dirty="0" err="1"/>
              <a:t>mana</a:t>
            </a:r>
            <a:r>
              <a:rPr lang="en-ID" i="1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i="1" dirty="0" err="1"/>
              <a:t>dari</a:t>
            </a:r>
            <a:r>
              <a:rPr lang="en-ID" i="1" dirty="0"/>
              <a:t> </a:t>
            </a:r>
            <a:r>
              <a:rPr lang="en-ID" i="1" dirty="0" err="1"/>
              <a:t>mana</a:t>
            </a:r>
            <a:r>
              <a:rPr lang="en-ID" i="1" dirty="0"/>
              <a:t> </a:t>
            </a:r>
            <a:r>
              <a:rPr lang="en-ID" dirty="0" err="1"/>
              <a:t>menyatakan</a:t>
            </a:r>
            <a:r>
              <a:rPr lang="en-ID" dirty="0"/>
              <a:t> ‘</a:t>
            </a:r>
            <a:r>
              <a:rPr lang="en-ID" dirty="0" err="1"/>
              <a:t>tempat</a:t>
            </a:r>
            <a:r>
              <a:rPr lang="en-ID" dirty="0"/>
              <a:t>’, </a:t>
            </a:r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i="1" dirty="0"/>
              <a:t>yang </a:t>
            </a:r>
            <a:r>
              <a:rPr lang="en-ID" i="1" dirty="0" err="1"/>
              <a:t>mana</a:t>
            </a:r>
            <a:r>
              <a:rPr lang="en-ID" i="1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menyatakan</a:t>
            </a:r>
            <a:r>
              <a:rPr lang="en-ID" dirty="0"/>
              <a:t> </a:t>
            </a:r>
            <a:r>
              <a:rPr lang="en-ID" dirty="0" err="1"/>
              <a:t>pilihan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217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397" y="425003"/>
            <a:ext cx="10638851" cy="602731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mengandung</a:t>
            </a:r>
            <a:r>
              <a:rPr lang="en-ID" dirty="0"/>
              <a:t> </a:t>
            </a:r>
            <a:r>
              <a:rPr lang="en-ID" dirty="0" err="1"/>
              <a:t>makna</a:t>
            </a:r>
            <a:r>
              <a:rPr lang="en-ID" dirty="0"/>
              <a:t> </a:t>
            </a:r>
            <a:r>
              <a:rPr lang="en-ID" dirty="0" err="1"/>
              <a:t>ganda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	Agar 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menimbulkan</a:t>
            </a:r>
            <a:r>
              <a:rPr lang="en-ID" dirty="0"/>
              <a:t> </a:t>
            </a:r>
            <a:r>
              <a:rPr lang="en-ID" dirty="0" err="1"/>
              <a:t>tafsiran</a:t>
            </a:r>
            <a:r>
              <a:rPr lang="en-ID" dirty="0"/>
              <a:t> </a:t>
            </a:r>
            <a:r>
              <a:rPr lang="en-ID" dirty="0" err="1"/>
              <a:t>ganda</a:t>
            </a:r>
            <a:r>
              <a:rPr lang="en-ID" dirty="0"/>
              <a:t>, 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selengkap</a:t>
            </a:r>
            <a:r>
              <a:rPr lang="en-ID" dirty="0"/>
              <a:t>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memanfaatkan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baca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 </a:t>
            </a:r>
          </a:p>
          <a:p>
            <a:pPr marL="457200" indent="-457200">
              <a:buFont typeface="+mj-lt"/>
              <a:buAutoNum type="alphaLcPeriod"/>
            </a:pPr>
            <a:r>
              <a:rPr lang="en-ID" i="1" dirty="0"/>
              <a:t>Dari </a:t>
            </a:r>
            <a:r>
              <a:rPr lang="en-ID" i="1" dirty="0" err="1"/>
              <a:t>keterangan</a:t>
            </a:r>
            <a:r>
              <a:rPr lang="en-ID" i="1" dirty="0"/>
              <a:t> </a:t>
            </a:r>
            <a:r>
              <a:rPr lang="en-ID" i="1" dirty="0" err="1"/>
              <a:t>masyarakat</a:t>
            </a:r>
            <a:r>
              <a:rPr lang="en-ID" i="1" dirty="0"/>
              <a:t> </a:t>
            </a:r>
            <a:r>
              <a:rPr lang="en-ID" i="1" dirty="0" err="1"/>
              <a:t>daerah</a:t>
            </a:r>
            <a:r>
              <a:rPr lang="en-ID" i="1" dirty="0"/>
              <a:t> </a:t>
            </a:r>
            <a:r>
              <a:rPr lang="en-ID" i="1" dirty="0" err="1"/>
              <a:t>itu</a:t>
            </a:r>
            <a:r>
              <a:rPr lang="en-ID" i="1" dirty="0"/>
              <a:t> </a:t>
            </a:r>
            <a:r>
              <a:rPr lang="en-ID" i="1" dirty="0" err="1"/>
              <a:t>belum</a:t>
            </a:r>
            <a:r>
              <a:rPr lang="en-ID" i="1" dirty="0"/>
              <a:t> </a:t>
            </a:r>
            <a:r>
              <a:rPr lang="en-ID" i="1" dirty="0" err="1"/>
              <a:t>pernah</a:t>
            </a:r>
            <a:r>
              <a:rPr lang="en-ID" i="1" dirty="0"/>
              <a:t> </a:t>
            </a:r>
            <a:r>
              <a:rPr lang="en-ID" i="1" dirty="0" err="1"/>
              <a:t>diteliti</a:t>
            </a:r>
            <a:r>
              <a:rPr lang="en-ID" i="1" dirty="0"/>
              <a:t>.</a:t>
            </a:r>
          </a:p>
          <a:p>
            <a:pPr marL="457200" indent="-457200">
              <a:buFont typeface="+mj-lt"/>
              <a:buAutoNum type="alphaLcPeriod"/>
            </a:pPr>
            <a:r>
              <a:rPr lang="en-ID" i="1" dirty="0" err="1"/>
              <a:t>Lukisan</a:t>
            </a:r>
            <a:r>
              <a:rPr lang="en-ID" i="1" dirty="0"/>
              <a:t> </a:t>
            </a:r>
            <a:r>
              <a:rPr lang="en-ID" i="1" dirty="0" err="1"/>
              <a:t>Basuki</a:t>
            </a:r>
            <a:r>
              <a:rPr lang="en-ID" i="1" dirty="0"/>
              <a:t> Abdullah </a:t>
            </a:r>
            <a:r>
              <a:rPr lang="en-ID" i="1" dirty="0" err="1"/>
              <a:t>sangat</a:t>
            </a:r>
            <a:r>
              <a:rPr lang="en-ID" i="1" dirty="0"/>
              <a:t> </a:t>
            </a:r>
            <a:r>
              <a:rPr lang="en-ID" i="1" dirty="0" err="1"/>
              <a:t>terkenal</a:t>
            </a:r>
            <a:r>
              <a:rPr lang="en-ID" i="1" dirty="0"/>
              <a:t>.</a:t>
            </a:r>
          </a:p>
          <a:p>
            <a:pPr marL="457200" indent="-457200">
              <a:buFont typeface="+mj-lt"/>
              <a:buAutoNum type="alphaLcPeriod"/>
            </a:pPr>
            <a:r>
              <a:rPr lang="en-ID" i="1" dirty="0" err="1"/>
              <a:t>Ani</a:t>
            </a:r>
            <a:r>
              <a:rPr lang="en-ID" i="1" dirty="0"/>
              <a:t> </a:t>
            </a:r>
            <a:r>
              <a:rPr lang="en-ID" i="1" dirty="0" err="1"/>
              <a:t>baru</a:t>
            </a:r>
            <a:r>
              <a:rPr lang="en-ID" i="1" dirty="0"/>
              <a:t> </a:t>
            </a:r>
            <a:r>
              <a:rPr lang="en-ID" i="1" dirty="0" err="1"/>
              <a:t>saja</a:t>
            </a:r>
            <a:r>
              <a:rPr lang="en-ID" i="1" dirty="0"/>
              <a:t> </a:t>
            </a:r>
            <a:r>
              <a:rPr lang="en-ID" i="1" dirty="0" err="1"/>
              <a:t>membeli</a:t>
            </a:r>
            <a:r>
              <a:rPr lang="en-ID" i="1" dirty="0"/>
              <a:t> </a:t>
            </a:r>
            <a:r>
              <a:rPr lang="en-ID" i="1" dirty="0" err="1"/>
              <a:t>buku</a:t>
            </a:r>
            <a:r>
              <a:rPr lang="en-ID" i="1" dirty="0"/>
              <a:t> </a:t>
            </a:r>
            <a:r>
              <a:rPr lang="en-ID" i="1" dirty="0" err="1"/>
              <a:t>sejarah</a:t>
            </a:r>
            <a:r>
              <a:rPr lang="en-ID" i="1" dirty="0"/>
              <a:t> yang </a:t>
            </a:r>
            <a:r>
              <a:rPr lang="en-ID" i="1" dirty="0" err="1"/>
              <a:t>baru</a:t>
            </a:r>
            <a:r>
              <a:rPr lang="en-ID" i="1" dirty="0"/>
              <a:t>.</a:t>
            </a:r>
          </a:p>
          <a:p>
            <a:pPr marL="0" indent="0">
              <a:buNone/>
            </a:pPr>
            <a:r>
              <a:rPr lang="en-ID" i="1" dirty="0"/>
              <a:t>	</a:t>
            </a:r>
            <a:r>
              <a:rPr lang="en-ID" dirty="0"/>
              <a:t>Agar </a:t>
            </a:r>
            <a:r>
              <a:rPr lang="en-ID" dirty="0" err="1"/>
              <a:t>konsep</a:t>
            </a:r>
            <a:r>
              <a:rPr lang="en-ID" dirty="0"/>
              <a:t> yang </a:t>
            </a:r>
            <a:r>
              <a:rPr lang="en-ID" dirty="0" err="1"/>
              <a:t>diungkapkan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jelas</a:t>
            </a:r>
            <a:r>
              <a:rPr lang="en-ID" dirty="0"/>
              <a:t>,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koma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yang </a:t>
            </a:r>
            <a:r>
              <a:rPr lang="en-ID" dirty="0" err="1"/>
              <a:t>dimaksudkan</a:t>
            </a:r>
            <a:r>
              <a:rPr lang="en-ID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bermakna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logis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efektif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diterima</a:t>
            </a:r>
            <a:r>
              <a:rPr lang="en-ID" dirty="0"/>
              <a:t> </a:t>
            </a:r>
            <a:r>
              <a:rPr lang="en-ID" dirty="0" err="1"/>
              <a:t>oleh</a:t>
            </a:r>
            <a:r>
              <a:rPr lang="en-ID" dirty="0"/>
              <a:t> </a:t>
            </a:r>
            <a:r>
              <a:rPr lang="en-ID" dirty="0" err="1"/>
              <a:t>akal</a:t>
            </a:r>
            <a:r>
              <a:rPr lang="en-ID" dirty="0"/>
              <a:t> </a:t>
            </a:r>
            <a:r>
              <a:rPr lang="en-ID" dirty="0" err="1"/>
              <a:t>sehat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bersifat</a:t>
            </a:r>
            <a:r>
              <a:rPr lang="en-ID" dirty="0"/>
              <a:t> </a:t>
            </a:r>
            <a:r>
              <a:rPr lang="en-ID" dirty="0" err="1"/>
              <a:t>logis</a:t>
            </a:r>
            <a:r>
              <a:rPr lang="en-ID" dirty="0"/>
              <a:t>. 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tergolong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logis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i="1" dirty="0" err="1">
                <a:solidFill>
                  <a:srgbClr val="FF0000"/>
                </a:solidFill>
              </a:rPr>
              <a:t>Dengan</a:t>
            </a:r>
            <a:r>
              <a:rPr lang="en-ID" i="1" dirty="0">
                <a:solidFill>
                  <a:srgbClr val="FF0000"/>
                </a:solidFill>
              </a:rPr>
              <a:t> </a:t>
            </a:r>
            <a:r>
              <a:rPr lang="en-ID" i="1" dirty="0" err="1">
                <a:solidFill>
                  <a:srgbClr val="FF0000"/>
                </a:solidFill>
              </a:rPr>
              <a:t>mengucapkan</a:t>
            </a:r>
            <a:r>
              <a:rPr lang="en-ID" i="1" dirty="0">
                <a:solidFill>
                  <a:srgbClr val="FF0000"/>
                </a:solidFill>
              </a:rPr>
              <a:t> </a:t>
            </a:r>
            <a:r>
              <a:rPr lang="en-ID" i="1" dirty="0" err="1">
                <a:solidFill>
                  <a:srgbClr val="FF0000"/>
                </a:solidFill>
              </a:rPr>
              <a:t>syukur</a:t>
            </a:r>
            <a:r>
              <a:rPr lang="en-ID" i="1" dirty="0">
                <a:solidFill>
                  <a:srgbClr val="FF0000"/>
                </a:solidFill>
              </a:rPr>
              <a:t> </a:t>
            </a:r>
            <a:r>
              <a:rPr lang="en-ID" i="1" dirty="0" err="1">
                <a:solidFill>
                  <a:srgbClr val="FF0000"/>
                </a:solidFill>
              </a:rPr>
              <a:t>alhamdulillah</a:t>
            </a:r>
            <a:r>
              <a:rPr lang="en-ID" i="1" dirty="0">
                <a:solidFill>
                  <a:srgbClr val="FF0000"/>
                </a:solidFill>
              </a:rPr>
              <a:t> </a:t>
            </a:r>
            <a:r>
              <a:rPr lang="en-ID" i="1" dirty="0" err="1">
                <a:solidFill>
                  <a:srgbClr val="FF0000"/>
                </a:solidFill>
              </a:rPr>
              <a:t>selesailah</a:t>
            </a:r>
            <a:r>
              <a:rPr lang="en-ID" i="1" dirty="0">
                <a:solidFill>
                  <a:srgbClr val="FF0000"/>
                </a:solidFill>
              </a:rPr>
              <a:t> </a:t>
            </a:r>
            <a:r>
              <a:rPr lang="en-ID" i="1" dirty="0" err="1">
                <a:solidFill>
                  <a:srgbClr val="FF0000"/>
                </a:solidFill>
              </a:rPr>
              <a:t>makalah</a:t>
            </a:r>
            <a:r>
              <a:rPr lang="en-ID" i="1" dirty="0">
                <a:solidFill>
                  <a:srgbClr val="FF0000"/>
                </a:solidFill>
              </a:rPr>
              <a:t> </a:t>
            </a:r>
            <a:r>
              <a:rPr lang="en-ID" i="1" dirty="0" err="1">
                <a:solidFill>
                  <a:srgbClr val="FF0000"/>
                </a:solidFill>
              </a:rPr>
              <a:t>ini</a:t>
            </a:r>
            <a:r>
              <a:rPr lang="en-ID" i="1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dirty="0" err="1"/>
              <a:t>Supaya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logis</a:t>
            </a:r>
            <a:r>
              <a:rPr lang="en-ID" dirty="0"/>
              <a:t>, 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diubah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i="1" dirty="0" err="1">
                <a:solidFill>
                  <a:srgbClr val="92D050"/>
                </a:solidFill>
              </a:rPr>
              <a:t>Syukur</a:t>
            </a:r>
            <a:r>
              <a:rPr lang="en-ID" i="1" dirty="0">
                <a:solidFill>
                  <a:srgbClr val="92D050"/>
                </a:solidFill>
              </a:rPr>
              <a:t> </a:t>
            </a:r>
            <a:r>
              <a:rPr lang="en-ID" i="1" dirty="0" err="1">
                <a:solidFill>
                  <a:srgbClr val="92D050"/>
                </a:solidFill>
              </a:rPr>
              <a:t>alhamdulillah</a:t>
            </a:r>
            <a:r>
              <a:rPr lang="en-ID" i="1" dirty="0">
                <a:solidFill>
                  <a:srgbClr val="92D050"/>
                </a:solidFill>
              </a:rPr>
              <a:t> </a:t>
            </a:r>
            <a:r>
              <a:rPr lang="en-ID" i="1" dirty="0" err="1">
                <a:solidFill>
                  <a:srgbClr val="92D050"/>
                </a:solidFill>
              </a:rPr>
              <a:t>penulis</a:t>
            </a:r>
            <a:r>
              <a:rPr lang="en-ID" i="1" dirty="0">
                <a:solidFill>
                  <a:srgbClr val="92D050"/>
                </a:solidFill>
              </a:rPr>
              <a:t> </a:t>
            </a:r>
            <a:r>
              <a:rPr lang="en-ID" i="1" dirty="0" err="1">
                <a:solidFill>
                  <a:srgbClr val="92D050"/>
                </a:solidFill>
              </a:rPr>
              <a:t>panjatkan</a:t>
            </a:r>
            <a:r>
              <a:rPr lang="en-ID" i="1" dirty="0">
                <a:solidFill>
                  <a:srgbClr val="92D050"/>
                </a:solidFill>
              </a:rPr>
              <a:t> </a:t>
            </a:r>
            <a:r>
              <a:rPr lang="en-ID" i="1" dirty="0" err="1">
                <a:solidFill>
                  <a:srgbClr val="92D050"/>
                </a:solidFill>
              </a:rPr>
              <a:t>ke</a:t>
            </a:r>
            <a:r>
              <a:rPr lang="en-ID" i="1" dirty="0">
                <a:solidFill>
                  <a:srgbClr val="92D050"/>
                </a:solidFill>
              </a:rPr>
              <a:t> </a:t>
            </a:r>
            <a:r>
              <a:rPr lang="en-ID" i="1" dirty="0" err="1">
                <a:solidFill>
                  <a:srgbClr val="92D050"/>
                </a:solidFill>
              </a:rPr>
              <a:t>hadirat</a:t>
            </a:r>
            <a:r>
              <a:rPr lang="en-ID" i="1" dirty="0">
                <a:solidFill>
                  <a:srgbClr val="92D050"/>
                </a:solidFill>
              </a:rPr>
              <a:t> Allah yang </a:t>
            </a:r>
            <a:r>
              <a:rPr lang="en-ID" i="1" dirty="0" err="1">
                <a:solidFill>
                  <a:srgbClr val="92D050"/>
                </a:solidFill>
              </a:rPr>
              <a:t>Mahakuasa</a:t>
            </a:r>
            <a:r>
              <a:rPr lang="en-ID" i="1" dirty="0">
                <a:solidFill>
                  <a:srgbClr val="92D050"/>
                </a:solidFill>
              </a:rPr>
              <a:t> </a:t>
            </a:r>
            <a:r>
              <a:rPr lang="en-ID" i="1" dirty="0" err="1">
                <a:solidFill>
                  <a:srgbClr val="92D050"/>
                </a:solidFill>
              </a:rPr>
              <a:t>karena</a:t>
            </a:r>
            <a:r>
              <a:rPr lang="en-ID" i="1" dirty="0">
                <a:solidFill>
                  <a:srgbClr val="92D050"/>
                </a:solidFill>
              </a:rPr>
              <a:t> </a:t>
            </a:r>
            <a:r>
              <a:rPr lang="en-ID" i="1" dirty="0" err="1">
                <a:solidFill>
                  <a:srgbClr val="92D050"/>
                </a:solidFill>
              </a:rPr>
              <a:t>dengan</a:t>
            </a:r>
            <a:r>
              <a:rPr lang="en-ID" i="1" dirty="0">
                <a:solidFill>
                  <a:srgbClr val="92D050"/>
                </a:solidFill>
              </a:rPr>
              <a:t> </a:t>
            </a:r>
            <a:r>
              <a:rPr lang="en-ID" i="1" dirty="0" err="1">
                <a:solidFill>
                  <a:srgbClr val="92D050"/>
                </a:solidFill>
              </a:rPr>
              <a:t>izin</a:t>
            </a:r>
            <a:r>
              <a:rPr lang="en-ID" i="1" dirty="0">
                <a:solidFill>
                  <a:srgbClr val="92D050"/>
                </a:solidFill>
              </a:rPr>
              <a:t>-Nya </a:t>
            </a:r>
            <a:r>
              <a:rPr lang="en-ID" i="1" dirty="0" err="1">
                <a:solidFill>
                  <a:srgbClr val="92D050"/>
                </a:solidFill>
              </a:rPr>
              <a:t>jualah</a:t>
            </a:r>
            <a:r>
              <a:rPr lang="en-ID" i="1" dirty="0">
                <a:solidFill>
                  <a:srgbClr val="92D050"/>
                </a:solidFill>
              </a:rPr>
              <a:t> </a:t>
            </a:r>
            <a:r>
              <a:rPr lang="en-ID" i="1" dirty="0" err="1">
                <a:solidFill>
                  <a:srgbClr val="92D050"/>
                </a:solidFill>
              </a:rPr>
              <a:t>makalah</a:t>
            </a:r>
            <a:r>
              <a:rPr lang="en-ID" i="1" dirty="0">
                <a:solidFill>
                  <a:srgbClr val="92D050"/>
                </a:solidFill>
              </a:rPr>
              <a:t> </a:t>
            </a:r>
            <a:r>
              <a:rPr lang="en-ID" i="1" dirty="0" err="1">
                <a:solidFill>
                  <a:srgbClr val="92D050"/>
                </a:solidFill>
              </a:rPr>
              <a:t>ini</a:t>
            </a:r>
            <a:r>
              <a:rPr lang="en-ID" i="1" dirty="0">
                <a:solidFill>
                  <a:srgbClr val="92D050"/>
                </a:solidFill>
              </a:rPr>
              <a:t> </a:t>
            </a:r>
            <a:r>
              <a:rPr lang="en-ID" i="1" dirty="0" err="1">
                <a:solidFill>
                  <a:srgbClr val="92D050"/>
                </a:solidFill>
              </a:rPr>
              <a:t>dapat</a:t>
            </a:r>
            <a:r>
              <a:rPr lang="en-ID" i="1" dirty="0">
                <a:solidFill>
                  <a:srgbClr val="92D050"/>
                </a:solidFill>
              </a:rPr>
              <a:t> </a:t>
            </a:r>
            <a:r>
              <a:rPr lang="en-ID" i="1" dirty="0" err="1">
                <a:solidFill>
                  <a:srgbClr val="92D050"/>
                </a:solidFill>
              </a:rPr>
              <a:t>diselesaikan</a:t>
            </a:r>
            <a:r>
              <a:rPr lang="en-ID" i="1" dirty="0">
                <a:solidFill>
                  <a:srgbClr val="92D050"/>
                </a:solidFill>
              </a:rPr>
              <a:t>.</a:t>
            </a:r>
            <a:endParaRPr lang="en-US" i="1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ID" i="1" dirty="0"/>
          </a:p>
        </p:txBody>
      </p:sp>
    </p:spTree>
    <p:extLst>
      <p:ext uri="{BB962C8B-B14F-4D97-AF65-F5344CB8AC3E}">
        <p14:creationId xmlns:p14="http://schemas.microsoft.com/office/powerpoint/2010/main" val="3494196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540913"/>
            <a:ext cx="11307651" cy="563128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mengandung</a:t>
            </a:r>
            <a:r>
              <a:rPr lang="en-ID" dirty="0"/>
              <a:t> </a:t>
            </a:r>
            <a:r>
              <a:rPr lang="en-ID" dirty="0" err="1"/>
              <a:t>pleonasme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pleonasme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ekonomis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kata-kata yang </a:t>
            </a:r>
            <a:r>
              <a:rPr lang="en-ID" dirty="0" err="1"/>
              <a:t>sebetulnya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. </a:t>
            </a:r>
          </a:p>
          <a:p>
            <a:pPr marL="0" indent="0">
              <a:buNone/>
            </a:pPr>
            <a:r>
              <a:rPr lang="en-ID" dirty="0" err="1"/>
              <a:t>Menurut</a:t>
            </a:r>
            <a:r>
              <a:rPr lang="en-ID" dirty="0"/>
              <a:t> </a:t>
            </a:r>
            <a:r>
              <a:rPr lang="en-ID" dirty="0" err="1"/>
              <a:t>Badudu</a:t>
            </a:r>
            <a:r>
              <a:rPr lang="en-ID" dirty="0"/>
              <a:t> (1984: 29), </a:t>
            </a:r>
            <a:r>
              <a:rPr lang="en-ID" dirty="0" err="1"/>
              <a:t>timbulnya</a:t>
            </a:r>
            <a:r>
              <a:rPr lang="en-ID" dirty="0"/>
              <a:t> </a:t>
            </a:r>
            <a:r>
              <a:rPr lang="en-ID" dirty="0" err="1"/>
              <a:t>gejala</a:t>
            </a:r>
            <a:r>
              <a:rPr lang="en-ID" dirty="0"/>
              <a:t> </a:t>
            </a:r>
            <a:r>
              <a:rPr lang="en-ID" dirty="0" err="1"/>
              <a:t>pleonasme</a:t>
            </a:r>
            <a:r>
              <a:rPr lang="en-ID" dirty="0"/>
              <a:t> </a:t>
            </a:r>
            <a:r>
              <a:rPr lang="en-ID" dirty="0" err="1"/>
              <a:t>disebabkan</a:t>
            </a:r>
            <a:r>
              <a:rPr lang="en-ID" dirty="0"/>
              <a:t> </a:t>
            </a:r>
            <a:r>
              <a:rPr lang="en-ID" dirty="0" err="1"/>
              <a:t>oleh</a:t>
            </a:r>
            <a:endParaRPr lang="en-ID" dirty="0"/>
          </a:p>
          <a:p>
            <a:pPr marL="457200" indent="-457200">
              <a:buFont typeface="+mj-lt"/>
              <a:buAutoNum type="alphaLcParenR"/>
            </a:pPr>
            <a:r>
              <a:rPr lang="en-ID" dirty="0" err="1"/>
              <a:t>Dua</a:t>
            </a:r>
            <a:r>
              <a:rPr lang="en-ID" dirty="0"/>
              <a:t> kata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maknanya</a:t>
            </a:r>
            <a:r>
              <a:rPr lang="en-ID" dirty="0"/>
              <a:t> </a:t>
            </a:r>
            <a:r>
              <a:rPr lang="en-ID" dirty="0" err="1"/>
              <a:t>dipakai</a:t>
            </a:r>
            <a:r>
              <a:rPr lang="en-ID" dirty="0"/>
              <a:t> </a:t>
            </a:r>
            <a:r>
              <a:rPr lang="en-ID" dirty="0" err="1"/>
              <a:t>sekaligus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ungkapan</a:t>
            </a:r>
            <a:endParaRPr lang="en-ID" dirty="0"/>
          </a:p>
          <a:p>
            <a:pPr marL="457200" indent="-457200">
              <a:buFont typeface="+mj-lt"/>
              <a:buAutoNum type="alphaLcParenR"/>
            </a:pP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ungkapan</a:t>
            </a:r>
            <a:r>
              <a:rPr lang="en-ID" dirty="0"/>
              <a:t> yang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patah</a:t>
            </a:r>
            <a:r>
              <a:rPr lang="en-ID" dirty="0"/>
              <a:t> kata, kata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sebenarnya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diperlukan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sebab</a:t>
            </a:r>
            <a:r>
              <a:rPr lang="en-ID" dirty="0"/>
              <a:t> </a:t>
            </a:r>
            <a:r>
              <a:rPr lang="en-ID" dirty="0" err="1"/>
              <a:t>maknanya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terkandung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kata </a:t>
            </a:r>
            <a:r>
              <a:rPr lang="en-ID" dirty="0" err="1"/>
              <a:t>pertama</a:t>
            </a:r>
            <a:endParaRPr lang="en-ID" dirty="0"/>
          </a:p>
          <a:p>
            <a:pPr marL="457200" indent="-457200">
              <a:buFont typeface="+mj-lt"/>
              <a:buAutoNum type="alphaLcParenR"/>
            </a:pPr>
            <a:r>
              <a:rPr lang="en-ID" dirty="0" err="1"/>
              <a:t>Bentuk</a:t>
            </a:r>
            <a:r>
              <a:rPr lang="en-ID" dirty="0"/>
              <a:t> kata yang </a:t>
            </a:r>
            <a:r>
              <a:rPr lang="en-ID" dirty="0" err="1"/>
              <a:t>dipakai</a:t>
            </a:r>
            <a:r>
              <a:rPr lang="en-ID" dirty="0"/>
              <a:t> </a:t>
            </a:r>
            <a:r>
              <a:rPr lang="en-ID" dirty="0" err="1"/>
              <a:t>mengandung</a:t>
            </a:r>
            <a:r>
              <a:rPr lang="en-ID" dirty="0"/>
              <a:t> </a:t>
            </a:r>
            <a:r>
              <a:rPr lang="en-ID" dirty="0" err="1"/>
              <a:t>makna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kata lain yang </a:t>
            </a:r>
            <a:r>
              <a:rPr lang="en-ID" dirty="0" err="1"/>
              <a:t>dipakai</a:t>
            </a:r>
            <a:r>
              <a:rPr lang="en-ID" dirty="0"/>
              <a:t> </a:t>
            </a:r>
            <a:r>
              <a:rPr lang="en-ID" dirty="0" err="1"/>
              <a:t>bersama-sama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ungkapan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</a:t>
            </a:r>
          </a:p>
          <a:p>
            <a:pPr marL="457200" indent="-457200">
              <a:buFont typeface="+mj-lt"/>
              <a:buAutoNum type="alphaLcPeriod"/>
            </a:pPr>
            <a:r>
              <a:rPr lang="en-ID" i="1" dirty="0"/>
              <a:t>Para </a:t>
            </a:r>
            <a:r>
              <a:rPr lang="en-ID" dirty="0" err="1"/>
              <a:t>hadirin</a:t>
            </a:r>
            <a:r>
              <a:rPr lang="en-ID" dirty="0"/>
              <a:t> </a:t>
            </a:r>
          </a:p>
          <a:p>
            <a:pPr marL="457200" indent="-457200">
              <a:buFont typeface="+mj-lt"/>
              <a:buAutoNum type="alphaLcPeriod"/>
            </a:pPr>
            <a:r>
              <a:rPr lang="en-ID" i="1" dirty="0" err="1"/>
              <a:t>Banyak</a:t>
            </a:r>
            <a:r>
              <a:rPr lang="en-ID" i="1" dirty="0"/>
              <a:t> </a:t>
            </a:r>
            <a:r>
              <a:rPr lang="en-ID" dirty="0" err="1"/>
              <a:t>mahasiwa-mahasiswa</a:t>
            </a:r>
            <a:endParaRPr lang="en-ID" dirty="0"/>
          </a:p>
          <a:p>
            <a:pPr marL="457200" indent="-457200">
              <a:buFont typeface="+mj-lt"/>
              <a:buAutoNum type="alphaLcPeriod"/>
            </a:pPr>
            <a:r>
              <a:rPr lang="en-ID" i="1" dirty="0"/>
              <a:t>Agar </a:t>
            </a:r>
            <a:r>
              <a:rPr lang="en-ID" i="1" dirty="0" err="1"/>
              <a:t>supaya</a:t>
            </a:r>
            <a:endParaRPr lang="en-ID" i="1" dirty="0"/>
          </a:p>
          <a:p>
            <a:pPr marL="457200" indent="-457200">
              <a:buFont typeface="+mj-lt"/>
              <a:buAutoNum type="alphaLcPeriod"/>
            </a:pPr>
            <a:r>
              <a:rPr lang="en-ID" dirty="0" err="1"/>
              <a:t>Sheva</a:t>
            </a:r>
            <a:r>
              <a:rPr lang="en-ID" dirty="0"/>
              <a:t> </a:t>
            </a:r>
            <a:r>
              <a:rPr lang="en-ID" dirty="0" err="1"/>
              <a:t>meneliti</a:t>
            </a:r>
            <a:r>
              <a:rPr lang="en-ID" dirty="0"/>
              <a:t> </a:t>
            </a:r>
            <a:r>
              <a:rPr lang="en-ID" i="1" dirty="0" err="1"/>
              <a:t>tentang</a:t>
            </a:r>
            <a:r>
              <a:rPr lang="en-ID" i="1" dirty="0"/>
              <a:t> </a:t>
            </a:r>
            <a:r>
              <a:rPr lang="en-ID" dirty="0" err="1"/>
              <a:t>teka-teki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Minangkabau</a:t>
            </a:r>
            <a:r>
              <a:rPr lang="en-ID" dirty="0"/>
              <a:t>.</a:t>
            </a:r>
          </a:p>
          <a:p>
            <a:pPr marL="457200" indent="-457200">
              <a:buFont typeface="+mj-lt"/>
              <a:buAutoNum type="alphaLcPeriod"/>
            </a:pPr>
            <a:r>
              <a:rPr lang="en-ID" dirty="0"/>
              <a:t>Kita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bekerja</a:t>
            </a:r>
            <a:r>
              <a:rPr lang="en-ID" dirty="0"/>
              <a:t> </a:t>
            </a:r>
            <a:r>
              <a:rPr lang="en-ID" dirty="0" err="1"/>
              <a:t>keras</a:t>
            </a:r>
            <a:r>
              <a:rPr lang="en-ID" dirty="0"/>
              <a:t> </a:t>
            </a:r>
            <a:r>
              <a:rPr lang="en-ID" i="1" dirty="0"/>
              <a:t>agar </a:t>
            </a:r>
            <a:r>
              <a:rPr lang="en-ID" i="1" dirty="0" err="1"/>
              <a:t>supaya</a:t>
            </a:r>
            <a:r>
              <a:rPr lang="en-ID" i="1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berhasil</a:t>
            </a:r>
            <a:r>
              <a:rPr lang="en-ID" dirty="0"/>
              <a:t>.</a:t>
            </a:r>
          </a:p>
          <a:p>
            <a:pPr marL="457200" indent="-457200">
              <a:buFont typeface="+mj-lt"/>
              <a:buAutoNum type="alphaLcPeriod"/>
            </a:pPr>
            <a:endParaRPr lang="en-ID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4709"/>
            <a:ext cx="10515600" cy="4232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400" dirty="0"/>
              <a:t>	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tata</a:t>
            </a:r>
            <a:r>
              <a:rPr lang="en-ID" sz="2400" dirty="0"/>
              <a:t> </a:t>
            </a:r>
            <a:r>
              <a:rPr lang="en-ID" sz="2400" dirty="0" err="1"/>
              <a:t>tulis</a:t>
            </a:r>
            <a:r>
              <a:rPr lang="en-ID" sz="2400" dirty="0"/>
              <a:t>, </a:t>
            </a:r>
            <a:r>
              <a:rPr lang="en-ID" sz="2400" dirty="0" err="1"/>
              <a:t>diperlukan</a:t>
            </a:r>
            <a:r>
              <a:rPr lang="en-ID" sz="2400" dirty="0"/>
              <a:t> </a:t>
            </a:r>
            <a:r>
              <a:rPr lang="en-ID" sz="2400" dirty="0" err="1"/>
              <a:t>penguasaan</a:t>
            </a:r>
            <a:r>
              <a:rPr lang="en-ID" sz="2400" dirty="0"/>
              <a:t> </a:t>
            </a:r>
            <a:r>
              <a:rPr lang="en-ID" sz="2400" dirty="0" err="1"/>
              <a:t>pada</a:t>
            </a:r>
            <a:r>
              <a:rPr lang="en-ID" sz="2400" dirty="0"/>
              <a:t> </a:t>
            </a:r>
            <a:r>
              <a:rPr lang="en-ID" sz="2400" dirty="0" err="1"/>
              <a:t>tataran</a:t>
            </a:r>
            <a:r>
              <a:rPr lang="en-ID" sz="2400" dirty="0"/>
              <a:t> kata, </a:t>
            </a:r>
            <a:r>
              <a:rPr lang="en-ID" sz="2400" dirty="0" err="1"/>
              <a:t>frasa</a:t>
            </a:r>
            <a:r>
              <a:rPr lang="en-ID" sz="2400" dirty="0"/>
              <a:t>, </a:t>
            </a:r>
            <a:r>
              <a:rPr lang="en-ID" sz="2400" dirty="0" err="1"/>
              <a:t>klausa</a:t>
            </a:r>
            <a:r>
              <a:rPr lang="en-ID" sz="2400" dirty="0"/>
              <a:t>, </a:t>
            </a:r>
            <a:r>
              <a:rPr lang="en-ID" sz="2400" dirty="0" err="1"/>
              <a:t>kalimat</a:t>
            </a:r>
            <a:r>
              <a:rPr lang="en-ID" sz="2400" dirty="0"/>
              <a:t>, </a:t>
            </a:r>
            <a:r>
              <a:rPr lang="en-ID" sz="2400" dirty="0" err="1"/>
              <a:t>dan</a:t>
            </a:r>
            <a:r>
              <a:rPr lang="en-ID" sz="2400" dirty="0"/>
              <a:t> </a:t>
            </a:r>
            <a:r>
              <a:rPr lang="en-ID" sz="2400" dirty="0" err="1"/>
              <a:t>wacana</a:t>
            </a:r>
            <a:r>
              <a:rPr lang="en-ID" sz="2400" dirty="0"/>
              <a:t>. </a:t>
            </a:r>
            <a:r>
              <a:rPr lang="en-ID" sz="2400" dirty="0" err="1"/>
              <a:t>Oleh</a:t>
            </a:r>
            <a:r>
              <a:rPr lang="en-ID" sz="2400" dirty="0"/>
              <a:t> </a:t>
            </a:r>
            <a:r>
              <a:rPr lang="en-ID" sz="2400" dirty="0" err="1"/>
              <a:t>karena</a:t>
            </a:r>
            <a:r>
              <a:rPr lang="en-ID" sz="2400" dirty="0"/>
              <a:t> </a:t>
            </a:r>
            <a:r>
              <a:rPr lang="en-ID" sz="2400" dirty="0" err="1"/>
              <a:t>itu</a:t>
            </a:r>
            <a:r>
              <a:rPr lang="en-ID" sz="2400" dirty="0"/>
              <a:t>, </a:t>
            </a:r>
            <a:r>
              <a:rPr lang="en-ID" sz="2400" dirty="0" err="1"/>
              <a:t>latihan</a:t>
            </a:r>
            <a:r>
              <a:rPr lang="en-ID" sz="2400" dirty="0"/>
              <a:t> </a:t>
            </a:r>
            <a:r>
              <a:rPr lang="en-ID" sz="2400" dirty="0" err="1"/>
              <a:t>terus-menerus</a:t>
            </a:r>
            <a:r>
              <a:rPr lang="en-ID" sz="2400" dirty="0"/>
              <a:t> </a:t>
            </a:r>
            <a:r>
              <a:rPr lang="en-ID" sz="2400" dirty="0" err="1"/>
              <a:t>diperlukan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memiliki</a:t>
            </a:r>
            <a:r>
              <a:rPr lang="en-ID" sz="2400" dirty="0"/>
              <a:t> </a:t>
            </a:r>
            <a:r>
              <a:rPr lang="en-ID" sz="2400" dirty="0" err="1"/>
              <a:t>keterampilan</a:t>
            </a:r>
            <a:r>
              <a:rPr lang="en-ID" sz="2400" dirty="0"/>
              <a:t> </a:t>
            </a:r>
            <a:r>
              <a:rPr lang="en-ID" sz="2400" dirty="0" err="1"/>
              <a:t>menulis</a:t>
            </a:r>
            <a:r>
              <a:rPr lang="en-ID" sz="2400" dirty="0"/>
              <a:t> </a:t>
            </a:r>
            <a:r>
              <a:rPr lang="en-ID" sz="2400" dirty="0" err="1"/>
              <a:t>karya</a:t>
            </a:r>
            <a:r>
              <a:rPr lang="en-ID" sz="2400" dirty="0"/>
              <a:t> </a:t>
            </a:r>
            <a:r>
              <a:rPr lang="en-ID" sz="2400" dirty="0" err="1"/>
              <a:t>ilmiah</a:t>
            </a:r>
            <a:r>
              <a:rPr lang="en-ID" sz="2400" dirty="0"/>
              <a:t>. </a:t>
            </a:r>
            <a:r>
              <a:rPr lang="en-ID" sz="2400" dirty="0" err="1"/>
              <a:t>Mahasiwa</a:t>
            </a:r>
            <a:r>
              <a:rPr lang="en-ID" sz="2400" dirty="0"/>
              <a:t> </a:t>
            </a:r>
            <a:r>
              <a:rPr lang="en-ID" sz="2400" dirty="0" err="1"/>
              <a:t>harus</a:t>
            </a:r>
            <a:r>
              <a:rPr lang="en-ID" sz="2400" dirty="0"/>
              <a:t> </a:t>
            </a:r>
            <a:r>
              <a:rPr lang="en-ID" sz="2400" dirty="0" err="1"/>
              <a:t>berlatih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menulis</a:t>
            </a:r>
            <a:r>
              <a:rPr lang="en-ID" sz="2400" dirty="0"/>
              <a:t> agar </a:t>
            </a:r>
            <a:r>
              <a:rPr lang="en-ID" sz="2400" dirty="0" err="1"/>
              <a:t>memiliki</a:t>
            </a:r>
            <a:r>
              <a:rPr lang="en-ID" sz="2400" dirty="0"/>
              <a:t> </a:t>
            </a:r>
            <a:r>
              <a:rPr lang="en-ID" sz="2400" dirty="0" err="1"/>
              <a:t>keterampilan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mengimplementasikan</a:t>
            </a:r>
            <a:r>
              <a:rPr lang="en-ID" sz="2400" dirty="0"/>
              <a:t> </a:t>
            </a:r>
            <a:r>
              <a:rPr lang="en-ID" sz="2400" dirty="0" err="1"/>
              <a:t>penggunaan</a:t>
            </a:r>
            <a:r>
              <a:rPr lang="en-ID" sz="2400" dirty="0"/>
              <a:t> kata, </a:t>
            </a:r>
            <a:r>
              <a:rPr lang="en-ID" sz="2400" dirty="0" err="1"/>
              <a:t>frasa</a:t>
            </a:r>
            <a:r>
              <a:rPr lang="en-ID" sz="2400" dirty="0"/>
              <a:t>, </a:t>
            </a:r>
            <a:r>
              <a:rPr lang="en-ID" sz="2400" dirty="0" err="1"/>
              <a:t>klausa</a:t>
            </a:r>
            <a:r>
              <a:rPr lang="en-ID" sz="2400" dirty="0"/>
              <a:t>, </a:t>
            </a:r>
            <a:r>
              <a:rPr lang="en-ID" sz="2400" dirty="0" err="1"/>
              <a:t>dan</a:t>
            </a:r>
            <a:r>
              <a:rPr lang="en-ID" sz="2400" dirty="0"/>
              <a:t> </a:t>
            </a:r>
            <a:r>
              <a:rPr lang="en-ID" sz="2400" dirty="0" err="1"/>
              <a:t>kalimat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paragraph </a:t>
            </a:r>
            <a:r>
              <a:rPr lang="en-ID" sz="2400" dirty="0" err="1"/>
              <a:t>dan</a:t>
            </a:r>
            <a:r>
              <a:rPr lang="en-ID" sz="2400" dirty="0"/>
              <a:t> </a:t>
            </a:r>
            <a:r>
              <a:rPr lang="en-ID" sz="2400" dirty="0" err="1"/>
              <a:t>wacana</a:t>
            </a:r>
            <a:r>
              <a:rPr lang="en-ID" sz="2400" dirty="0"/>
              <a:t>. Hal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penting</a:t>
            </a:r>
            <a:r>
              <a:rPr lang="en-ID" sz="2400" dirty="0"/>
              <a:t> </a:t>
            </a:r>
            <a:r>
              <a:rPr lang="en-ID" sz="2400" dirty="0" err="1"/>
              <a:t>sebagai</a:t>
            </a:r>
            <a:r>
              <a:rPr lang="en-ID" sz="2400" dirty="0"/>
              <a:t> </a:t>
            </a:r>
            <a:r>
              <a:rPr lang="en-ID" sz="2400" dirty="0" err="1"/>
              <a:t>upaya</a:t>
            </a:r>
            <a:r>
              <a:rPr lang="en-ID" sz="2400" dirty="0"/>
              <a:t> </a:t>
            </a:r>
            <a:r>
              <a:rPr lang="en-ID" sz="2400" dirty="0" err="1"/>
              <a:t>awal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merealisasikan</a:t>
            </a:r>
            <a:r>
              <a:rPr lang="en-ID" sz="2400" dirty="0"/>
              <a:t> </a:t>
            </a:r>
            <a:r>
              <a:rPr lang="en-ID" sz="2400" dirty="0" err="1"/>
              <a:t>penulisan</a:t>
            </a:r>
            <a:r>
              <a:rPr lang="en-ID" sz="2400" dirty="0"/>
              <a:t> </a:t>
            </a:r>
            <a:r>
              <a:rPr lang="en-ID" sz="2400" dirty="0" err="1"/>
              <a:t>karya</a:t>
            </a:r>
            <a:r>
              <a:rPr lang="en-ID" sz="2400" dirty="0"/>
              <a:t> </a:t>
            </a:r>
            <a:r>
              <a:rPr lang="en-ID" sz="2400" dirty="0" err="1"/>
              <a:t>ilmiah</a:t>
            </a:r>
            <a:r>
              <a:rPr lang="en-ID" sz="2400" dirty="0"/>
              <a:t> yang </a:t>
            </a:r>
            <a:r>
              <a:rPr lang="en-ID" sz="2400" dirty="0" err="1"/>
              <a:t>baik</a:t>
            </a:r>
            <a:r>
              <a:rPr lang="en-ID" sz="2400" dirty="0"/>
              <a:t> </a:t>
            </a:r>
            <a:r>
              <a:rPr lang="en-ID" sz="2400" dirty="0" err="1"/>
              <a:t>dan</a:t>
            </a:r>
            <a:r>
              <a:rPr lang="en-ID" sz="2400" dirty="0"/>
              <a:t> </a:t>
            </a:r>
            <a:r>
              <a:rPr lang="en-ID" sz="2400" dirty="0" err="1"/>
              <a:t>berdasarkan</a:t>
            </a:r>
            <a:r>
              <a:rPr lang="en-ID" sz="2400" dirty="0"/>
              <a:t> </a:t>
            </a:r>
            <a:r>
              <a:rPr lang="en-ID" sz="2400" dirty="0" err="1"/>
              <a:t>kaidah</a:t>
            </a:r>
            <a:r>
              <a:rPr lang="en-ID" sz="2400" dirty="0"/>
              <a:t> </a:t>
            </a:r>
            <a:r>
              <a:rPr lang="en-ID" sz="2400" dirty="0" err="1"/>
              <a:t>bahasa</a:t>
            </a:r>
            <a:r>
              <a:rPr lang="en-ID" sz="2400" dirty="0"/>
              <a:t>, </a:t>
            </a:r>
            <a:r>
              <a:rPr lang="en-ID" sz="2400" dirty="0" err="1"/>
              <a:t>yaitu</a:t>
            </a:r>
            <a:r>
              <a:rPr lang="en-ID" sz="2400" dirty="0"/>
              <a:t> EYD.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0334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065" y="1146220"/>
            <a:ext cx="11153103" cy="5344731"/>
          </a:xfrm>
        </p:spPr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rancu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rancu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yang </a:t>
            </a:r>
            <a:r>
              <a:rPr lang="en-ID" dirty="0" err="1"/>
              <a:t>kacau</a:t>
            </a:r>
            <a:r>
              <a:rPr lang="en-ID" dirty="0"/>
              <a:t> </a:t>
            </a:r>
            <a:r>
              <a:rPr lang="en-ID" dirty="0" err="1"/>
              <a:t>susunannya</a:t>
            </a:r>
            <a:r>
              <a:rPr lang="en-ID" dirty="0"/>
              <a:t>. </a:t>
            </a:r>
            <a:r>
              <a:rPr lang="en-ID" dirty="0" err="1"/>
              <a:t>Menurut</a:t>
            </a:r>
            <a:r>
              <a:rPr lang="en-ID" dirty="0"/>
              <a:t> </a:t>
            </a:r>
            <a:r>
              <a:rPr lang="en-ID" dirty="0" err="1"/>
              <a:t>Badudu</a:t>
            </a:r>
            <a:r>
              <a:rPr lang="en-ID" dirty="0"/>
              <a:t> (1983:21), </a:t>
            </a:r>
            <a:r>
              <a:rPr lang="en-ID" dirty="0" err="1"/>
              <a:t>timbulnya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rancu</a:t>
            </a:r>
            <a:r>
              <a:rPr lang="en-ID" dirty="0"/>
              <a:t> </a:t>
            </a:r>
            <a:r>
              <a:rPr lang="en-ID" dirty="0" err="1"/>
              <a:t>disebabkan</a:t>
            </a:r>
            <a:r>
              <a:rPr lang="en-ID" dirty="0"/>
              <a:t> (a) </a:t>
            </a:r>
            <a:r>
              <a:rPr lang="en-ID" dirty="0" err="1"/>
              <a:t>pemakai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menguasai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Indonesia yang </a:t>
            </a:r>
            <a:r>
              <a:rPr lang="en-ID" dirty="0" err="1"/>
              <a:t>baku</a:t>
            </a:r>
            <a:r>
              <a:rPr lang="en-ID" dirty="0"/>
              <a:t>, yang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; (b) </a:t>
            </a:r>
            <a:r>
              <a:rPr lang="en-ID" dirty="0" err="1"/>
              <a:t>pemakai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cita</a:t>
            </a:r>
            <a:r>
              <a:rPr lang="en-ID" dirty="0"/>
              <a:t> rasa </a:t>
            </a:r>
            <a:r>
              <a:rPr lang="en-ID" dirty="0" err="1"/>
              <a:t>bahasa</a:t>
            </a:r>
            <a:r>
              <a:rPr lang="en-ID" dirty="0"/>
              <a:t> yang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merasakan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yang </a:t>
            </a:r>
            <a:r>
              <a:rPr lang="en-ID" dirty="0" err="1"/>
              <a:t>dibuatnya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(c)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juga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sengaja</a:t>
            </a:r>
            <a:r>
              <a:rPr lang="en-ID" dirty="0"/>
              <a:t>. </a:t>
            </a:r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dirty="0" err="1">
                <a:solidFill>
                  <a:srgbClr val="FF0000"/>
                </a:solidFill>
              </a:rPr>
              <a:t>Dalam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masyarakat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Minangkabau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menganut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sistem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matriakat</a:t>
            </a:r>
            <a:r>
              <a:rPr lang="en-ID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rancu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subjek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 err="1"/>
              <a:t>Seharusnya</a:t>
            </a:r>
            <a:r>
              <a:rPr lang="en-ID" dirty="0"/>
              <a:t>: </a:t>
            </a:r>
            <a:r>
              <a:rPr lang="en-ID" dirty="0" err="1">
                <a:solidFill>
                  <a:srgbClr val="92D050"/>
                </a:solidFill>
              </a:rPr>
              <a:t>Masyarakat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Minangkabau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menganut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sistem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matriakat</a:t>
            </a:r>
            <a:r>
              <a:rPr lang="en-ID" dirty="0">
                <a:solidFill>
                  <a:srgbClr val="92D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9557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efektif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04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927278"/>
            <a:ext cx="10058400" cy="5705341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:</a:t>
            </a:r>
          </a:p>
          <a:p>
            <a:pPr marL="457200" indent="-457200">
              <a:buAutoNum type="alphaLcPeriod"/>
            </a:pP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aktif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subjek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Misalnya</a:t>
            </a:r>
            <a:r>
              <a:rPr lang="en-ID" dirty="0"/>
              <a:t>: </a:t>
            </a:r>
          </a:p>
          <a:p>
            <a:pPr marL="0" indent="0">
              <a:buNone/>
            </a:pPr>
            <a:r>
              <a:rPr lang="en-ID" dirty="0" err="1">
                <a:solidFill>
                  <a:srgbClr val="FF0000"/>
                </a:solidFill>
              </a:rPr>
              <a:t>Menurut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ahli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hukum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menyatakan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bahwa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ekonomi</a:t>
            </a:r>
            <a:r>
              <a:rPr lang="en-ID" dirty="0">
                <a:solidFill>
                  <a:srgbClr val="FF0000"/>
                </a:solidFill>
              </a:rPr>
              <a:t> Indonesia </a:t>
            </a:r>
            <a:r>
              <a:rPr lang="en-ID" dirty="0" err="1">
                <a:solidFill>
                  <a:srgbClr val="FF0000"/>
                </a:solidFill>
              </a:rPr>
              <a:t>segera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bangkit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jika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hukum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ditegakkan</a:t>
            </a:r>
            <a:r>
              <a:rPr lang="en-ID" dirty="0">
                <a:solidFill>
                  <a:srgbClr val="FF0000"/>
                </a:solidFill>
              </a:rPr>
              <a:t>.</a:t>
            </a:r>
            <a:endParaRPr lang="en-ID" dirty="0"/>
          </a:p>
          <a:p>
            <a:pPr marL="0" indent="0">
              <a:buNone/>
            </a:pPr>
            <a:r>
              <a:rPr lang="en-ID" dirty="0" err="1">
                <a:solidFill>
                  <a:srgbClr val="92D050"/>
                </a:solidFill>
              </a:rPr>
              <a:t>Ahli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hukum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menyatakan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bahwa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ekonomi</a:t>
            </a:r>
            <a:r>
              <a:rPr lang="en-ID" dirty="0">
                <a:solidFill>
                  <a:srgbClr val="92D050"/>
                </a:solidFill>
              </a:rPr>
              <a:t> Indonesia </a:t>
            </a:r>
            <a:r>
              <a:rPr lang="en-ID" dirty="0" err="1">
                <a:solidFill>
                  <a:srgbClr val="92D050"/>
                </a:solidFill>
              </a:rPr>
              <a:t>segera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bangkit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jika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hukum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ditegakkan</a:t>
            </a:r>
            <a:r>
              <a:rPr lang="en-ID" dirty="0">
                <a:solidFill>
                  <a:srgbClr val="92D050"/>
                </a:solidFill>
              </a:rPr>
              <a:t>.</a:t>
            </a:r>
          </a:p>
          <a:p>
            <a:pPr marL="457200" indent="-457200">
              <a:buFont typeface="+mj-lt"/>
              <a:buAutoNum type="alphaLcPeriod" startAt="2"/>
            </a:pPr>
            <a:r>
              <a:rPr lang="en-ID" dirty="0"/>
              <a:t> </a:t>
            </a:r>
            <a:r>
              <a:rPr lang="en-ID" dirty="0" err="1"/>
              <a:t>Menempatkan</a:t>
            </a:r>
            <a:r>
              <a:rPr lang="en-ID" dirty="0"/>
              <a:t> kata </a:t>
            </a:r>
            <a:r>
              <a:rPr lang="en-ID" dirty="0" err="1"/>
              <a:t>depan</a:t>
            </a:r>
            <a:r>
              <a:rPr lang="en-ID" dirty="0"/>
              <a:t> di </a:t>
            </a:r>
            <a:r>
              <a:rPr lang="en-ID" dirty="0" err="1"/>
              <a:t>depan</a:t>
            </a:r>
            <a:r>
              <a:rPr lang="en-ID" dirty="0"/>
              <a:t> </a:t>
            </a:r>
            <a:r>
              <a:rPr lang="en-ID" dirty="0" err="1"/>
              <a:t>subjek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dirty="0" err="1"/>
              <a:t>Dengan</a:t>
            </a:r>
            <a:r>
              <a:rPr lang="en-ID" dirty="0"/>
              <a:t> kata </a:t>
            </a:r>
            <a:r>
              <a:rPr lang="en-ID" dirty="0" err="1"/>
              <a:t>depan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subjek</a:t>
            </a:r>
            <a:r>
              <a:rPr lang="en-ID" dirty="0"/>
              <a:t> </a:t>
            </a:r>
            <a:r>
              <a:rPr lang="en-ID" dirty="0" err="1"/>
              <a:t>berubah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keterangan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 </a:t>
            </a:r>
          </a:p>
          <a:p>
            <a:pPr marL="0" indent="0">
              <a:buNone/>
            </a:pPr>
            <a:r>
              <a:rPr lang="en-ID" dirty="0">
                <a:solidFill>
                  <a:srgbClr val="FF0000"/>
                </a:solidFill>
              </a:rPr>
              <a:t>Di Jakarta </a:t>
            </a:r>
            <a:r>
              <a:rPr lang="en-ID" dirty="0" err="1">
                <a:solidFill>
                  <a:srgbClr val="FF0000"/>
                </a:solidFill>
              </a:rPr>
              <a:t>memiliki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pusat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perdagangan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terbesar</a:t>
            </a:r>
            <a:r>
              <a:rPr lang="en-ID" dirty="0">
                <a:solidFill>
                  <a:srgbClr val="FF0000"/>
                </a:solidFill>
              </a:rPr>
              <a:t> di </a:t>
            </a:r>
            <a:r>
              <a:rPr lang="en-ID" dirty="0" err="1">
                <a:solidFill>
                  <a:srgbClr val="FF0000"/>
                </a:solidFill>
              </a:rPr>
              <a:t>Asean</a:t>
            </a:r>
            <a:r>
              <a:rPr lang="en-ID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ID" dirty="0">
                <a:solidFill>
                  <a:srgbClr val="92D050"/>
                </a:solidFill>
              </a:rPr>
              <a:t>Jakarta </a:t>
            </a:r>
            <a:r>
              <a:rPr lang="en-ID" dirty="0" err="1">
                <a:solidFill>
                  <a:srgbClr val="92D050"/>
                </a:solidFill>
              </a:rPr>
              <a:t>memiliki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pusat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perdagangan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terbesar</a:t>
            </a:r>
            <a:r>
              <a:rPr lang="en-ID" dirty="0">
                <a:solidFill>
                  <a:srgbClr val="92D050"/>
                </a:solidFill>
              </a:rPr>
              <a:t> di </a:t>
            </a:r>
            <a:r>
              <a:rPr lang="en-ID" dirty="0" err="1">
                <a:solidFill>
                  <a:srgbClr val="92D050"/>
                </a:solidFill>
              </a:rPr>
              <a:t>Asean</a:t>
            </a:r>
            <a:r>
              <a:rPr lang="en-ID" dirty="0">
                <a:solidFill>
                  <a:srgbClr val="92D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9670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030310"/>
            <a:ext cx="10058400" cy="51418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eriod" startAt="3"/>
            </a:pP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unsur</a:t>
            </a:r>
            <a:r>
              <a:rPr lang="en-ID" dirty="0"/>
              <a:t> </a:t>
            </a:r>
            <a:r>
              <a:rPr lang="en-ID" dirty="0" err="1"/>
              <a:t>predikat</a:t>
            </a:r>
            <a:r>
              <a:rPr lang="en-ID" dirty="0"/>
              <a:t> </a:t>
            </a:r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dirty="0" err="1"/>
              <a:t>Menempatkan</a:t>
            </a:r>
            <a:r>
              <a:rPr lang="en-ID" dirty="0"/>
              <a:t> kata yang di </a:t>
            </a:r>
            <a:r>
              <a:rPr lang="en-ID" dirty="0" err="1"/>
              <a:t>depan</a:t>
            </a:r>
            <a:r>
              <a:rPr lang="en-ID" dirty="0"/>
              <a:t> </a:t>
            </a:r>
            <a:r>
              <a:rPr lang="en-ID" dirty="0" err="1"/>
              <a:t>predikat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predikat</a:t>
            </a:r>
            <a:r>
              <a:rPr lang="en-ID" dirty="0"/>
              <a:t> </a:t>
            </a:r>
            <a:r>
              <a:rPr lang="en-ID" dirty="0" err="1"/>
              <a:t>berubah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perluasan</a:t>
            </a:r>
            <a:r>
              <a:rPr lang="en-ID" dirty="0"/>
              <a:t> </a:t>
            </a:r>
            <a:r>
              <a:rPr lang="en-ID" dirty="0" err="1"/>
              <a:t>subjek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 </a:t>
            </a:r>
          </a:p>
          <a:p>
            <a:pPr marL="0" indent="0">
              <a:buNone/>
            </a:pPr>
            <a:r>
              <a:rPr lang="en-ID" dirty="0" err="1">
                <a:solidFill>
                  <a:srgbClr val="FF0000"/>
                </a:solidFill>
              </a:rPr>
              <a:t>Petani</a:t>
            </a:r>
            <a:r>
              <a:rPr lang="en-ID" dirty="0">
                <a:solidFill>
                  <a:srgbClr val="FF0000"/>
                </a:solidFill>
              </a:rPr>
              <a:t> yang </a:t>
            </a:r>
            <a:r>
              <a:rPr lang="en-ID" dirty="0" err="1">
                <a:solidFill>
                  <a:srgbClr val="FF0000"/>
                </a:solidFill>
              </a:rPr>
              <a:t>bekerja</a:t>
            </a:r>
            <a:r>
              <a:rPr lang="en-ID" dirty="0">
                <a:solidFill>
                  <a:srgbClr val="FF0000"/>
                </a:solidFill>
              </a:rPr>
              <a:t> di </a:t>
            </a:r>
            <a:r>
              <a:rPr lang="en-ID" dirty="0" err="1">
                <a:solidFill>
                  <a:srgbClr val="FF0000"/>
                </a:solidFill>
              </a:rPr>
              <a:t>sawah</a:t>
            </a:r>
            <a:r>
              <a:rPr lang="en-ID" dirty="0">
                <a:solidFill>
                  <a:srgbClr val="FF0000"/>
                </a:solidFill>
              </a:rPr>
              <a:t>.</a:t>
            </a:r>
            <a:endParaRPr lang="en-ID" dirty="0"/>
          </a:p>
          <a:p>
            <a:pPr marL="0" indent="0">
              <a:buNone/>
            </a:pPr>
            <a:r>
              <a:rPr lang="en-ID" dirty="0" err="1">
                <a:solidFill>
                  <a:srgbClr val="92D050"/>
                </a:solidFill>
              </a:rPr>
              <a:t>Petani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bekerja</a:t>
            </a:r>
            <a:r>
              <a:rPr lang="en-ID" dirty="0">
                <a:solidFill>
                  <a:srgbClr val="92D050"/>
                </a:solidFill>
              </a:rPr>
              <a:t> di </a:t>
            </a:r>
            <a:r>
              <a:rPr lang="en-ID" dirty="0" err="1">
                <a:solidFill>
                  <a:srgbClr val="92D050"/>
                </a:solidFill>
              </a:rPr>
              <a:t>sawah</a:t>
            </a:r>
            <a:r>
              <a:rPr lang="en-ID" dirty="0">
                <a:solidFill>
                  <a:srgbClr val="92D050"/>
                </a:solidFill>
              </a:rPr>
              <a:t>.</a:t>
            </a:r>
          </a:p>
          <a:p>
            <a:pPr marL="457200" indent="-457200">
              <a:buFont typeface="+mj-lt"/>
              <a:buAutoNum type="alphaLcPeriod" startAt="4"/>
            </a:pPr>
            <a:r>
              <a:rPr lang="en-ID" dirty="0"/>
              <a:t> </a:t>
            </a:r>
            <a:r>
              <a:rPr lang="en-ID" dirty="0" err="1"/>
              <a:t>Menempatkan</a:t>
            </a:r>
            <a:r>
              <a:rPr lang="en-ID" dirty="0"/>
              <a:t> kata </a:t>
            </a:r>
            <a:r>
              <a:rPr lang="en-ID" dirty="0" err="1"/>
              <a:t>depan</a:t>
            </a:r>
            <a:r>
              <a:rPr lang="en-ID" dirty="0"/>
              <a:t> di </a:t>
            </a:r>
            <a:r>
              <a:rPr lang="en-ID" dirty="0" err="1"/>
              <a:t>depan</a:t>
            </a:r>
            <a:r>
              <a:rPr lang="en-ID" dirty="0"/>
              <a:t> </a:t>
            </a:r>
            <a:r>
              <a:rPr lang="en-ID" dirty="0" err="1"/>
              <a:t>objek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dirty="0" err="1"/>
              <a:t>Seharusnya</a:t>
            </a:r>
            <a:r>
              <a:rPr lang="en-ID" dirty="0"/>
              <a:t> kata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transitif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diikuti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disisipi</a:t>
            </a:r>
            <a:r>
              <a:rPr lang="en-ID" dirty="0"/>
              <a:t> kata </a:t>
            </a:r>
            <a:r>
              <a:rPr lang="en-ID" dirty="0" err="1"/>
              <a:t>depan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 </a:t>
            </a:r>
          </a:p>
          <a:p>
            <a:pPr marL="0" indent="0">
              <a:buNone/>
            </a:pPr>
            <a:r>
              <a:rPr lang="en-ID" dirty="0" err="1">
                <a:solidFill>
                  <a:srgbClr val="FF0000"/>
                </a:solidFill>
              </a:rPr>
              <a:t>Mereka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mendiskusikan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tentang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keselamatan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kerja</a:t>
            </a:r>
            <a:r>
              <a:rPr lang="en-ID" dirty="0">
                <a:solidFill>
                  <a:srgbClr val="FF0000"/>
                </a:solidFill>
              </a:rPr>
              <a:t>.</a:t>
            </a:r>
            <a:endParaRPr lang="en-ID" dirty="0"/>
          </a:p>
          <a:p>
            <a:pPr marL="0" indent="0">
              <a:buNone/>
            </a:pPr>
            <a:r>
              <a:rPr lang="en-ID" dirty="0" err="1">
                <a:solidFill>
                  <a:srgbClr val="92D050"/>
                </a:solidFill>
              </a:rPr>
              <a:t>Mereka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mendiskusikan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keselamatan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kerja</a:t>
            </a:r>
            <a:r>
              <a:rPr lang="en-ID" dirty="0">
                <a:solidFill>
                  <a:srgbClr val="92D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795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850005"/>
            <a:ext cx="10058400" cy="567958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lphaLcPeriod" startAt="5"/>
            </a:pPr>
            <a:r>
              <a:rPr lang="en-ID" dirty="0"/>
              <a:t> </a:t>
            </a:r>
            <a:r>
              <a:rPr lang="en-ID" dirty="0" err="1"/>
              <a:t>Menempatkan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hubung</a:t>
            </a:r>
            <a:r>
              <a:rPr lang="en-ID" dirty="0"/>
              <a:t> </a:t>
            </a:r>
            <a:r>
              <a:rPr lang="en-ID" dirty="0" err="1"/>
              <a:t>intrakalimat</a:t>
            </a:r>
            <a:r>
              <a:rPr lang="en-ID" dirty="0"/>
              <a:t> </a:t>
            </a:r>
            <a:r>
              <a:rPr lang="en-ID" dirty="0" err="1"/>
              <a:t>tunggal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kalimat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 </a:t>
            </a:r>
          </a:p>
          <a:p>
            <a:pPr marL="0" indent="0">
              <a:buNone/>
            </a:pPr>
            <a:r>
              <a:rPr lang="en-ID" dirty="0" err="1">
                <a:solidFill>
                  <a:srgbClr val="FF0000"/>
                </a:solidFill>
              </a:rPr>
              <a:t>Ia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pandai</a:t>
            </a:r>
            <a:r>
              <a:rPr lang="en-ID" dirty="0">
                <a:solidFill>
                  <a:srgbClr val="FF0000"/>
                </a:solidFill>
              </a:rPr>
              <a:t>. </a:t>
            </a:r>
            <a:r>
              <a:rPr lang="en-ID" dirty="0" err="1">
                <a:solidFill>
                  <a:srgbClr val="FF0000"/>
                </a:solidFill>
              </a:rPr>
              <a:t>Sehingga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selalu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mendapat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beasiswa</a:t>
            </a:r>
            <a:r>
              <a:rPr lang="en-ID" dirty="0">
                <a:solidFill>
                  <a:srgbClr val="FF0000"/>
                </a:solidFill>
              </a:rPr>
              <a:t>.</a:t>
            </a:r>
            <a:endParaRPr lang="en-ID" dirty="0"/>
          </a:p>
          <a:p>
            <a:pPr marL="0" indent="0">
              <a:buNone/>
            </a:pPr>
            <a:r>
              <a:rPr lang="en-ID" dirty="0" err="1">
                <a:solidFill>
                  <a:srgbClr val="92D050"/>
                </a:solidFill>
              </a:rPr>
              <a:t>Ia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pandai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sehingga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selalu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mendapat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beasiswa</a:t>
            </a:r>
            <a:r>
              <a:rPr lang="en-ID" dirty="0">
                <a:solidFill>
                  <a:srgbClr val="92D050"/>
                </a:solidFill>
              </a:rPr>
              <a:t>.</a:t>
            </a:r>
          </a:p>
          <a:p>
            <a:pPr marL="457200" indent="-457200">
              <a:buFont typeface="+mj-lt"/>
              <a:buAutoNum type="alphaLcPeriod" startAt="6"/>
            </a:pP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anak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klausa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penggabungan</a:t>
            </a:r>
            <a:r>
              <a:rPr lang="en-ID" dirty="0"/>
              <a:t> </a:t>
            </a:r>
            <a:r>
              <a:rPr lang="en-ID" dirty="0" err="1"/>
              <a:t>anak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 </a:t>
            </a:r>
          </a:p>
          <a:p>
            <a:pPr marL="0" indent="0">
              <a:buNone/>
            </a:pPr>
            <a:r>
              <a:rPr lang="en-ID" dirty="0" err="1">
                <a:solidFill>
                  <a:srgbClr val="FF0000"/>
                </a:solidFill>
              </a:rPr>
              <a:t>Meskipun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sudah</a:t>
            </a:r>
            <a:r>
              <a:rPr lang="en-ID" dirty="0">
                <a:solidFill>
                  <a:srgbClr val="FF0000"/>
                </a:solidFill>
              </a:rPr>
              <a:t> kaya </a:t>
            </a:r>
            <a:r>
              <a:rPr lang="en-ID" dirty="0" err="1">
                <a:solidFill>
                  <a:srgbClr val="FF0000"/>
                </a:solidFill>
              </a:rPr>
              <a:t>raya</a:t>
            </a:r>
            <a:r>
              <a:rPr lang="en-ID" dirty="0">
                <a:solidFill>
                  <a:srgbClr val="FF0000"/>
                </a:solidFill>
              </a:rPr>
              <a:t>, </a:t>
            </a:r>
            <a:r>
              <a:rPr lang="en-ID" dirty="0" err="1">
                <a:solidFill>
                  <a:srgbClr val="FF0000"/>
                </a:solidFill>
              </a:rPr>
              <a:t>tetapi</a:t>
            </a:r>
            <a:r>
              <a:rPr lang="en-ID" dirty="0">
                <a:solidFill>
                  <a:srgbClr val="FF0000"/>
                </a:solidFill>
              </a:rPr>
              <a:t> Fatimah </a:t>
            </a:r>
            <a:r>
              <a:rPr lang="en-ID" dirty="0" err="1">
                <a:solidFill>
                  <a:srgbClr val="FF0000"/>
                </a:solidFill>
              </a:rPr>
              <a:t>tetap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bekerja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keras</a:t>
            </a:r>
            <a:r>
              <a:rPr lang="en-ID" dirty="0">
                <a:solidFill>
                  <a:srgbClr val="FF0000"/>
                </a:solidFill>
              </a:rPr>
              <a:t>.</a:t>
            </a:r>
            <a:endParaRPr lang="en-ID" dirty="0"/>
          </a:p>
          <a:p>
            <a:pPr marL="0" indent="0">
              <a:buNone/>
            </a:pPr>
            <a:r>
              <a:rPr lang="en-ID" dirty="0" err="1">
                <a:solidFill>
                  <a:srgbClr val="92D050"/>
                </a:solidFill>
              </a:rPr>
              <a:t>Meskipun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sudah</a:t>
            </a:r>
            <a:r>
              <a:rPr lang="en-ID" dirty="0">
                <a:solidFill>
                  <a:srgbClr val="92D050"/>
                </a:solidFill>
              </a:rPr>
              <a:t> kaya </a:t>
            </a:r>
            <a:r>
              <a:rPr lang="en-ID" dirty="0" err="1">
                <a:solidFill>
                  <a:srgbClr val="92D050"/>
                </a:solidFill>
              </a:rPr>
              <a:t>raya</a:t>
            </a:r>
            <a:r>
              <a:rPr lang="en-ID" dirty="0">
                <a:solidFill>
                  <a:srgbClr val="92D050"/>
                </a:solidFill>
              </a:rPr>
              <a:t>, </a:t>
            </a:r>
            <a:r>
              <a:rPr lang="en-ID" dirty="0" err="1">
                <a:solidFill>
                  <a:srgbClr val="92D050"/>
                </a:solidFill>
              </a:rPr>
              <a:t>ia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tetap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bekerja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keras</a:t>
            </a:r>
            <a:r>
              <a:rPr lang="en-ID" dirty="0">
                <a:solidFill>
                  <a:srgbClr val="92D050"/>
                </a:solidFill>
              </a:rPr>
              <a:t>. </a:t>
            </a:r>
          </a:p>
          <a:p>
            <a:pPr marL="457200" indent="-457200">
              <a:buFont typeface="+mj-lt"/>
              <a:buAutoNum type="alphaLcPeriod" startAt="7"/>
            </a:pPr>
            <a:r>
              <a:rPr lang="en-ID" dirty="0"/>
              <a:t> Salah </a:t>
            </a:r>
            <a:r>
              <a:rPr lang="en-ID" dirty="0" err="1"/>
              <a:t>Urutan</a:t>
            </a:r>
            <a:r>
              <a:rPr lang="en-ID" dirty="0"/>
              <a:t> </a:t>
            </a:r>
          </a:p>
          <a:p>
            <a:pPr marL="0" indent="0">
              <a:buNone/>
            </a:pPr>
            <a:r>
              <a:rPr lang="en-ID" dirty="0"/>
              <a:t>	Salah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penempatan</a:t>
            </a:r>
            <a:r>
              <a:rPr lang="en-ID" dirty="0"/>
              <a:t> </a:t>
            </a:r>
            <a:r>
              <a:rPr lang="en-ID" dirty="0" err="1"/>
              <a:t>subjek</a:t>
            </a:r>
            <a:r>
              <a:rPr lang="en-ID" dirty="0"/>
              <a:t>, </a:t>
            </a:r>
            <a:r>
              <a:rPr lang="en-ID" dirty="0" err="1"/>
              <a:t>predikat</a:t>
            </a:r>
            <a:r>
              <a:rPr lang="en-ID" dirty="0"/>
              <a:t>,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keterangan</a:t>
            </a:r>
            <a:r>
              <a:rPr lang="en-ID" dirty="0"/>
              <a:t> yang </a:t>
            </a:r>
            <a:r>
              <a:rPr lang="en-ID" dirty="0" err="1"/>
              <a:t>kurang</a:t>
            </a:r>
            <a:r>
              <a:rPr lang="en-ID" dirty="0"/>
              <a:t> </a:t>
            </a:r>
            <a:r>
              <a:rPr lang="en-ID" dirty="0" err="1"/>
              <a:t>tepat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 </a:t>
            </a:r>
          </a:p>
          <a:p>
            <a:pPr marL="0" indent="0">
              <a:buNone/>
            </a:pPr>
            <a:r>
              <a:rPr lang="en-ID" dirty="0" err="1">
                <a:solidFill>
                  <a:srgbClr val="FF0000"/>
                </a:solidFill>
              </a:rPr>
              <a:t>Buku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itu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sudah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saya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baca</a:t>
            </a:r>
            <a:endParaRPr lang="en-ID" dirty="0"/>
          </a:p>
          <a:p>
            <a:pPr marL="0" indent="0">
              <a:buNone/>
            </a:pPr>
            <a:r>
              <a:rPr lang="en-ID" dirty="0" err="1">
                <a:solidFill>
                  <a:srgbClr val="92D050"/>
                </a:solidFill>
              </a:rPr>
              <a:t>Saya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sudah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membaca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buku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itu</a:t>
            </a:r>
            <a:endParaRPr lang="en-ID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01910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837127"/>
            <a:ext cx="10058400" cy="5335073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Diksi</a:t>
            </a:r>
            <a:endParaRPr lang="en-ID" dirty="0"/>
          </a:p>
          <a:p>
            <a:pPr marL="457200" indent="-457200">
              <a:buFont typeface="+mj-lt"/>
              <a:buAutoNum type="alphaLcPeriod"/>
            </a:pPr>
            <a:r>
              <a:rPr lang="en-ID" dirty="0" err="1"/>
              <a:t>Diksi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salah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bentuk-bentuk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kata </a:t>
            </a:r>
            <a:r>
              <a:rPr lang="en-ID" dirty="0" err="1"/>
              <a:t>bersinonim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frasa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, agar </a:t>
            </a:r>
            <a:r>
              <a:rPr lang="en-ID" dirty="0" err="1"/>
              <a:t>supaya</a:t>
            </a:r>
            <a:r>
              <a:rPr lang="en-ID" dirty="0"/>
              <a:t>,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, demi </a:t>
            </a:r>
            <a:r>
              <a:rPr lang="en-ID" dirty="0" err="1"/>
              <a:t>untuk</a:t>
            </a:r>
            <a:r>
              <a:rPr lang="en-ID" dirty="0"/>
              <a:t>, </a:t>
            </a:r>
            <a:r>
              <a:rPr lang="en-ID" dirty="0" err="1"/>
              <a:t>naik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, </a:t>
            </a:r>
            <a:r>
              <a:rPr lang="en-ID" dirty="0" err="1"/>
              <a:t>turun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	</a:t>
            </a:r>
            <a:r>
              <a:rPr lang="en-ID" dirty="0" err="1"/>
              <a:t>bawah</a:t>
            </a:r>
            <a:r>
              <a:rPr lang="en-ID" dirty="0"/>
              <a:t>, </a:t>
            </a:r>
            <a:r>
              <a:rPr lang="en-ID" dirty="0" err="1"/>
              <a:t>dan</a:t>
            </a:r>
            <a:r>
              <a:rPr lang="en-ID" dirty="0"/>
              <a:t> lain </a:t>
            </a:r>
            <a:r>
              <a:rPr lang="en-ID" dirty="0" err="1"/>
              <a:t>lain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 </a:t>
            </a:r>
          </a:p>
          <a:p>
            <a:pPr marL="0" indent="0">
              <a:buNone/>
            </a:pPr>
            <a:r>
              <a:rPr lang="en-ID" dirty="0" err="1">
                <a:solidFill>
                  <a:srgbClr val="FF0000"/>
                </a:solidFill>
              </a:rPr>
              <a:t>Ia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belajar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dengan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giat</a:t>
            </a:r>
            <a:r>
              <a:rPr lang="en-ID" dirty="0">
                <a:solidFill>
                  <a:srgbClr val="FF0000"/>
                </a:solidFill>
              </a:rPr>
              <a:t> agar </a:t>
            </a:r>
            <a:r>
              <a:rPr lang="en-ID" dirty="0" err="1">
                <a:solidFill>
                  <a:srgbClr val="FF0000"/>
                </a:solidFill>
              </a:rPr>
              <a:t>supaya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mendapatkan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nilai</a:t>
            </a:r>
            <a:r>
              <a:rPr lang="en-ID" dirty="0">
                <a:solidFill>
                  <a:srgbClr val="FF0000"/>
                </a:solidFill>
              </a:rPr>
              <a:t> yang </a:t>
            </a:r>
            <a:r>
              <a:rPr lang="en-ID" dirty="0" err="1">
                <a:solidFill>
                  <a:srgbClr val="FF0000"/>
                </a:solidFill>
              </a:rPr>
              <a:t>bagus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en-ID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ID" dirty="0" err="1">
                <a:solidFill>
                  <a:srgbClr val="92D050"/>
                </a:solidFill>
              </a:rPr>
              <a:t>Ia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belajar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dengan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giat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supaya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mendapatkan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nilai</a:t>
            </a:r>
            <a:r>
              <a:rPr lang="en-ID" dirty="0">
                <a:solidFill>
                  <a:srgbClr val="92D050"/>
                </a:solidFill>
              </a:rPr>
              <a:t> yang </a:t>
            </a:r>
            <a:r>
              <a:rPr lang="en-ID" dirty="0" err="1">
                <a:solidFill>
                  <a:srgbClr val="92D050"/>
                </a:solidFill>
              </a:rPr>
              <a:t>bagus</a:t>
            </a:r>
            <a:r>
              <a:rPr lang="en-ID" dirty="0">
                <a:solidFill>
                  <a:srgbClr val="92D050"/>
                </a:solidFill>
              </a:rPr>
              <a:t>.</a:t>
            </a:r>
          </a:p>
          <a:p>
            <a:pPr marL="457200" indent="-457200">
              <a:buFont typeface="+mj-lt"/>
              <a:buAutoNum type="arabicParenR" startAt="2"/>
            </a:pPr>
            <a:r>
              <a:rPr lang="en-ID" dirty="0" err="1"/>
              <a:t>Menggunakan</a:t>
            </a:r>
            <a:r>
              <a:rPr lang="en-ID" dirty="0"/>
              <a:t> kata </a:t>
            </a:r>
            <a:r>
              <a:rPr lang="en-ID" dirty="0" err="1"/>
              <a:t>tanya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menayakan</a:t>
            </a:r>
            <a:r>
              <a:rPr lang="en-ID" dirty="0"/>
              <a:t> </a:t>
            </a:r>
            <a:r>
              <a:rPr lang="en-ID" dirty="0" err="1"/>
              <a:t>sesuatu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di </a:t>
            </a:r>
            <a:r>
              <a:rPr lang="en-ID" dirty="0" err="1"/>
              <a:t>mana</a:t>
            </a:r>
            <a:r>
              <a:rPr lang="en-ID" dirty="0"/>
              <a:t>, yang </a:t>
            </a:r>
            <a:r>
              <a:rPr lang="en-ID" dirty="0" err="1"/>
              <a:t>mana</a:t>
            </a:r>
            <a:r>
              <a:rPr lang="en-ID" dirty="0"/>
              <a:t>, </a:t>
            </a:r>
            <a:r>
              <a:rPr lang="en-ID" dirty="0" err="1"/>
              <a:t>bagaimana</a:t>
            </a:r>
            <a:r>
              <a:rPr lang="en-ID" dirty="0"/>
              <a:t>, </a:t>
            </a:r>
            <a:r>
              <a:rPr lang="en-ID" dirty="0" err="1"/>
              <a:t>mengapa</a:t>
            </a:r>
            <a:r>
              <a:rPr lang="en-ID" dirty="0"/>
              <a:t>, </a:t>
            </a:r>
            <a:r>
              <a:rPr lang="en-ID" dirty="0" err="1"/>
              <a:t>dll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 </a:t>
            </a:r>
          </a:p>
          <a:p>
            <a:pPr marL="0" indent="0">
              <a:buNone/>
            </a:pPr>
            <a:r>
              <a:rPr lang="en-ID" dirty="0" err="1">
                <a:solidFill>
                  <a:srgbClr val="FF0000"/>
                </a:solidFill>
              </a:rPr>
              <a:t>Kampung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dimana</a:t>
            </a:r>
            <a:r>
              <a:rPr lang="en-ID" dirty="0">
                <a:solidFill>
                  <a:srgbClr val="FF0000"/>
                </a:solidFill>
              </a:rPr>
              <a:t> kami </a:t>
            </a:r>
            <a:r>
              <a:rPr lang="en-ID" dirty="0" err="1">
                <a:solidFill>
                  <a:srgbClr val="FF0000"/>
                </a:solidFill>
              </a:rPr>
              <a:t>bertempat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tinggal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sepuluh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tahun</a:t>
            </a:r>
            <a:r>
              <a:rPr lang="en-ID" dirty="0">
                <a:solidFill>
                  <a:srgbClr val="FF0000"/>
                </a:solidFill>
              </a:rPr>
              <a:t> yang </a:t>
            </a:r>
            <a:r>
              <a:rPr lang="en-ID" dirty="0" err="1">
                <a:solidFill>
                  <a:srgbClr val="FF0000"/>
                </a:solidFill>
              </a:rPr>
              <a:t>lalu</a:t>
            </a:r>
            <a:r>
              <a:rPr lang="en-ID" dirty="0">
                <a:solidFill>
                  <a:srgbClr val="FF0000"/>
                </a:solidFill>
              </a:rPr>
              <a:t>, </a:t>
            </a:r>
            <a:r>
              <a:rPr lang="en-ID" dirty="0" err="1">
                <a:solidFill>
                  <a:srgbClr val="FF0000"/>
                </a:solidFill>
              </a:rPr>
              <a:t>kini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telah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menjadi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kota</a:t>
            </a:r>
            <a:r>
              <a:rPr lang="en-ID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ID" dirty="0" err="1">
                <a:solidFill>
                  <a:srgbClr val="92D050"/>
                </a:solidFill>
              </a:rPr>
              <a:t>Kampung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tempat</a:t>
            </a:r>
            <a:r>
              <a:rPr lang="en-ID" dirty="0">
                <a:solidFill>
                  <a:srgbClr val="92D050"/>
                </a:solidFill>
              </a:rPr>
              <a:t> kami </a:t>
            </a:r>
            <a:r>
              <a:rPr lang="en-ID" dirty="0" err="1">
                <a:solidFill>
                  <a:srgbClr val="92D050"/>
                </a:solidFill>
              </a:rPr>
              <a:t>bertempat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tinggal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sepuluh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tahun</a:t>
            </a:r>
            <a:r>
              <a:rPr lang="en-ID" dirty="0">
                <a:solidFill>
                  <a:srgbClr val="92D050"/>
                </a:solidFill>
              </a:rPr>
              <a:t> yang </a:t>
            </a:r>
            <a:r>
              <a:rPr lang="en-ID" dirty="0" err="1">
                <a:solidFill>
                  <a:srgbClr val="92D050"/>
                </a:solidFill>
              </a:rPr>
              <a:t>lalu</a:t>
            </a:r>
            <a:r>
              <a:rPr lang="en-ID" dirty="0">
                <a:solidFill>
                  <a:srgbClr val="92D050"/>
                </a:solidFill>
              </a:rPr>
              <a:t>, </a:t>
            </a:r>
            <a:r>
              <a:rPr lang="en-ID" dirty="0" err="1">
                <a:solidFill>
                  <a:srgbClr val="92D050"/>
                </a:solidFill>
              </a:rPr>
              <a:t>kini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telah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menjadi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kota</a:t>
            </a:r>
            <a:r>
              <a:rPr lang="en-ID" dirty="0">
                <a:solidFill>
                  <a:srgbClr val="92D050"/>
                </a:solidFill>
              </a:rPr>
              <a:t>.</a:t>
            </a:r>
          </a:p>
          <a:p>
            <a:pPr marL="0" indent="0">
              <a:buNone/>
            </a:pPr>
            <a:endParaRPr lang="en-ID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983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399245"/>
            <a:ext cx="10058400" cy="61432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dirty="0"/>
              <a:t>	</a:t>
            </a:r>
          </a:p>
          <a:p>
            <a:pPr marL="457200" indent="-457200">
              <a:buFont typeface="+mj-lt"/>
              <a:buAutoNum type="arabicParenR" startAt="3"/>
            </a:pPr>
            <a:r>
              <a:rPr lang="en-ID" dirty="0" err="1"/>
              <a:t>Menggunakan</a:t>
            </a:r>
            <a:r>
              <a:rPr lang="en-ID" dirty="0"/>
              <a:t> kata </a:t>
            </a:r>
            <a:r>
              <a:rPr lang="en-ID" dirty="0" err="1"/>
              <a:t>berpasangan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sepadan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–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seharusnya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…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…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juga</a:t>
            </a:r>
            <a:r>
              <a:rPr lang="en-ID" dirty="0"/>
              <a:t>, </a:t>
            </a:r>
            <a:r>
              <a:rPr lang="en-ID" dirty="0" err="1"/>
              <a:t>bukan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–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juga</a:t>
            </a:r>
            <a:r>
              <a:rPr lang="en-ID" dirty="0"/>
              <a:t> </a:t>
            </a:r>
            <a:r>
              <a:rPr lang="en-ID" dirty="0" err="1"/>
              <a:t>seharusnya</a:t>
            </a:r>
            <a:r>
              <a:rPr lang="en-ID" dirty="0"/>
              <a:t> </a:t>
            </a:r>
            <a:r>
              <a:rPr lang="en-ID" dirty="0" err="1"/>
              <a:t>bukan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– </a:t>
            </a:r>
            <a:r>
              <a:rPr lang="en-ID" dirty="0" err="1"/>
              <a:t>melainkan</a:t>
            </a:r>
            <a:r>
              <a:rPr lang="en-ID" dirty="0"/>
              <a:t> </a:t>
            </a:r>
            <a:r>
              <a:rPr lang="en-ID" dirty="0" err="1"/>
              <a:t>juga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 </a:t>
            </a:r>
          </a:p>
          <a:p>
            <a:pPr marL="0" indent="0">
              <a:buNone/>
            </a:pPr>
            <a:r>
              <a:rPr lang="en-ID" dirty="0" err="1">
                <a:solidFill>
                  <a:srgbClr val="FF0000"/>
                </a:solidFill>
              </a:rPr>
              <a:t>Ia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tidak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hanya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pandai</a:t>
            </a:r>
            <a:r>
              <a:rPr lang="en-ID" dirty="0">
                <a:solidFill>
                  <a:srgbClr val="FF0000"/>
                </a:solidFill>
              </a:rPr>
              <a:t>, </a:t>
            </a:r>
            <a:r>
              <a:rPr lang="en-ID" dirty="0" err="1">
                <a:solidFill>
                  <a:srgbClr val="FF0000"/>
                </a:solidFill>
              </a:rPr>
              <a:t>melainkan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juga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rajin</a:t>
            </a:r>
            <a:r>
              <a:rPr lang="en-ID" dirty="0">
                <a:solidFill>
                  <a:srgbClr val="FF0000"/>
                </a:solidFill>
              </a:rPr>
              <a:t>. </a:t>
            </a:r>
          </a:p>
          <a:p>
            <a:pPr marL="0" indent="0">
              <a:buNone/>
            </a:pPr>
            <a:r>
              <a:rPr lang="en-ID" dirty="0" err="1">
                <a:solidFill>
                  <a:srgbClr val="92D050"/>
                </a:solidFill>
              </a:rPr>
              <a:t>Ia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bukan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hanya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pandai</a:t>
            </a:r>
            <a:r>
              <a:rPr lang="en-ID" dirty="0">
                <a:solidFill>
                  <a:srgbClr val="92D050"/>
                </a:solidFill>
              </a:rPr>
              <a:t>, </a:t>
            </a:r>
            <a:r>
              <a:rPr lang="en-ID" dirty="0" err="1">
                <a:solidFill>
                  <a:srgbClr val="92D050"/>
                </a:solidFill>
              </a:rPr>
              <a:t>melainkan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juga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rajin</a:t>
            </a:r>
            <a:r>
              <a:rPr lang="en-ID" dirty="0">
                <a:solidFill>
                  <a:srgbClr val="92D050"/>
                </a:solidFill>
              </a:rPr>
              <a:t>.</a:t>
            </a:r>
            <a:endParaRPr lang="en-ID" dirty="0"/>
          </a:p>
          <a:p>
            <a:pPr marL="457200" indent="-457200">
              <a:buFont typeface="+mj-lt"/>
              <a:buAutoNum type="arabicParenR" startAt="4"/>
            </a:pPr>
            <a:r>
              <a:rPr lang="en-ID" dirty="0" err="1"/>
              <a:t>Menggunakan</a:t>
            </a:r>
            <a:r>
              <a:rPr lang="en-ID" dirty="0"/>
              <a:t> kata </a:t>
            </a:r>
            <a:r>
              <a:rPr lang="en-ID" dirty="0" err="1"/>
              <a:t>berpasangan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idiomatik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bersesuaian</a:t>
            </a:r>
            <a:r>
              <a:rPr lang="en-ID" dirty="0"/>
              <a:t>. </a:t>
            </a:r>
            <a:r>
              <a:rPr lang="en-ID" dirty="0" err="1"/>
              <a:t>Misalnya</a:t>
            </a:r>
            <a:r>
              <a:rPr lang="en-ID" dirty="0"/>
              <a:t>,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seharusnya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, </a:t>
            </a:r>
            <a:r>
              <a:rPr lang="en-ID" dirty="0" err="1"/>
              <a:t>membicarakan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seharusnya</a:t>
            </a:r>
            <a:r>
              <a:rPr lang="en-ID" dirty="0"/>
              <a:t> </a:t>
            </a:r>
            <a:r>
              <a:rPr lang="en-ID" dirty="0" err="1"/>
              <a:t>berbicara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membicarakan</a:t>
            </a:r>
            <a:r>
              <a:rPr lang="en-ID" dirty="0"/>
              <a:t> </a:t>
            </a:r>
            <a:r>
              <a:rPr lang="en-ID" dirty="0" err="1"/>
              <a:t>sesuatu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 </a:t>
            </a:r>
          </a:p>
          <a:p>
            <a:pPr marL="0" indent="0">
              <a:buNone/>
            </a:pPr>
            <a:r>
              <a:rPr lang="en-ID" dirty="0" err="1">
                <a:solidFill>
                  <a:srgbClr val="FF0000"/>
                </a:solidFill>
              </a:rPr>
              <a:t>Pekerjaan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itu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sesuai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bagi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minat</a:t>
            </a:r>
            <a:r>
              <a:rPr lang="en-ID" dirty="0">
                <a:solidFill>
                  <a:srgbClr val="FF0000"/>
                </a:solidFill>
              </a:rPr>
              <a:t> orang </a:t>
            </a:r>
            <a:r>
              <a:rPr lang="en-ID" dirty="0" err="1">
                <a:solidFill>
                  <a:srgbClr val="FF0000"/>
                </a:solidFill>
              </a:rPr>
              <a:t>tersebut</a:t>
            </a:r>
            <a:r>
              <a:rPr lang="en-ID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ID" dirty="0" err="1">
                <a:solidFill>
                  <a:srgbClr val="92D050"/>
                </a:solidFill>
              </a:rPr>
              <a:t>Pekerjaan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itu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sesuai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dengan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minat</a:t>
            </a:r>
            <a:r>
              <a:rPr lang="en-ID" dirty="0">
                <a:solidFill>
                  <a:srgbClr val="92D050"/>
                </a:solidFill>
              </a:rPr>
              <a:t> orang </a:t>
            </a:r>
            <a:r>
              <a:rPr lang="en-ID" dirty="0" err="1">
                <a:solidFill>
                  <a:srgbClr val="92D050"/>
                </a:solidFill>
              </a:rPr>
              <a:t>tersebut</a:t>
            </a:r>
            <a:r>
              <a:rPr lang="en-ID" dirty="0">
                <a:solidFill>
                  <a:srgbClr val="92D050"/>
                </a:solidFill>
              </a:rPr>
              <a:t>.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42588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76" y="1390917"/>
            <a:ext cx="10457644" cy="388942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eriod" startAt="2"/>
            </a:pPr>
            <a:r>
              <a:rPr lang="en-ID" dirty="0" err="1"/>
              <a:t>Diksi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kurang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(</a:t>
            </a:r>
            <a:r>
              <a:rPr lang="en-ID" dirty="0" err="1"/>
              <a:t>kurang</a:t>
            </a:r>
            <a:r>
              <a:rPr lang="en-ID" dirty="0"/>
              <a:t> </a:t>
            </a:r>
            <a:r>
              <a:rPr lang="en-ID" dirty="0" err="1"/>
              <a:t>santun</a:t>
            </a:r>
            <a:r>
              <a:rPr lang="en-ID" dirty="0"/>
              <a:t>)</a:t>
            </a:r>
          </a:p>
          <a:p>
            <a:pPr marL="457200" indent="-457200">
              <a:buAutoNum type="arabicPeriod"/>
            </a:pPr>
            <a:r>
              <a:rPr lang="en-ID" dirty="0" err="1"/>
              <a:t>Menonjolkan</a:t>
            </a:r>
            <a:r>
              <a:rPr lang="en-ID" dirty="0"/>
              <a:t> </a:t>
            </a:r>
            <a:r>
              <a:rPr lang="en-ID" dirty="0" err="1"/>
              <a:t>akunya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suasana</a:t>
            </a:r>
            <a:r>
              <a:rPr lang="en-ID" dirty="0"/>
              <a:t> formal, </a:t>
            </a:r>
            <a:r>
              <a:rPr lang="en-ID" dirty="0" err="1"/>
              <a:t>misalnya</a:t>
            </a:r>
            <a:r>
              <a:rPr lang="en-ID" dirty="0"/>
              <a:t> </a:t>
            </a:r>
            <a:r>
              <a:rPr lang="en-ID" dirty="0" err="1"/>
              <a:t>aku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.</a:t>
            </a:r>
          </a:p>
          <a:p>
            <a:pPr marL="457200" indent="-457200">
              <a:buAutoNum type="arabicPeriod"/>
            </a:pPr>
            <a:r>
              <a:rPr lang="en-ID" dirty="0" err="1"/>
              <a:t>Pilihan</a:t>
            </a:r>
            <a:r>
              <a:rPr lang="en-ID" dirty="0"/>
              <a:t> kata yang </a:t>
            </a:r>
            <a:r>
              <a:rPr lang="en-ID" dirty="0" err="1"/>
              <a:t>mengekspresikan</a:t>
            </a:r>
            <a:r>
              <a:rPr lang="en-ID" dirty="0"/>
              <a:t> data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subjektif</a:t>
            </a:r>
            <a:r>
              <a:rPr lang="en-ID" dirty="0"/>
              <a:t>, </a:t>
            </a:r>
            <a:r>
              <a:rPr lang="en-ID" dirty="0" err="1"/>
              <a:t>misalnya</a:t>
            </a:r>
            <a:r>
              <a:rPr lang="en-ID" dirty="0"/>
              <a:t> </a:t>
            </a:r>
            <a:r>
              <a:rPr lang="en-ID" dirty="0" err="1"/>
              <a:t>menurut</a:t>
            </a:r>
            <a:r>
              <a:rPr lang="en-ID" dirty="0"/>
              <a:t> </a:t>
            </a:r>
            <a:r>
              <a:rPr lang="en-ID" dirty="0" err="1"/>
              <a:t>pendapat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…</a:t>
            </a:r>
          </a:p>
          <a:p>
            <a:pPr marL="457200" indent="-457200">
              <a:buAutoNum type="arabicPeriod"/>
            </a:pPr>
            <a:r>
              <a:rPr lang="en-ID" dirty="0" err="1"/>
              <a:t>Menggunakan</a:t>
            </a:r>
            <a:r>
              <a:rPr lang="en-ID" dirty="0"/>
              <a:t> kata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jelas</a:t>
            </a:r>
            <a:r>
              <a:rPr lang="en-ID" dirty="0"/>
              <a:t> </a:t>
            </a:r>
            <a:r>
              <a:rPr lang="en-ID" dirty="0" err="1"/>
              <a:t>maknanya</a:t>
            </a:r>
            <a:endParaRPr lang="en-ID" dirty="0"/>
          </a:p>
          <a:p>
            <a:pPr marL="457200" indent="-457200">
              <a:buAutoNum type="arabicPeriod"/>
            </a:pPr>
            <a:r>
              <a:rPr lang="en-ID" dirty="0" err="1"/>
              <a:t>Diksi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situasi</a:t>
            </a:r>
            <a:r>
              <a:rPr lang="en-ID" dirty="0"/>
              <a:t> yang </a:t>
            </a:r>
            <a:r>
              <a:rPr lang="en-ID" dirty="0" err="1"/>
              <a:t>dihadapi</a:t>
            </a:r>
            <a:endParaRPr lang="en-ID" dirty="0"/>
          </a:p>
          <a:p>
            <a:pPr marL="457200" indent="-457200">
              <a:buAutoNum type="arabicPeriod"/>
            </a:pPr>
            <a:r>
              <a:rPr lang="en-ID" dirty="0" err="1"/>
              <a:t>Penolakan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pembuktian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makna</a:t>
            </a:r>
            <a:r>
              <a:rPr lang="en-ID" dirty="0"/>
              <a:t> kata yang </a:t>
            </a:r>
            <a:r>
              <a:rPr lang="en-ID" dirty="0" err="1"/>
              <a:t>pasti</a:t>
            </a:r>
            <a:r>
              <a:rPr lang="en-ID" dirty="0"/>
              <a:t> (</a:t>
            </a:r>
            <a:r>
              <a:rPr lang="en-ID" dirty="0" err="1"/>
              <a:t>eksak</a:t>
            </a:r>
            <a:r>
              <a:rPr lang="en-ID" dirty="0"/>
              <a:t>).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44323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462" y="965915"/>
            <a:ext cx="10419008" cy="5383369"/>
          </a:xfrm>
        </p:spPr>
        <p:txBody>
          <a:bodyPr>
            <a:noAutofit/>
          </a:bodyPr>
          <a:lstStyle/>
          <a:p>
            <a:pPr marL="457200" indent="-457200">
              <a:buAutoNum type="arabicPeriod" startAt="3"/>
            </a:pPr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Ejaan</a:t>
            </a:r>
            <a:r>
              <a:rPr lang="en-ID" dirty="0"/>
              <a:t> </a:t>
            </a:r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ejaan</a:t>
            </a:r>
            <a:r>
              <a:rPr lang="en-ID" dirty="0"/>
              <a:t> </a:t>
            </a:r>
            <a:r>
              <a:rPr lang="en-ID" dirty="0" err="1"/>
              <a:t>berpengaruh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efektif</a:t>
            </a:r>
            <a:r>
              <a:rPr lang="en-ID" dirty="0"/>
              <a:t>. </a:t>
            </a:r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ejaan</a:t>
            </a:r>
            <a:r>
              <a:rPr lang="en-ID" dirty="0"/>
              <a:t> </a:t>
            </a:r>
            <a:r>
              <a:rPr lang="en-ID" dirty="0" err="1"/>
              <a:t>bukan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memperkecil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, </a:t>
            </a:r>
            <a:r>
              <a:rPr lang="en-ID" dirty="0" err="1"/>
              <a:t>melainkan</a:t>
            </a:r>
            <a:r>
              <a:rPr lang="en-ID" dirty="0"/>
              <a:t> </a:t>
            </a:r>
            <a:r>
              <a:rPr lang="en-ID" dirty="0" err="1"/>
              <a:t>juga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mengakibatkan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.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ejaan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lain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.</a:t>
            </a:r>
          </a:p>
          <a:p>
            <a:pPr marL="457200" indent="-457200">
              <a:buAutoNum type="alphaLcPeriod"/>
            </a:pP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huruf</a:t>
            </a:r>
            <a:r>
              <a:rPr lang="en-ID" dirty="0"/>
              <a:t> </a:t>
            </a:r>
            <a:r>
              <a:rPr lang="en-ID" dirty="0" err="1"/>
              <a:t>kapital</a:t>
            </a:r>
            <a:r>
              <a:rPr lang="en-ID" dirty="0"/>
              <a:t>, </a:t>
            </a:r>
            <a:r>
              <a:rPr lang="en-ID" dirty="0" err="1"/>
              <a:t>huruf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, </a:t>
            </a:r>
            <a:r>
              <a:rPr lang="en-ID" dirty="0" err="1"/>
              <a:t>huruf</a:t>
            </a:r>
            <a:r>
              <a:rPr lang="en-ID" dirty="0"/>
              <a:t> miring,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huruf</a:t>
            </a:r>
            <a:r>
              <a:rPr lang="en-ID" dirty="0"/>
              <a:t> </a:t>
            </a:r>
            <a:r>
              <a:rPr lang="en-ID" dirty="0" err="1"/>
              <a:t>tebal</a:t>
            </a:r>
            <a:r>
              <a:rPr lang="en-ID" dirty="0"/>
              <a:t>.</a:t>
            </a:r>
          </a:p>
          <a:p>
            <a:pPr marL="457200" indent="-457200">
              <a:buAutoNum type="alphaLcPeriod"/>
            </a:pPr>
            <a:r>
              <a:rPr lang="en-ID" dirty="0" err="1"/>
              <a:t>Pemenggalan</a:t>
            </a:r>
            <a:r>
              <a:rPr lang="en-ID" dirty="0"/>
              <a:t> kata </a:t>
            </a:r>
          </a:p>
          <a:p>
            <a:pPr marL="457200" indent="-457200">
              <a:buAutoNum type="alphaLcPeriod"/>
            </a:pPr>
            <a:r>
              <a:rPr lang="en-ID" dirty="0" err="1"/>
              <a:t>Penulisan</a:t>
            </a:r>
            <a:r>
              <a:rPr lang="en-ID" dirty="0"/>
              <a:t> kata </a:t>
            </a:r>
            <a:r>
              <a:rPr lang="en-ID" dirty="0" err="1"/>
              <a:t>baku</a:t>
            </a:r>
            <a:endParaRPr lang="en-ID" dirty="0"/>
          </a:p>
          <a:p>
            <a:pPr marL="457200" indent="-457200">
              <a:buAutoNum type="alphaLcPeriod"/>
            </a:pPr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unsur</a:t>
            </a:r>
            <a:r>
              <a:rPr lang="en-ID" dirty="0"/>
              <a:t> </a:t>
            </a:r>
            <a:r>
              <a:rPr lang="en-ID" dirty="0" err="1"/>
              <a:t>serapan</a:t>
            </a:r>
            <a:endParaRPr lang="en-ID" dirty="0"/>
          </a:p>
          <a:p>
            <a:pPr marL="457200" indent="-457200">
              <a:buFont typeface="+mj-lt"/>
              <a:buAutoNum type="alphaLcPeriod" startAt="5"/>
            </a:pPr>
            <a:r>
              <a:rPr lang="en-ID" dirty="0" err="1"/>
              <a:t>Penulisan</a:t>
            </a:r>
            <a:r>
              <a:rPr lang="en-ID" dirty="0"/>
              <a:t> kata </a:t>
            </a:r>
            <a:r>
              <a:rPr lang="en-ID" dirty="0" err="1"/>
              <a:t>asing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di </a:t>
            </a:r>
            <a:r>
              <a:rPr lang="en-ID" dirty="0" err="1"/>
              <a:t>cetak</a:t>
            </a:r>
            <a:r>
              <a:rPr lang="en-ID" dirty="0"/>
              <a:t> miring</a:t>
            </a:r>
          </a:p>
          <a:p>
            <a:pPr marL="457200" indent="-457200">
              <a:buFont typeface="+mj-lt"/>
              <a:buAutoNum type="alphaLcPeriod" startAt="6"/>
            </a:pP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baca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, </a:t>
            </a:r>
            <a:r>
              <a:rPr lang="en-ID" dirty="0" err="1"/>
              <a:t>koma</a:t>
            </a:r>
            <a:r>
              <a:rPr lang="en-ID" dirty="0"/>
              <a:t>,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petik</a:t>
            </a:r>
            <a:r>
              <a:rPr lang="en-ID" dirty="0"/>
              <a:t>,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,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koma</a:t>
            </a:r>
            <a:r>
              <a:rPr lang="en-ID" dirty="0"/>
              <a:t>,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petik</a:t>
            </a:r>
            <a:r>
              <a:rPr lang="en-ID" dirty="0"/>
              <a:t> SATU (‘…..’),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penyingkatan</a:t>
            </a:r>
            <a:r>
              <a:rPr lang="en-ID" dirty="0"/>
              <a:t> (….), </a:t>
            </a:r>
            <a:r>
              <a:rPr lang="en-ID" dirty="0" err="1"/>
              <a:t>dan</a:t>
            </a:r>
            <a:r>
              <a:rPr lang="en-ID" dirty="0"/>
              <a:t> lain </a:t>
            </a:r>
            <a:r>
              <a:rPr lang="en-ID" dirty="0" err="1"/>
              <a:t>lain</a:t>
            </a:r>
            <a:r>
              <a:rPr lang="en-ID" dirty="0"/>
              <a:t>.</a:t>
            </a:r>
          </a:p>
          <a:p>
            <a:pPr marL="457200" indent="-457200">
              <a:buFont typeface="+mj-lt"/>
              <a:buAutoNum type="alphaLcPeriod" startAt="6"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87431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eriod" startAt="6"/>
            </a:pPr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paragraf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induk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,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anak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, </a:t>
            </a:r>
            <a:r>
              <a:rPr lang="en-ID" dirty="0" err="1"/>
              <a:t>kutipan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,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kutipan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.</a:t>
            </a:r>
          </a:p>
          <a:p>
            <a:pPr marL="457200" indent="-457200">
              <a:buFont typeface="+mj-lt"/>
              <a:buAutoNum type="alphaLcPeriod" startAt="6"/>
            </a:pPr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keterangan</a:t>
            </a:r>
            <a:r>
              <a:rPr lang="en-ID" dirty="0"/>
              <a:t> </a:t>
            </a:r>
            <a:r>
              <a:rPr lang="en-ID" dirty="0" err="1"/>
              <a:t>tambahan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aposisi</a:t>
            </a:r>
            <a:endParaRPr lang="en-ID" dirty="0"/>
          </a:p>
          <a:p>
            <a:pPr marL="514350" indent="-514350">
              <a:buFont typeface="+mj-lt"/>
              <a:buAutoNum type="alphaLcPeriod" startAt="6"/>
            </a:pPr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judul</a:t>
            </a:r>
            <a:r>
              <a:rPr lang="en-ID" dirty="0"/>
              <a:t> </a:t>
            </a:r>
            <a:r>
              <a:rPr lang="en-ID" dirty="0" err="1"/>
              <a:t>buku</a:t>
            </a:r>
            <a:r>
              <a:rPr lang="en-ID" dirty="0"/>
              <a:t>, </a:t>
            </a:r>
            <a:r>
              <a:rPr lang="en-ID" dirty="0" err="1"/>
              <a:t>majalah</a:t>
            </a:r>
            <a:r>
              <a:rPr lang="en-ID" dirty="0"/>
              <a:t>, </a:t>
            </a:r>
            <a:r>
              <a:rPr lang="en-ID" dirty="0" err="1"/>
              <a:t>skripsi</a:t>
            </a:r>
            <a:r>
              <a:rPr lang="en-ID" dirty="0"/>
              <a:t>, </a:t>
            </a:r>
            <a:r>
              <a:rPr lang="en-ID" dirty="0" err="1"/>
              <a:t>disertasi</a:t>
            </a:r>
            <a:r>
              <a:rPr lang="en-ID" dirty="0"/>
              <a:t>, </a:t>
            </a:r>
            <a:r>
              <a:rPr lang="en-ID" dirty="0" err="1"/>
              <a:t>tesis</a:t>
            </a:r>
            <a:r>
              <a:rPr lang="en-ID" dirty="0"/>
              <a:t>, </a:t>
            </a:r>
            <a:r>
              <a:rPr lang="en-ID" dirty="0" err="1"/>
              <a:t>surat</a:t>
            </a:r>
            <a:r>
              <a:rPr lang="en-ID" dirty="0"/>
              <a:t> </a:t>
            </a:r>
            <a:r>
              <a:rPr lang="en-ID" dirty="0" err="1"/>
              <a:t>kabar</a:t>
            </a:r>
            <a:r>
              <a:rPr lang="en-ID" dirty="0"/>
              <a:t>, </a:t>
            </a:r>
            <a:r>
              <a:rPr lang="en-ID" dirty="0" err="1"/>
              <a:t>majalah</a:t>
            </a:r>
            <a:r>
              <a:rPr lang="en-ID" dirty="0"/>
              <a:t>,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jurnal</a:t>
            </a:r>
            <a:endParaRPr lang="en-US" dirty="0"/>
          </a:p>
          <a:p>
            <a:pPr marL="457200" indent="-457200">
              <a:buFont typeface="+mj-lt"/>
              <a:buAutoNum type="alphaLcPeriod" startAt="6"/>
            </a:pPr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judul</a:t>
            </a:r>
            <a:r>
              <a:rPr lang="en-ID" dirty="0"/>
              <a:t> </a:t>
            </a:r>
            <a:r>
              <a:rPr lang="en-ID" dirty="0" err="1"/>
              <a:t>bab</a:t>
            </a:r>
            <a:r>
              <a:rPr lang="en-ID" dirty="0"/>
              <a:t>, sub </a:t>
            </a:r>
            <a:r>
              <a:rPr lang="en-ID" dirty="0" err="1"/>
              <a:t>bab</a:t>
            </a:r>
            <a:r>
              <a:rPr lang="en-ID" dirty="0"/>
              <a:t>, </a:t>
            </a:r>
            <a:r>
              <a:rPr lang="en-ID" dirty="0" err="1"/>
              <a:t>bagian</a:t>
            </a:r>
            <a:r>
              <a:rPr lang="en-ID" dirty="0"/>
              <a:t>, </a:t>
            </a:r>
            <a:r>
              <a:rPr lang="en-ID" dirty="0" err="1"/>
              <a:t>dan</a:t>
            </a:r>
            <a:r>
              <a:rPr lang="en-ID" dirty="0"/>
              <a:t> sub </a:t>
            </a:r>
            <a:r>
              <a:rPr lang="en-ID" dirty="0" err="1"/>
              <a:t>bagian</a:t>
            </a:r>
            <a:r>
              <a:rPr lang="en-ID" dirty="0"/>
              <a:t>.</a:t>
            </a:r>
          </a:p>
          <a:p>
            <a:pPr marL="457200" indent="-457200">
              <a:buFont typeface="+mj-lt"/>
              <a:buAutoNum type="alphaLcPeriod" startAt="6"/>
            </a:pPr>
            <a:r>
              <a:rPr lang="en-ID" dirty="0" err="1"/>
              <a:t>Penulisan</a:t>
            </a:r>
            <a:r>
              <a:rPr lang="en-ID" dirty="0"/>
              <a:t> data </a:t>
            </a:r>
            <a:r>
              <a:rPr lang="en-ID" dirty="0" err="1"/>
              <a:t>pusaka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, </a:t>
            </a:r>
            <a:r>
              <a:rPr lang="en-ID" dirty="0" err="1"/>
              <a:t>catatan</a:t>
            </a:r>
            <a:r>
              <a:rPr lang="en-ID" dirty="0"/>
              <a:t> kaki,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biografi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2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Pengertian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Efektif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	</a:t>
            </a:r>
            <a:r>
              <a:rPr lang="en-ID" sz="3200" dirty="0" err="1"/>
              <a:t>Kalimat</a:t>
            </a:r>
            <a:r>
              <a:rPr lang="en-ID" sz="3200" dirty="0"/>
              <a:t> </a:t>
            </a:r>
            <a:r>
              <a:rPr lang="en-ID" sz="3200" dirty="0" err="1"/>
              <a:t>efektif</a:t>
            </a:r>
            <a:r>
              <a:rPr lang="en-ID" sz="3200" dirty="0"/>
              <a:t> </a:t>
            </a:r>
            <a:r>
              <a:rPr lang="en-ID" sz="3200" dirty="0" err="1"/>
              <a:t>merupakan</a:t>
            </a:r>
            <a:r>
              <a:rPr lang="en-ID" sz="3200" dirty="0"/>
              <a:t> </a:t>
            </a:r>
            <a:r>
              <a:rPr lang="en-ID" sz="3200" dirty="0" err="1"/>
              <a:t>kalimaat</a:t>
            </a:r>
            <a:r>
              <a:rPr lang="en-ID" sz="3200" dirty="0"/>
              <a:t> yang </a:t>
            </a:r>
            <a:r>
              <a:rPr lang="en-ID" sz="3200" dirty="0" err="1"/>
              <a:t>komunikatif</a:t>
            </a:r>
            <a:r>
              <a:rPr lang="en-ID" sz="3200" dirty="0"/>
              <a:t>, </a:t>
            </a:r>
            <a:r>
              <a:rPr lang="en-ID" sz="3200" dirty="0" err="1"/>
              <a:t>mampu</a:t>
            </a:r>
            <a:r>
              <a:rPr lang="en-ID" sz="3200" dirty="0"/>
              <a:t> </a:t>
            </a:r>
            <a:r>
              <a:rPr lang="en-ID" sz="3200" dirty="0" err="1"/>
              <a:t>menyampaikan</a:t>
            </a:r>
            <a:r>
              <a:rPr lang="en-ID" sz="3200" dirty="0"/>
              <a:t> </a:t>
            </a:r>
            <a:r>
              <a:rPr lang="en-ID" sz="3200" dirty="0" err="1"/>
              <a:t>pesan</a:t>
            </a:r>
            <a:r>
              <a:rPr lang="en-ID" sz="3200" dirty="0"/>
              <a:t>, </a:t>
            </a:r>
            <a:r>
              <a:rPr lang="en-ID" sz="3200" dirty="0" err="1"/>
              <a:t>gagasan</a:t>
            </a:r>
            <a:r>
              <a:rPr lang="en-ID" sz="3200" dirty="0"/>
              <a:t>, </a:t>
            </a:r>
            <a:r>
              <a:rPr lang="en-ID" sz="3200" dirty="0" err="1"/>
              <a:t>perasaan</a:t>
            </a:r>
            <a:r>
              <a:rPr lang="en-ID" sz="3200" dirty="0"/>
              <a:t>, </a:t>
            </a:r>
            <a:r>
              <a:rPr lang="en-ID" sz="3200" dirty="0" err="1"/>
              <a:t>maupun</a:t>
            </a:r>
            <a:r>
              <a:rPr lang="en-ID" sz="3200" dirty="0"/>
              <a:t> </a:t>
            </a:r>
            <a:r>
              <a:rPr lang="en-ID" sz="3200" dirty="0" err="1"/>
              <a:t>pemberitahuan</a:t>
            </a:r>
            <a:r>
              <a:rPr lang="en-ID" sz="3200" dirty="0"/>
              <a:t> </a:t>
            </a:r>
            <a:r>
              <a:rPr lang="en-ID" sz="3200" dirty="0" err="1"/>
              <a:t>sesuai</a:t>
            </a:r>
            <a:r>
              <a:rPr lang="en-ID" sz="3200" dirty="0"/>
              <a:t> </a:t>
            </a:r>
            <a:r>
              <a:rPr lang="en-ID" sz="3200" dirty="0" err="1"/>
              <a:t>dengan</a:t>
            </a:r>
            <a:r>
              <a:rPr lang="en-ID" sz="3200" dirty="0"/>
              <a:t> </a:t>
            </a:r>
            <a:r>
              <a:rPr lang="en-ID" sz="3200" dirty="0" err="1"/>
              <a:t>maksud</a:t>
            </a:r>
            <a:r>
              <a:rPr lang="en-ID" sz="3200" dirty="0"/>
              <a:t> </a:t>
            </a:r>
            <a:r>
              <a:rPr lang="en-ID" sz="3200" dirty="0" err="1"/>
              <a:t>si</a:t>
            </a:r>
            <a:r>
              <a:rPr lang="en-ID" sz="3200" dirty="0"/>
              <a:t> </a:t>
            </a:r>
            <a:r>
              <a:rPr lang="en-ID" sz="3200" dirty="0" err="1"/>
              <a:t>pembicara</a:t>
            </a:r>
            <a:r>
              <a:rPr lang="en-ID" sz="3200" dirty="0"/>
              <a:t> </a:t>
            </a:r>
            <a:r>
              <a:rPr lang="en-ID" sz="3200" dirty="0" err="1"/>
              <a:t>atau</a:t>
            </a:r>
            <a:r>
              <a:rPr lang="en-ID" sz="3200" dirty="0"/>
              <a:t> </a:t>
            </a:r>
            <a:r>
              <a:rPr lang="en-ID" sz="3200" dirty="0" err="1"/>
              <a:t>penulis</a:t>
            </a:r>
            <a:r>
              <a:rPr lang="en-ID" sz="3200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22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485" y="1735042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800" dirty="0" err="1"/>
              <a:t>Implementasi</a:t>
            </a:r>
            <a:r>
              <a:rPr lang="en-ID" sz="2800" dirty="0"/>
              <a:t> </a:t>
            </a:r>
            <a:r>
              <a:rPr lang="en-ID" sz="2800" dirty="0" err="1"/>
              <a:t>penulisan</a:t>
            </a:r>
            <a:r>
              <a:rPr lang="en-ID" sz="2800" dirty="0"/>
              <a:t> </a:t>
            </a:r>
            <a:r>
              <a:rPr lang="en-ID" sz="2800" dirty="0" err="1"/>
              <a:t>kalimat</a:t>
            </a:r>
            <a:r>
              <a:rPr lang="en-ID" sz="2800" dirty="0"/>
              <a:t> </a:t>
            </a:r>
            <a:r>
              <a:rPr lang="en-ID" sz="2800" dirty="0" err="1"/>
              <a:t>efektif</a:t>
            </a:r>
            <a:r>
              <a:rPr lang="en-ID" sz="2800" dirty="0"/>
              <a:t> </a:t>
            </a:r>
            <a:r>
              <a:rPr lang="en-ID" sz="2800" dirty="0" err="1"/>
              <a:t>harus</a:t>
            </a:r>
            <a:r>
              <a:rPr lang="en-ID" sz="2800" dirty="0"/>
              <a:t> </a:t>
            </a:r>
            <a:r>
              <a:rPr lang="en-ID" sz="2800" dirty="0" err="1"/>
              <a:t>dilakukan</a:t>
            </a:r>
            <a:r>
              <a:rPr lang="en-ID" sz="2800" dirty="0"/>
              <a:t> </a:t>
            </a:r>
            <a:r>
              <a:rPr lang="en-ID" sz="2800" dirty="0" err="1"/>
              <a:t>dalam</a:t>
            </a:r>
            <a:r>
              <a:rPr lang="en-ID" sz="2800" dirty="0"/>
              <a:t> </a:t>
            </a:r>
            <a:r>
              <a:rPr lang="en-ID" sz="2800" dirty="0" err="1"/>
              <a:t>berbagai</a:t>
            </a:r>
            <a:r>
              <a:rPr lang="en-ID" sz="2800" dirty="0"/>
              <a:t> </a:t>
            </a:r>
            <a:r>
              <a:rPr lang="en-ID" sz="2800" dirty="0" err="1"/>
              <a:t>kegiatan</a:t>
            </a:r>
            <a:r>
              <a:rPr lang="en-ID" sz="2800" dirty="0"/>
              <a:t> yang </a:t>
            </a:r>
            <a:r>
              <a:rPr lang="en-ID" sz="2800" dirty="0" err="1"/>
              <a:t>dilakukan</a:t>
            </a:r>
            <a:r>
              <a:rPr lang="en-ID" sz="2800" dirty="0"/>
              <a:t> </a:t>
            </a:r>
            <a:r>
              <a:rPr lang="en-ID" sz="2800" dirty="0" err="1"/>
              <a:t>oleh</a:t>
            </a:r>
            <a:r>
              <a:rPr lang="en-ID" sz="2800" dirty="0"/>
              <a:t> </a:t>
            </a:r>
            <a:r>
              <a:rPr lang="en-ID" sz="2800" dirty="0" err="1"/>
              <a:t>mahasiswa</a:t>
            </a:r>
            <a:r>
              <a:rPr lang="en-ID" sz="2800" dirty="0"/>
              <a:t> </a:t>
            </a:r>
            <a:r>
              <a:rPr lang="en-ID" sz="2800" dirty="0" err="1"/>
              <a:t>dalam</a:t>
            </a:r>
            <a:r>
              <a:rPr lang="en-ID" sz="2800" dirty="0"/>
              <a:t> </a:t>
            </a:r>
            <a:r>
              <a:rPr lang="en-ID" sz="2800" dirty="0" err="1"/>
              <a:t>pembelajaran</a:t>
            </a:r>
            <a:r>
              <a:rPr lang="en-ID" sz="2800" dirty="0"/>
              <a:t>. Hal </a:t>
            </a:r>
            <a:r>
              <a:rPr lang="en-ID" sz="2800" dirty="0" err="1"/>
              <a:t>ini</a:t>
            </a:r>
            <a:r>
              <a:rPr lang="en-ID" sz="2800" dirty="0"/>
              <a:t> </a:t>
            </a:r>
            <a:r>
              <a:rPr lang="en-ID" sz="2800" dirty="0" err="1"/>
              <a:t>sebagai</a:t>
            </a:r>
            <a:r>
              <a:rPr lang="en-ID" sz="2800" dirty="0"/>
              <a:t> </a:t>
            </a:r>
            <a:r>
              <a:rPr lang="en-ID" sz="2800" dirty="0" err="1"/>
              <a:t>upaya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mewujudkan</a:t>
            </a:r>
            <a:r>
              <a:rPr lang="en-ID" sz="2800" dirty="0"/>
              <a:t> </a:t>
            </a:r>
            <a:r>
              <a:rPr lang="en-ID" sz="2800" dirty="0" err="1"/>
              <a:t>keterampilan</a:t>
            </a:r>
            <a:r>
              <a:rPr lang="en-ID" sz="2800" dirty="0"/>
              <a:t> </a:t>
            </a:r>
            <a:r>
              <a:rPr lang="en-ID" sz="2800" dirty="0" err="1"/>
              <a:t>menulis</a:t>
            </a:r>
            <a:r>
              <a:rPr lang="en-ID" sz="2800" dirty="0"/>
              <a:t> </a:t>
            </a:r>
            <a:r>
              <a:rPr lang="en-ID" sz="2800" dirty="0" err="1"/>
              <a:t>kalimat</a:t>
            </a:r>
            <a:r>
              <a:rPr lang="en-ID" sz="2800" dirty="0"/>
              <a:t> </a:t>
            </a:r>
            <a:r>
              <a:rPr lang="en-ID" sz="2800" dirty="0" err="1"/>
              <a:t>efektif</a:t>
            </a:r>
            <a:r>
              <a:rPr lang="en-ID" sz="2800" dirty="0"/>
              <a:t> </a:t>
            </a:r>
            <a:r>
              <a:rPr lang="en-ID" sz="2800" dirty="0" err="1"/>
              <a:t>dalam</a:t>
            </a:r>
            <a:r>
              <a:rPr lang="en-ID" sz="2800" dirty="0"/>
              <a:t> </a:t>
            </a:r>
            <a:r>
              <a:rPr lang="en-ID" sz="2800" dirty="0" err="1"/>
              <a:t>karya</a:t>
            </a:r>
            <a:r>
              <a:rPr lang="en-ID" sz="2800" dirty="0"/>
              <a:t> </a:t>
            </a:r>
            <a:r>
              <a:rPr lang="en-ID" sz="2800" dirty="0" err="1"/>
              <a:t>ilmiah</a:t>
            </a:r>
            <a:r>
              <a:rPr lang="en-ID" sz="2800" dirty="0"/>
              <a:t>. </a:t>
            </a:r>
            <a:r>
              <a:rPr lang="en-ID" sz="2800" dirty="0" err="1"/>
              <a:t>Apabila</a:t>
            </a:r>
            <a:r>
              <a:rPr lang="en-ID" sz="2800" dirty="0"/>
              <a:t> </a:t>
            </a:r>
            <a:r>
              <a:rPr lang="en-ID" sz="2800" dirty="0" err="1"/>
              <a:t>Anda</a:t>
            </a:r>
            <a:r>
              <a:rPr lang="en-ID" sz="2800" dirty="0"/>
              <a:t> </a:t>
            </a:r>
            <a:r>
              <a:rPr lang="en-ID" sz="2800" dirty="0" err="1"/>
              <a:t>memiliki</a:t>
            </a:r>
            <a:r>
              <a:rPr lang="en-ID" sz="2800" dirty="0"/>
              <a:t> </a:t>
            </a:r>
            <a:r>
              <a:rPr lang="en-ID" sz="2800" dirty="0" err="1"/>
              <a:t>kemampuan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mencoba</a:t>
            </a:r>
            <a:r>
              <a:rPr lang="en-ID" sz="2800" dirty="0"/>
              <a:t> </a:t>
            </a:r>
            <a:r>
              <a:rPr lang="en-ID" sz="2800" dirty="0" err="1"/>
              <a:t>dan</a:t>
            </a:r>
            <a:r>
              <a:rPr lang="en-ID" sz="2800" dirty="0"/>
              <a:t> </a:t>
            </a:r>
            <a:r>
              <a:rPr lang="en-ID" sz="2800" dirty="0" err="1"/>
              <a:t>mengimplementasikan</a:t>
            </a:r>
            <a:r>
              <a:rPr lang="en-ID" sz="2800" dirty="0"/>
              <a:t>, </a:t>
            </a:r>
            <a:r>
              <a:rPr lang="en-ID" sz="2800" dirty="0" err="1"/>
              <a:t>Anda</a:t>
            </a:r>
            <a:r>
              <a:rPr lang="en-ID" sz="2800" dirty="0"/>
              <a:t> </a:t>
            </a:r>
            <a:r>
              <a:rPr lang="en-ID" sz="2800" dirty="0" err="1"/>
              <a:t>pasti</a:t>
            </a:r>
            <a:r>
              <a:rPr lang="en-ID" sz="2800" dirty="0"/>
              <a:t> </a:t>
            </a:r>
            <a:r>
              <a:rPr lang="en-ID" sz="2800" dirty="0" err="1"/>
              <a:t>bisa</a:t>
            </a:r>
            <a:r>
              <a:rPr lang="en-ID" sz="2800" dirty="0"/>
              <a:t>.  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959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Karakteristik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Ciri-ciri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Efektif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0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Ciri-ciri</a:t>
            </a:r>
            <a:r>
              <a:rPr lang="en-ID" dirty="0"/>
              <a:t> </a:t>
            </a:r>
            <a:r>
              <a:rPr lang="en-ID" dirty="0" err="1"/>
              <a:t>menurut</a:t>
            </a:r>
            <a:r>
              <a:rPr lang="en-ID" dirty="0"/>
              <a:t> </a:t>
            </a:r>
            <a:r>
              <a:rPr lang="en-ID" dirty="0" err="1"/>
              <a:t>Widjono</a:t>
            </a:r>
            <a:r>
              <a:rPr lang="en-ID" dirty="0"/>
              <a:t> (2007: 161)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D" dirty="0" err="1"/>
              <a:t>Keutuhan</a:t>
            </a:r>
            <a:r>
              <a:rPr lang="en-ID" dirty="0"/>
              <a:t>, </a:t>
            </a:r>
            <a:r>
              <a:rPr lang="en-ID" dirty="0" err="1"/>
              <a:t>kesatuan</a:t>
            </a:r>
            <a:r>
              <a:rPr lang="en-ID" dirty="0"/>
              <a:t> </a:t>
            </a:r>
            <a:r>
              <a:rPr lang="en-ID" dirty="0" err="1"/>
              <a:t>kelogisan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kesepadanan</a:t>
            </a:r>
            <a:r>
              <a:rPr lang="en-US" dirty="0"/>
              <a:t> </a:t>
            </a:r>
            <a:r>
              <a:rPr lang="en-US" dirty="0" err="1"/>
              <a:t>makna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struktur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ID" dirty="0" err="1"/>
              <a:t>Kesejajaran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kata </a:t>
            </a:r>
            <a:r>
              <a:rPr lang="en-ID" dirty="0" err="1"/>
              <a:t>dan</a:t>
            </a:r>
            <a:r>
              <a:rPr lang="en-ID" dirty="0"/>
              <a:t> (</a:t>
            </a:r>
            <a:r>
              <a:rPr lang="en-ID" dirty="0" err="1"/>
              <a:t>atau</a:t>
            </a:r>
            <a:r>
              <a:rPr lang="en-ID" dirty="0"/>
              <a:t>)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gramatikal</a:t>
            </a:r>
            <a:endParaRPr lang="en-ID" dirty="0"/>
          </a:p>
          <a:p>
            <a:pPr marL="514350" indent="-514350">
              <a:buFont typeface="+mj-lt"/>
              <a:buAutoNum type="arabicPeriod"/>
            </a:pPr>
            <a:r>
              <a:rPr lang="en-ID" dirty="0" err="1"/>
              <a:t>Kefokusan</a:t>
            </a:r>
            <a:r>
              <a:rPr lang="en-ID" dirty="0"/>
              <a:t> </a:t>
            </a:r>
            <a:r>
              <a:rPr lang="en-ID" dirty="0" err="1"/>
              <a:t>pikiran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dipahami</a:t>
            </a:r>
            <a:endParaRPr lang="en-ID" dirty="0"/>
          </a:p>
          <a:p>
            <a:pPr marL="514350" indent="-514350">
              <a:buFont typeface="+mj-lt"/>
              <a:buAutoNum type="arabicPeriod"/>
            </a:pPr>
            <a:r>
              <a:rPr lang="en-ID" dirty="0" err="1"/>
              <a:t>Kehematan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unsur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 err="1"/>
              <a:t>Kecermatan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kesantunan</a:t>
            </a:r>
            <a:endParaRPr lang="en-ID" dirty="0"/>
          </a:p>
          <a:p>
            <a:pPr marL="514350" indent="-514350">
              <a:buFont typeface="+mj-lt"/>
              <a:buAutoNum type="arabicPeriod"/>
            </a:pPr>
            <a:r>
              <a:rPr lang="en-ID" dirty="0" err="1"/>
              <a:t>Kevariasan</a:t>
            </a:r>
            <a:r>
              <a:rPr lang="en-ID" dirty="0"/>
              <a:t> kata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kesegaran</a:t>
            </a:r>
            <a:r>
              <a:rPr lang="en-ID" dirty="0"/>
              <a:t> </a:t>
            </a:r>
            <a:r>
              <a:rPr lang="en-ID" dirty="0" err="1"/>
              <a:t>bahasa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48140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Karakteristik</a:t>
            </a:r>
            <a:r>
              <a:rPr lang="en-ID" dirty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D" dirty="0" err="1"/>
              <a:t>Kesepadanan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dirty="0" err="1"/>
              <a:t>Karakteristik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efektif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unsur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pokok</a:t>
            </a:r>
            <a:r>
              <a:rPr lang="en-ID" dirty="0"/>
              <a:t>, minimal </a:t>
            </a:r>
            <a:r>
              <a:rPr lang="en-ID" dirty="0" err="1"/>
              <a:t>unsur</a:t>
            </a:r>
            <a:r>
              <a:rPr lang="en-ID" dirty="0"/>
              <a:t> </a:t>
            </a:r>
            <a:r>
              <a:rPr lang="en-ID" dirty="0" err="1"/>
              <a:t>subjek</a:t>
            </a:r>
            <a:r>
              <a:rPr lang="en-ID" dirty="0"/>
              <a:t>, </a:t>
            </a:r>
            <a:r>
              <a:rPr lang="en-ID" dirty="0" err="1"/>
              <a:t>predikat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unsur</a:t>
            </a:r>
            <a:r>
              <a:rPr lang="en-ID" dirty="0"/>
              <a:t> </a:t>
            </a:r>
            <a:r>
              <a:rPr lang="en-ID" dirty="0" err="1"/>
              <a:t>pendukung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keterangan</a:t>
            </a:r>
            <a:r>
              <a:rPr lang="en-ID" dirty="0"/>
              <a:t> yang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melengkapi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membentuk</a:t>
            </a:r>
            <a:r>
              <a:rPr lang="en-ID" dirty="0"/>
              <a:t> </a:t>
            </a:r>
            <a:r>
              <a:rPr lang="en-ID" dirty="0" err="1"/>
              <a:t>kesatuan</a:t>
            </a:r>
            <a:r>
              <a:rPr lang="en-ID" dirty="0"/>
              <a:t> </a:t>
            </a:r>
            <a:r>
              <a:rPr lang="en-ID" dirty="0" err="1"/>
              <a:t>tunggal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 err="1"/>
              <a:t>Kesatuan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dicirikan</a:t>
            </a:r>
            <a:r>
              <a:rPr lang="en-ID" dirty="0"/>
              <a:t> </a:t>
            </a:r>
            <a:r>
              <a:rPr lang="en-ID" dirty="0" err="1"/>
              <a:t>oleh</a:t>
            </a:r>
            <a:r>
              <a:rPr lang="en-ID" dirty="0"/>
              <a:t> </a:t>
            </a:r>
            <a:r>
              <a:rPr lang="en-ID" dirty="0" err="1"/>
              <a:t>empat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.</a:t>
            </a:r>
          </a:p>
          <a:p>
            <a:pPr marL="457200" indent="-457200">
              <a:buFont typeface="+mj-lt"/>
              <a:buAutoNum type="alphaLcPeriod"/>
            </a:pPr>
            <a:r>
              <a:rPr lang="en-ID" dirty="0" err="1"/>
              <a:t>Hadirnya</a:t>
            </a:r>
            <a:r>
              <a:rPr lang="en-ID" dirty="0"/>
              <a:t> </a:t>
            </a:r>
            <a:r>
              <a:rPr lang="en-ID" dirty="0" err="1"/>
              <a:t>subjek</a:t>
            </a:r>
            <a:r>
              <a:rPr lang="en-ID" dirty="0"/>
              <a:t> (S)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predikat</a:t>
            </a:r>
            <a:r>
              <a:rPr lang="en-ID" dirty="0"/>
              <a:t> (P)</a:t>
            </a:r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 </a:t>
            </a:r>
            <a:endParaRPr lang="en-ID" i="1" dirty="0"/>
          </a:p>
          <a:p>
            <a:pPr marL="0" indent="0">
              <a:buNone/>
            </a:pPr>
            <a:r>
              <a:rPr lang="en-ID" i="1" dirty="0">
                <a:solidFill>
                  <a:srgbClr val="FF0000"/>
                </a:solidFill>
              </a:rPr>
              <a:t>Di </a:t>
            </a:r>
            <a:r>
              <a:rPr lang="en-ID" i="1" dirty="0" err="1">
                <a:solidFill>
                  <a:srgbClr val="FF0000"/>
                </a:solidFill>
              </a:rPr>
              <a:t>dalam</a:t>
            </a:r>
            <a:r>
              <a:rPr lang="en-ID" i="1" dirty="0">
                <a:solidFill>
                  <a:srgbClr val="FF0000"/>
                </a:solidFill>
              </a:rPr>
              <a:t> </a:t>
            </a:r>
            <a:r>
              <a:rPr lang="en-ID" i="1" dirty="0" err="1">
                <a:solidFill>
                  <a:srgbClr val="FF0000"/>
                </a:solidFill>
              </a:rPr>
              <a:t>keputusan</a:t>
            </a:r>
            <a:r>
              <a:rPr lang="en-ID" i="1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itu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merupakan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kebijaksanaan</a:t>
            </a:r>
            <a:r>
              <a:rPr lang="en-ID" dirty="0">
                <a:solidFill>
                  <a:srgbClr val="FF0000"/>
                </a:solidFill>
              </a:rPr>
              <a:t> yang </a:t>
            </a:r>
            <a:r>
              <a:rPr lang="en-ID" dirty="0" err="1">
                <a:solidFill>
                  <a:srgbClr val="FF0000"/>
                </a:solidFill>
              </a:rPr>
              <a:t>dapat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membantu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keselamatan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umum</a:t>
            </a:r>
            <a:r>
              <a:rPr lang="en-ID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ID" i="1" dirty="0">
                <a:solidFill>
                  <a:srgbClr val="92D050"/>
                </a:solidFill>
              </a:rPr>
              <a:t>	</a:t>
            </a:r>
            <a:r>
              <a:rPr lang="en-ID" i="1" dirty="0" err="1">
                <a:solidFill>
                  <a:srgbClr val="92D050"/>
                </a:solidFill>
              </a:rPr>
              <a:t>Keputusan</a:t>
            </a:r>
            <a:r>
              <a:rPr lang="en-ID" i="1" dirty="0">
                <a:solidFill>
                  <a:srgbClr val="92D050"/>
                </a:solidFill>
              </a:rPr>
              <a:t> </a:t>
            </a:r>
            <a:r>
              <a:rPr lang="en-ID" i="1" dirty="0" err="1">
                <a:solidFill>
                  <a:srgbClr val="92D050"/>
                </a:solidFill>
              </a:rPr>
              <a:t>itu</a:t>
            </a:r>
            <a:r>
              <a:rPr lang="en-ID" i="1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merupakan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kebijaksanaan</a:t>
            </a:r>
            <a:r>
              <a:rPr lang="en-ID" dirty="0">
                <a:solidFill>
                  <a:srgbClr val="92D050"/>
                </a:solidFill>
              </a:rPr>
              <a:t> yang </a:t>
            </a:r>
            <a:r>
              <a:rPr lang="en-ID" dirty="0" err="1">
                <a:solidFill>
                  <a:srgbClr val="92D050"/>
                </a:solidFill>
              </a:rPr>
              <a:t>dapat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membantu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keselamatan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umum</a:t>
            </a:r>
            <a:r>
              <a:rPr lang="en-ID" dirty="0">
                <a:solidFill>
                  <a:srgbClr val="92D050"/>
                </a:solidFill>
              </a:rPr>
              <a:t>.</a:t>
            </a:r>
            <a:endParaRPr lang="en-ID" i="1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ID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8300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397" y="386366"/>
            <a:ext cx="11153104" cy="607882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lphaLcPeriod" startAt="2"/>
            </a:pP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hadirnya</a:t>
            </a:r>
            <a:r>
              <a:rPr lang="en-ID" dirty="0"/>
              <a:t> </a:t>
            </a:r>
            <a:r>
              <a:rPr lang="en-ID" dirty="0" err="1"/>
              <a:t>subjek</a:t>
            </a:r>
            <a:r>
              <a:rPr lang="en-ID" dirty="0"/>
              <a:t> </a:t>
            </a:r>
            <a:r>
              <a:rPr lang="en-ID" dirty="0" err="1"/>
              <a:t>ganda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i="1" dirty="0" err="1">
                <a:solidFill>
                  <a:srgbClr val="FF0000"/>
                </a:solidFill>
              </a:rPr>
              <a:t>Raihan</a:t>
            </a:r>
            <a:r>
              <a:rPr lang="en-ID" i="1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pergi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ke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kampus</a:t>
            </a:r>
            <a:r>
              <a:rPr lang="en-ID" dirty="0">
                <a:solidFill>
                  <a:srgbClr val="FF0000"/>
                </a:solidFill>
              </a:rPr>
              <a:t>, </a:t>
            </a:r>
            <a:r>
              <a:rPr lang="en-ID" dirty="0" err="1">
                <a:solidFill>
                  <a:srgbClr val="FF0000"/>
                </a:solidFill>
              </a:rPr>
              <a:t>kemudian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i="1" dirty="0" err="1">
                <a:solidFill>
                  <a:srgbClr val="FF0000"/>
                </a:solidFill>
              </a:rPr>
              <a:t>Raihan</a:t>
            </a:r>
            <a:r>
              <a:rPr lang="en-ID" i="1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pergi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ke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perpustakaan</a:t>
            </a:r>
            <a:r>
              <a:rPr lang="en-ID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ID" i="1" dirty="0" err="1">
                <a:solidFill>
                  <a:srgbClr val="92D050"/>
                </a:solidFill>
              </a:rPr>
              <a:t>Raihan</a:t>
            </a:r>
            <a:r>
              <a:rPr lang="en-ID" i="1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pergi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ke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kampus</a:t>
            </a:r>
            <a:r>
              <a:rPr lang="en-ID" dirty="0">
                <a:solidFill>
                  <a:srgbClr val="92D050"/>
                </a:solidFill>
              </a:rPr>
              <a:t>, </a:t>
            </a:r>
            <a:r>
              <a:rPr lang="en-ID" dirty="0" err="1">
                <a:solidFill>
                  <a:srgbClr val="92D050"/>
                </a:solidFill>
              </a:rPr>
              <a:t>kemudian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ke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perpustakaan</a:t>
            </a:r>
            <a:r>
              <a:rPr lang="en-ID" dirty="0">
                <a:solidFill>
                  <a:srgbClr val="92D050"/>
                </a:solidFill>
              </a:rPr>
              <a:t>.</a:t>
            </a:r>
          </a:p>
          <a:p>
            <a:pPr marL="0" indent="0">
              <a:buNone/>
            </a:pPr>
            <a:endParaRPr lang="en-ID" i="1" dirty="0">
              <a:solidFill>
                <a:srgbClr val="92D050"/>
              </a:solidFill>
            </a:endParaRPr>
          </a:p>
          <a:p>
            <a:pPr marL="457200" indent="-457200">
              <a:buFont typeface="+mj-lt"/>
              <a:buAutoNum type="alphaLcPeriod" startAt="3"/>
            </a:pP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hadirnya</a:t>
            </a:r>
            <a:r>
              <a:rPr lang="en-ID" dirty="0"/>
              <a:t> kata </a:t>
            </a:r>
            <a:r>
              <a:rPr lang="en-ID" dirty="0" err="1"/>
              <a:t>hubung</a:t>
            </a:r>
            <a:r>
              <a:rPr lang="en-ID" dirty="0"/>
              <a:t> </a:t>
            </a:r>
            <a:r>
              <a:rPr lang="en-ID" dirty="0" err="1"/>
              <a:t>intrakalimat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tunggal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dirty="0">
                <a:solidFill>
                  <a:srgbClr val="FF0000"/>
                </a:solidFill>
              </a:rPr>
              <a:t>Kami </a:t>
            </a:r>
            <a:r>
              <a:rPr lang="en-ID" dirty="0" err="1">
                <a:solidFill>
                  <a:srgbClr val="FF0000"/>
                </a:solidFill>
              </a:rPr>
              <a:t>datang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agak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terlambat</a:t>
            </a:r>
            <a:r>
              <a:rPr lang="en-ID" dirty="0">
                <a:solidFill>
                  <a:srgbClr val="FF0000"/>
                </a:solidFill>
              </a:rPr>
              <a:t>. </a:t>
            </a:r>
            <a:r>
              <a:rPr lang="en-ID" i="1" dirty="0" err="1">
                <a:solidFill>
                  <a:srgbClr val="FF0000"/>
                </a:solidFill>
              </a:rPr>
              <a:t>Sehingga</a:t>
            </a:r>
            <a:r>
              <a:rPr lang="en-ID" i="1" dirty="0">
                <a:solidFill>
                  <a:srgbClr val="FF0000"/>
                </a:solidFill>
              </a:rPr>
              <a:t> </a:t>
            </a:r>
            <a:r>
              <a:rPr lang="en-ID" dirty="0">
                <a:solidFill>
                  <a:srgbClr val="FF0000"/>
                </a:solidFill>
              </a:rPr>
              <a:t>kami </a:t>
            </a:r>
            <a:r>
              <a:rPr lang="en-ID" dirty="0" err="1">
                <a:solidFill>
                  <a:srgbClr val="FF0000"/>
                </a:solidFill>
              </a:rPr>
              <a:t>tidak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dapat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mengikuti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acara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pertama</a:t>
            </a:r>
            <a:r>
              <a:rPr lang="en-ID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ID" dirty="0">
                <a:solidFill>
                  <a:srgbClr val="92D050"/>
                </a:solidFill>
              </a:rPr>
              <a:t>Kami </a:t>
            </a:r>
            <a:r>
              <a:rPr lang="en-ID" dirty="0" err="1">
                <a:solidFill>
                  <a:srgbClr val="92D050"/>
                </a:solidFill>
              </a:rPr>
              <a:t>datang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agak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terlambat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i="1" dirty="0" err="1">
                <a:solidFill>
                  <a:srgbClr val="92D050"/>
                </a:solidFill>
              </a:rPr>
              <a:t>sehingga</a:t>
            </a:r>
            <a:r>
              <a:rPr lang="en-ID" dirty="0">
                <a:solidFill>
                  <a:srgbClr val="92D050"/>
                </a:solidFill>
              </a:rPr>
              <a:t> kami </a:t>
            </a:r>
            <a:r>
              <a:rPr lang="en-ID" dirty="0" err="1">
                <a:solidFill>
                  <a:srgbClr val="92D050"/>
                </a:solidFill>
              </a:rPr>
              <a:t>tidak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dapat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mengikuti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acara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pertama</a:t>
            </a:r>
            <a:r>
              <a:rPr lang="en-ID" dirty="0">
                <a:solidFill>
                  <a:srgbClr val="92D050"/>
                </a:solidFill>
              </a:rPr>
              <a:t>.</a:t>
            </a:r>
          </a:p>
          <a:p>
            <a:pPr marL="0" indent="0">
              <a:buNone/>
            </a:pPr>
            <a:r>
              <a:rPr lang="en-ID" dirty="0">
                <a:solidFill>
                  <a:srgbClr val="92D050"/>
                </a:solidFill>
              </a:rPr>
              <a:t>Kami </a:t>
            </a:r>
            <a:r>
              <a:rPr lang="en-ID" dirty="0" err="1">
                <a:solidFill>
                  <a:srgbClr val="92D050"/>
                </a:solidFill>
              </a:rPr>
              <a:t>datang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agak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terlambat</a:t>
            </a:r>
            <a:r>
              <a:rPr lang="en-ID" dirty="0">
                <a:solidFill>
                  <a:srgbClr val="92D050"/>
                </a:solidFill>
              </a:rPr>
              <a:t>. </a:t>
            </a:r>
            <a:r>
              <a:rPr lang="en-ID" i="1" dirty="0" err="1">
                <a:solidFill>
                  <a:srgbClr val="92D050"/>
                </a:solidFill>
              </a:rPr>
              <a:t>Oleh</a:t>
            </a:r>
            <a:r>
              <a:rPr lang="en-ID" i="1" dirty="0">
                <a:solidFill>
                  <a:srgbClr val="92D050"/>
                </a:solidFill>
              </a:rPr>
              <a:t> </a:t>
            </a:r>
            <a:r>
              <a:rPr lang="en-ID" i="1" dirty="0" err="1">
                <a:solidFill>
                  <a:srgbClr val="92D050"/>
                </a:solidFill>
              </a:rPr>
              <a:t>sebab</a:t>
            </a:r>
            <a:r>
              <a:rPr lang="en-ID" i="1" dirty="0">
                <a:solidFill>
                  <a:srgbClr val="92D050"/>
                </a:solidFill>
              </a:rPr>
              <a:t> </a:t>
            </a:r>
            <a:r>
              <a:rPr lang="en-ID" i="1" dirty="0" err="1">
                <a:solidFill>
                  <a:srgbClr val="92D050"/>
                </a:solidFill>
              </a:rPr>
              <a:t>itu</a:t>
            </a:r>
            <a:r>
              <a:rPr lang="en-ID" i="1" dirty="0">
                <a:solidFill>
                  <a:srgbClr val="92D050"/>
                </a:solidFill>
              </a:rPr>
              <a:t>, </a:t>
            </a:r>
            <a:r>
              <a:rPr lang="en-ID" dirty="0">
                <a:solidFill>
                  <a:srgbClr val="92D050"/>
                </a:solidFill>
              </a:rPr>
              <a:t>kami </a:t>
            </a:r>
            <a:r>
              <a:rPr lang="en-ID" dirty="0" err="1">
                <a:solidFill>
                  <a:srgbClr val="92D050"/>
                </a:solidFill>
              </a:rPr>
              <a:t>tidak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dapat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mengikuti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acara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pertama</a:t>
            </a:r>
            <a:r>
              <a:rPr lang="en-ID" dirty="0">
                <a:solidFill>
                  <a:srgbClr val="92D050"/>
                </a:solidFill>
              </a:rPr>
              <a:t>.</a:t>
            </a:r>
          </a:p>
          <a:p>
            <a:pPr marL="0" indent="0">
              <a:buNone/>
            </a:pPr>
            <a:endParaRPr lang="en-ID" dirty="0">
              <a:solidFill>
                <a:srgbClr val="92D050"/>
              </a:solidFill>
            </a:endParaRPr>
          </a:p>
          <a:p>
            <a:pPr marL="457200" indent="-457200">
              <a:buFont typeface="+mj-lt"/>
              <a:buAutoNum type="alphaLcPeriod" startAt="4"/>
            </a:pP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hadirnya</a:t>
            </a:r>
            <a:r>
              <a:rPr lang="en-ID" dirty="0"/>
              <a:t> kata </a:t>
            </a:r>
            <a:r>
              <a:rPr lang="en-ID" i="1" dirty="0"/>
              <a:t>yang </a:t>
            </a:r>
            <a:r>
              <a:rPr lang="en-ID" dirty="0"/>
              <a:t>di </a:t>
            </a:r>
            <a:r>
              <a:rPr lang="en-ID" dirty="0" err="1"/>
              <a:t>depan</a:t>
            </a:r>
            <a:r>
              <a:rPr lang="en-ID" dirty="0"/>
              <a:t> </a:t>
            </a:r>
            <a:r>
              <a:rPr lang="en-ID" dirty="0" err="1"/>
              <a:t>predikat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dirty="0" err="1">
                <a:solidFill>
                  <a:srgbClr val="FF0000"/>
                </a:solidFill>
              </a:rPr>
              <a:t>Kampus</a:t>
            </a:r>
            <a:r>
              <a:rPr lang="en-ID" dirty="0">
                <a:solidFill>
                  <a:srgbClr val="FF0000"/>
                </a:solidFill>
              </a:rPr>
              <a:t> kami </a:t>
            </a:r>
            <a:r>
              <a:rPr lang="en-ID" i="1" dirty="0">
                <a:solidFill>
                  <a:srgbClr val="FF0000"/>
                </a:solidFill>
              </a:rPr>
              <a:t>yang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terletak</a:t>
            </a:r>
            <a:r>
              <a:rPr lang="en-ID" dirty="0">
                <a:solidFill>
                  <a:srgbClr val="FF0000"/>
                </a:solidFill>
              </a:rPr>
              <a:t> di </a:t>
            </a:r>
            <a:r>
              <a:rPr lang="en-ID" dirty="0" err="1">
                <a:solidFill>
                  <a:srgbClr val="FF0000"/>
                </a:solidFill>
              </a:rPr>
              <a:t>Jalan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Airlangga</a:t>
            </a:r>
            <a:r>
              <a:rPr lang="en-ID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ID" dirty="0" err="1">
                <a:solidFill>
                  <a:srgbClr val="92D050"/>
                </a:solidFill>
              </a:rPr>
              <a:t>Kampus</a:t>
            </a:r>
            <a:r>
              <a:rPr lang="en-ID" dirty="0">
                <a:solidFill>
                  <a:srgbClr val="92D050"/>
                </a:solidFill>
              </a:rPr>
              <a:t> kami </a:t>
            </a:r>
            <a:r>
              <a:rPr lang="en-ID" dirty="0" err="1">
                <a:solidFill>
                  <a:srgbClr val="92D050"/>
                </a:solidFill>
              </a:rPr>
              <a:t>terletak</a:t>
            </a:r>
            <a:r>
              <a:rPr lang="en-ID" dirty="0">
                <a:solidFill>
                  <a:srgbClr val="92D050"/>
                </a:solidFill>
              </a:rPr>
              <a:t> di </a:t>
            </a:r>
            <a:r>
              <a:rPr lang="en-ID" dirty="0" err="1">
                <a:solidFill>
                  <a:srgbClr val="92D050"/>
                </a:solidFill>
              </a:rPr>
              <a:t>Jalan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Airlangga</a:t>
            </a:r>
            <a:r>
              <a:rPr lang="en-ID" dirty="0">
                <a:solidFill>
                  <a:srgbClr val="92D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7925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489" y="592428"/>
            <a:ext cx="10174311" cy="5434885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ID" dirty="0" err="1"/>
              <a:t>Kesejajaran</a:t>
            </a:r>
            <a:r>
              <a:rPr lang="en-ID" dirty="0"/>
              <a:t> </a:t>
            </a:r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dirty="0" err="1"/>
              <a:t>Kesejajaran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bentuk-bentuk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kata-kata yang </a:t>
            </a:r>
            <a:r>
              <a:rPr lang="en-ID" dirty="0" err="1"/>
              <a:t>paralel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kesamaan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imbuhan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</a:t>
            </a:r>
          </a:p>
          <a:p>
            <a:r>
              <a:rPr lang="en-ID" dirty="0" err="1">
                <a:solidFill>
                  <a:srgbClr val="FF0000"/>
                </a:solidFill>
              </a:rPr>
              <a:t>Harga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minyak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dibekukan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atau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kenaikan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secara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luwes</a:t>
            </a:r>
            <a:r>
              <a:rPr lang="en-ID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dirty="0" err="1">
                <a:solidFill>
                  <a:srgbClr val="92D050"/>
                </a:solidFill>
              </a:rPr>
              <a:t>Harga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minyak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i="1" dirty="0" err="1">
                <a:solidFill>
                  <a:srgbClr val="92D050"/>
                </a:solidFill>
              </a:rPr>
              <a:t>dibekukan</a:t>
            </a:r>
            <a:r>
              <a:rPr lang="en-ID" i="1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atau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i="1" dirty="0" err="1">
                <a:solidFill>
                  <a:srgbClr val="92D050"/>
                </a:solidFill>
              </a:rPr>
              <a:t>dinaikkan</a:t>
            </a:r>
            <a:r>
              <a:rPr lang="en-ID" i="1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secara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luwes</a:t>
            </a:r>
            <a:r>
              <a:rPr lang="en-ID" dirty="0">
                <a:solidFill>
                  <a:srgbClr val="92D050"/>
                </a:solidFill>
              </a:rPr>
              <a:t>.</a:t>
            </a:r>
          </a:p>
          <a:p>
            <a:r>
              <a:rPr lang="en-ID" dirty="0" err="1">
                <a:solidFill>
                  <a:srgbClr val="FF0000"/>
                </a:solidFill>
              </a:rPr>
              <a:t>Sheva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i="1" dirty="0" err="1">
                <a:solidFill>
                  <a:srgbClr val="FF0000"/>
                </a:solidFill>
              </a:rPr>
              <a:t>menolong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anak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itu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dengan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i="1" dirty="0" err="1">
                <a:solidFill>
                  <a:srgbClr val="FF0000"/>
                </a:solidFill>
              </a:rPr>
              <a:t>dipapahnya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ke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pinggir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jalan</a:t>
            </a:r>
            <a:r>
              <a:rPr lang="en-ID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ID" dirty="0">
                <a:solidFill>
                  <a:srgbClr val="92D050"/>
                </a:solidFill>
              </a:rPr>
              <a:t>	</a:t>
            </a:r>
            <a:r>
              <a:rPr lang="en-ID" dirty="0" err="1">
                <a:solidFill>
                  <a:srgbClr val="92D050"/>
                </a:solidFill>
              </a:rPr>
              <a:t>Sheva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i="1" dirty="0" err="1">
                <a:solidFill>
                  <a:srgbClr val="92D050"/>
                </a:solidFill>
              </a:rPr>
              <a:t>menolong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anak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itu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dengan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i="1" dirty="0" err="1">
                <a:solidFill>
                  <a:srgbClr val="92D050"/>
                </a:solidFill>
              </a:rPr>
              <a:t>memapahnya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ke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pinggir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jalan</a:t>
            </a:r>
            <a:r>
              <a:rPr lang="en-ID" dirty="0">
                <a:solidFill>
                  <a:srgbClr val="92D050"/>
                </a:solidFill>
              </a:rPr>
              <a:t>.</a:t>
            </a:r>
          </a:p>
          <a:p>
            <a:pPr marL="0" indent="0">
              <a:buNone/>
            </a:pPr>
            <a:r>
              <a:rPr lang="en-ID" dirty="0">
                <a:solidFill>
                  <a:srgbClr val="92D050"/>
                </a:solidFill>
              </a:rPr>
              <a:t>	</a:t>
            </a:r>
            <a:r>
              <a:rPr lang="en-ID" dirty="0" err="1">
                <a:solidFill>
                  <a:srgbClr val="92D050"/>
                </a:solidFill>
              </a:rPr>
              <a:t>Anak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itu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i="1" dirty="0" err="1">
                <a:solidFill>
                  <a:srgbClr val="92D050"/>
                </a:solidFill>
              </a:rPr>
              <a:t>ditolong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oleh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Sheva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dengan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i="1" dirty="0" err="1">
                <a:solidFill>
                  <a:srgbClr val="92D050"/>
                </a:solidFill>
              </a:rPr>
              <a:t>dipapahnya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ke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pinggir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jalan</a:t>
            </a:r>
            <a:r>
              <a:rPr lang="en-ID" dirty="0">
                <a:solidFill>
                  <a:srgbClr val="92D050"/>
                </a:solidFill>
              </a:rPr>
              <a:t>. 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9267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373487"/>
            <a:ext cx="11346287" cy="6040192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ID" dirty="0" err="1"/>
              <a:t>Ketegasan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dirty="0" err="1"/>
              <a:t>Ketegasan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penekanan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penegasan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ide </a:t>
            </a:r>
            <a:r>
              <a:rPr lang="en-ID" dirty="0" err="1"/>
              <a:t>pokok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. Ada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membentuk</a:t>
            </a:r>
            <a:r>
              <a:rPr lang="en-ID" dirty="0"/>
              <a:t> </a:t>
            </a:r>
            <a:r>
              <a:rPr lang="en-ID" dirty="0" err="1"/>
              <a:t>penekanan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.</a:t>
            </a:r>
          </a:p>
          <a:p>
            <a:pPr marL="457200" indent="-457200">
              <a:buFont typeface="+mj-lt"/>
              <a:buAutoNum type="alphaLcPeriod"/>
            </a:pPr>
            <a:r>
              <a:rPr lang="en-ID" dirty="0" err="1"/>
              <a:t>Meletakkan</a:t>
            </a:r>
            <a:r>
              <a:rPr lang="en-ID" dirty="0"/>
              <a:t> kata yang </a:t>
            </a:r>
            <a:r>
              <a:rPr lang="en-ID" dirty="0" err="1"/>
              <a:t>ditonjolkan</a:t>
            </a:r>
            <a:r>
              <a:rPr lang="en-ID" dirty="0"/>
              <a:t> di </a:t>
            </a:r>
            <a:r>
              <a:rPr lang="en-ID" dirty="0" err="1"/>
              <a:t>depan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(di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)</a:t>
            </a:r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i="1" dirty="0" err="1">
                <a:solidFill>
                  <a:srgbClr val="FF0000"/>
                </a:solidFill>
              </a:rPr>
              <a:t>Presiden</a:t>
            </a:r>
            <a:r>
              <a:rPr lang="en-ID" i="1" dirty="0">
                <a:solidFill>
                  <a:srgbClr val="FF0000"/>
                </a:solidFill>
              </a:rPr>
              <a:t> </a:t>
            </a:r>
            <a:r>
              <a:rPr lang="en-ID" i="1" dirty="0" err="1">
                <a:solidFill>
                  <a:srgbClr val="FF0000"/>
                </a:solidFill>
              </a:rPr>
              <a:t>mengharapkan</a:t>
            </a:r>
            <a:r>
              <a:rPr lang="en-ID" i="1" dirty="0">
                <a:solidFill>
                  <a:srgbClr val="FF0000"/>
                </a:solidFill>
              </a:rPr>
              <a:t> </a:t>
            </a:r>
            <a:r>
              <a:rPr lang="en-ID" dirty="0">
                <a:solidFill>
                  <a:srgbClr val="FF0000"/>
                </a:solidFill>
              </a:rPr>
              <a:t>agar </a:t>
            </a:r>
            <a:r>
              <a:rPr lang="en-ID" dirty="0" err="1">
                <a:solidFill>
                  <a:srgbClr val="FF0000"/>
                </a:solidFill>
              </a:rPr>
              <a:t>rakyat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membangun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bangsa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dan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negara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ini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dengan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kemampuan</a:t>
            </a:r>
            <a:r>
              <a:rPr lang="en-ID" dirty="0">
                <a:solidFill>
                  <a:srgbClr val="FF0000"/>
                </a:solidFill>
              </a:rPr>
              <a:t> yang </a:t>
            </a:r>
            <a:r>
              <a:rPr lang="en-ID" dirty="0" err="1">
                <a:solidFill>
                  <a:srgbClr val="FF0000"/>
                </a:solidFill>
              </a:rPr>
              <a:t>ada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pada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dirinya</a:t>
            </a:r>
            <a:r>
              <a:rPr lang="en-ID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ID" i="1" dirty="0" err="1">
                <a:solidFill>
                  <a:srgbClr val="92D050"/>
                </a:solidFill>
              </a:rPr>
              <a:t>Harapan</a:t>
            </a:r>
            <a:r>
              <a:rPr lang="en-ID" i="1" dirty="0">
                <a:solidFill>
                  <a:srgbClr val="92D050"/>
                </a:solidFill>
              </a:rPr>
              <a:t> </a:t>
            </a:r>
            <a:r>
              <a:rPr lang="en-ID" i="1" dirty="0" err="1">
                <a:solidFill>
                  <a:srgbClr val="92D050"/>
                </a:solidFill>
              </a:rPr>
              <a:t>presiden</a:t>
            </a:r>
            <a:r>
              <a:rPr lang="en-ID" i="1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ialah</a:t>
            </a:r>
            <a:r>
              <a:rPr lang="en-ID" dirty="0">
                <a:solidFill>
                  <a:srgbClr val="92D050"/>
                </a:solidFill>
              </a:rPr>
              <a:t> agar </a:t>
            </a:r>
            <a:r>
              <a:rPr lang="en-ID" dirty="0" err="1">
                <a:solidFill>
                  <a:srgbClr val="92D050"/>
                </a:solidFill>
              </a:rPr>
              <a:t>rakyat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membangun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bangsa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dan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negara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ini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dengan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kemampuan</a:t>
            </a:r>
            <a:r>
              <a:rPr lang="en-ID" dirty="0">
                <a:solidFill>
                  <a:srgbClr val="92D050"/>
                </a:solidFill>
              </a:rPr>
              <a:t> yang </a:t>
            </a:r>
            <a:r>
              <a:rPr lang="en-ID" dirty="0" err="1">
                <a:solidFill>
                  <a:srgbClr val="92D050"/>
                </a:solidFill>
              </a:rPr>
              <a:t>ada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pada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dirinya</a:t>
            </a:r>
            <a:r>
              <a:rPr lang="en-ID" dirty="0">
                <a:solidFill>
                  <a:srgbClr val="92D050"/>
                </a:solidFill>
              </a:rPr>
              <a:t>.</a:t>
            </a:r>
          </a:p>
          <a:p>
            <a:pPr marL="457200" indent="-457200">
              <a:buFont typeface="+mj-lt"/>
              <a:buAutoNum type="alphaLcPeriod" startAt="2"/>
            </a:pP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kata yang </a:t>
            </a:r>
            <a:r>
              <a:rPr lang="en-ID" dirty="0" err="1"/>
              <a:t>bertahap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dirty="0" err="1">
                <a:solidFill>
                  <a:srgbClr val="FF0000"/>
                </a:solidFill>
              </a:rPr>
              <a:t>Bukan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i="1" dirty="0" err="1">
                <a:solidFill>
                  <a:srgbClr val="FF0000"/>
                </a:solidFill>
              </a:rPr>
              <a:t>seribu</a:t>
            </a:r>
            <a:r>
              <a:rPr lang="en-ID" i="1" dirty="0">
                <a:solidFill>
                  <a:srgbClr val="FF0000"/>
                </a:solidFill>
              </a:rPr>
              <a:t>, </a:t>
            </a:r>
            <a:r>
              <a:rPr lang="en-ID" i="1" dirty="0" err="1">
                <a:solidFill>
                  <a:srgbClr val="FF0000"/>
                </a:solidFill>
              </a:rPr>
              <a:t>sejuta</a:t>
            </a:r>
            <a:r>
              <a:rPr lang="en-ID" i="1" dirty="0">
                <a:solidFill>
                  <a:srgbClr val="FF0000"/>
                </a:solidFill>
              </a:rPr>
              <a:t>, </a:t>
            </a:r>
            <a:r>
              <a:rPr lang="en-ID" dirty="0" err="1">
                <a:solidFill>
                  <a:srgbClr val="FF0000"/>
                </a:solidFill>
              </a:rPr>
              <a:t>atau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i="1" dirty="0" err="1">
                <a:solidFill>
                  <a:srgbClr val="FF0000"/>
                </a:solidFill>
              </a:rPr>
              <a:t>seratus</a:t>
            </a:r>
            <a:r>
              <a:rPr lang="en-ID" i="1" dirty="0">
                <a:solidFill>
                  <a:srgbClr val="FF0000"/>
                </a:solidFill>
              </a:rPr>
              <a:t>, </a:t>
            </a:r>
            <a:r>
              <a:rPr lang="en-ID" dirty="0" err="1">
                <a:solidFill>
                  <a:srgbClr val="FF0000"/>
                </a:solidFill>
              </a:rPr>
              <a:t>tetapi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i="1" dirty="0" err="1">
                <a:solidFill>
                  <a:srgbClr val="FF0000"/>
                </a:solidFill>
              </a:rPr>
              <a:t>berjuta-juta</a:t>
            </a:r>
            <a:r>
              <a:rPr lang="en-ID" i="1" dirty="0">
                <a:solidFill>
                  <a:srgbClr val="FF0000"/>
                </a:solidFill>
              </a:rPr>
              <a:t> rupiah, </a:t>
            </a:r>
            <a:r>
              <a:rPr lang="en-ID" dirty="0" err="1">
                <a:solidFill>
                  <a:srgbClr val="FF0000"/>
                </a:solidFill>
              </a:rPr>
              <a:t>telah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disumbangkan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kepada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anak-anak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terlantar</a:t>
            </a:r>
            <a:r>
              <a:rPr lang="en-ID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ID" dirty="0" err="1">
                <a:solidFill>
                  <a:srgbClr val="92D050"/>
                </a:solidFill>
              </a:rPr>
              <a:t>Bukan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i="1" dirty="0" err="1">
                <a:solidFill>
                  <a:srgbClr val="92D050"/>
                </a:solidFill>
              </a:rPr>
              <a:t>seratus</a:t>
            </a:r>
            <a:r>
              <a:rPr lang="en-ID" i="1" dirty="0">
                <a:solidFill>
                  <a:srgbClr val="92D050"/>
                </a:solidFill>
              </a:rPr>
              <a:t>, </a:t>
            </a:r>
            <a:r>
              <a:rPr lang="en-ID" i="1" dirty="0" err="1">
                <a:solidFill>
                  <a:srgbClr val="92D050"/>
                </a:solidFill>
              </a:rPr>
              <a:t>seribu</a:t>
            </a:r>
            <a:r>
              <a:rPr lang="en-ID" i="1" dirty="0">
                <a:solidFill>
                  <a:srgbClr val="92D050"/>
                </a:solidFill>
              </a:rPr>
              <a:t>, </a:t>
            </a:r>
            <a:r>
              <a:rPr lang="en-ID" dirty="0" err="1">
                <a:solidFill>
                  <a:srgbClr val="92D050"/>
                </a:solidFill>
              </a:rPr>
              <a:t>atau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i="1" dirty="0" err="1">
                <a:solidFill>
                  <a:srgbClr val="92D050"/>
                </a:solidFill>
              </a:rPr>
              <a:t>sejuta</a:t>
            </a:r>
            <a:r>
              <a:rPr lang="en-ID" i="1" dirty="0">
                <a:solidFill>
                  <a:srgbClr val="92D050"/>
                </a:solidFill>
              </a:rPr>
              <a:t>, </a:t>
            </a:r>
            <a:r>
              <a:rPr lang="en-ID" dirty="0" err="1">
                <a:solidFill>
                  <a:srgbClr val="92D050"/>
                </a:solidFill>
              </a:rPr>
              <a:t>tetapi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i="1" dirty="0" err="1">
                <a:solidFill>
                  <a:srgbClr val="92D050"/>
                </a:solidFill>
              </a:rPr>
              <a:t>berjuta-juta</a:t>
            </a:r>
            <a:r>
              <a:rPr lang="en-ID" i="1" dirty="0">
                <a:solidFill>
                  <a:srgbClr val="92D050"/>
                </a:solidFill>
              </a:rPr>
              <a:t> rupiah, </a:t>
            </a:r>
            <a:r>
              <a:rPr lang="en-ID" dirty="0" err="1">
                <a:solidFill>
                  <a:srgbClr val="92D050"/>
                </a:solidFill>
              </a:rPr>
              <a:t>telah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disumbangkan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kepada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anak-anak</a:t>
            </a:r>
            <a:r>
              <a:rPr lang="en-ID" dirty="0">
                <a:solidFill>
                  <a:srgbClr val="92D050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terlantar</a:t>
            </a:r>
            <a:r>
              <a:rPr lang="en-ID" dirty="0">
                <a:solidFill>
                  <a:srgbClr val="92D050"/>
                </a:solidFill>
              </a:rPr>
              <a:t>.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812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446</TotalTime>
  <Words>631</Words>
  <Application>Microsoft Office PowerPoint</Application>
  <PresentationFormat>Layar Lebar</PresentationFormat>
  <Paragraphs>247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Judul Slide</vt:lpstr>
      </vt:variant>
      <vt:variant>
        <vt:i4>30</vt:i4>
      </vt:variant>
    </vt:vector>
  </HeadingPairs>
  <TitlesOfParts>
    <vt:vector size="31" baseType="lpstr">
      <vt:lpstr>Wood Type</vt:lpstr>
      <vt:lpstr>TERAMPIL MENULIS KALIMAT EFEKTIF</vt:lpstr>
      <vt:lpstr>Presentasi PowerPoint</vt:lpstr>
      <vt:lpstr>Pengertian Kalimat Efektif</vt:lpstr>
      <vt:lpstr>Karakteristik dan Ciri-ciri Kalimat Efektif</vt:lpstr>
      <vt:lpstr>Ciri-ciri menurut Widjono (2007: 161)</vt:lpstr>
      <vt:lpstr>Karakteristik 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Penyebab Ketidakefektifan Kalimat </vt:lpstr>
      <vt:lpstr>Presentasi PowerPoint</vt:lpstr>
      <vt:lpstr>Presentasi PowerPoint</vt:lpstr>
      <vt:lpstr>Presentasi PowerPoint</vt:lpstr>
      <vt:lpstr>Presentasi PowerPoint</vt:lpstr>
      <vt:lpstr>Presentasi PowerPoint</vt:lpstr>
      <vt:lpstr>Implementasi kalimat efektif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TERAMPIL MENULIS KALIMAT EFEKTIF</dc:title>
  <dc:creator>Ara Na</dc:creator>
  <cp:lastModifiedBy>ramadhantyptri@gmail.com</cp:lastModifiedBy>
  <cp:revision>41</cp:revision>
  <dcterms:created xsi:type="dcterms:W3CDTF">2019-09-18T03:16:59Z</dcterms:created>
  <dcterms:modified xsi:type="dcterms:W3CDTF">2019-09-19T02:28:30Z</dcterms:modified>
</cp:coreProperties>
</file>