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Lst>
  <p:sldSz cx="10801350" cy="7200900"/>
  <p:notesSz cx="6858000" cy="9144000"/>
  <p:defaultTextStyle>
    <a:defPPr>
      <a:defRPr lang="id-ID"/>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A56"/>
    <a:srgbClr val="F6F4EA"/>
    <a:srgbClr val="FEE5A5"/>
    <a:srgbClr val="FFBB9B"/>
    <a:srgbClr val="2382A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212" y="-84"/>
      </p:cViewPr>
      <p:guideLst>
        <p:guide orient="horz" pos="2268"/>
        <p:guide pos="340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236947"/>
            <a:ext cx="9181148" cy="1543526"/>
          </a:xfrm>
        </p:spPr>
        <p:txBody>
          <a:bodyPr/>
          <a:lstStyle/>
          <a:p>
            <a:r>
              <a:rPr lang="en-US" smtClean="0"/>
              <a:t>Click to edit Master title style</a:t>
            </a:r>
            <a:endParaRPr lang="id-ID"/>
          </a:p>
        </p:txBody>
      </p:sp>
      <p:sp>
        <p:nvSpPr>
          <p:cNvPr id="3" name="Subtitle 2"/>
          <p:cNvSpPr>
            <a:spLocks noGrp="1"/>
          </p:cNvSpPr>
          <p:nvPr>
            <p:ph type="subTitle" idx="1"/>
          </p:nvPr>
        </p:nvSpPr>
        <p:spPr>
          <a:xfrm>
            <a:off x="1620203" y="4080510"/>
            <a:ext cx="7560945" cy="184023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532" y="303372"/>
            <a:ext cx="2870983" cy="6450806"/>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37579" y="303372"/>
            <a:ext cx="8432930" cy="64508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627245"/>
            <a:ext cx="9181148" cy="1430179"/>
          </a:xfrm>
        </p:spPr>
        <p:txBody>
          <a:bodyPr anchor="t"/>
          <a:lstStyle>
            <a:lvl1pPr algn="l">
              <a:defRPr sz="4500" b="1" cap="all"/>
            </a:lvl1pPr>
          </a:lstStyle>
          <a:p>
            <a:r>
              <a:rPr lang="en-US" smtClean="0"/>
              <a:t>Click to edit Master title style</a:t>
            </a:r>
            <a:endParaRPr lang="id-ID"/>
          </a:p>
        </p:txBody>
      </p:sp>
      <p:sp>
        <p:nvSpPr>
          <p:cNvPr id="3" name="Text Placeholder 2"/>
          <p:cNvSpPr>
            <a:spLocks noGrp="1"/>
          </p:cNvSpPr>
          <p:nvPr>
            <p:ph type="body" idx="1"/>
          </p:nvPr>
        </p:nvSpPr>
        <p:spPr>
          <a:xfrm>
            <a:off x="853232" y="3052049"/>
            <a:ext cx="9181148" cy="1575196"/>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37580" y="1763554"/>
            <a:ext cx="5651956" cy="4990624"/>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469559" y="1763554"/>
            <a:ext cx="5651956" cy="4990624"/>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288370"/>
            <a:ext cx="9721215" cy="12001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540068" y="1611869"/>
            <a:ext cx="4772472" cy="671750"/>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40068" y="2283619"/>
            <a:ext cx="4772472" cy="414885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5486936" y="1611869"/>
            <a:ext cx="4774347" cy="671750"/>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86936" y="2283619"/>
            <a:ext cx="4774347" cy="414885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86702"/>
            <a:ext cx="3553570" cy="1220153"/>
          </a:xfrm>
        </p:spPr>
        <p:txBody>
          <a:bodyPr anchor="b"/>
          <a:lstStyle>
            <a:lvl1pPr algn="l">
              <a:defRPr sz="2300" b="1"/>
            </a:lvl1pPr>
          </a:lstStyle>
          <a:p>
            <a:r>
              <a:rPr lang="en-US" smtClean="0"/>
              <a:t>Click to edit Master title style</a:t>
            </a:r>
            <a:endParaRPr lang="id-ID"/>
          </a:p>
        </p:txBody>
      </p:sp>
      <p:sp>
        <p:nvSpPr>
          <p:cNvPr id="3" name="Content Placeholder 2"/>
          <p:cNvSpPr>
            <a:spLocks noGrp="1"/>
          </p:cNvSpPr>
          <p:nvPr>
            <p:ph idx="1"/>
          </p:nvPr>
        </p:nvSpPr>
        <p:spPr>
          <a:xfrm>
            <a:off x="4223028" y="286703"/>
            <a:ext cx="6038255" cy="6145769"/>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540068" y="1506856"/>
            <a:ext cx="3553570" cy="4925616"/>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040630"/>
            <a:ext cx="6480810" cy="595075"/>
          </a:xfrm>
        </p:spPr>
        <p:txBody>
          <a:bodyPr anchor="b"/>
          <a:lstStyle>
            <a:lvl1pPr algn="l">
              <a:defRPr sz="2300" b="1"/>
            </a:lvl1pPr>
          </a:lstStyle>
          <a:p>
            <a:r>
              <a:rPr lang="en-US" smtClean="0"/>
              <a:t>Click to edit Master title style</a:t>
            </a:r>
            <a:endParaRPr lang="id-ID"/>
          </a:p>
        </p:txBody>
      </p:sp>
      <p:sp>
        <p:nvSpPr>
          <p:cNvPr id="3" name="Picture Placeholder 2"/>
          <p:cNvSpPr>
            <a:spLocks noGrp="1"/>
          </p:cNvSpPr>
          <p:nvPr>
            <p:ph type="pic" idx="1"/>
          </p:nvPr>
        </p:nvSpPr>
        <p:spPr>
          <a:xfrm>
            <a:off x="2117140" y="643414"/>
            <a:ext cx="6480810" cy="432054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id-ID"/>
          </a:p>
        </p:txBody>
      </p:sp>
      <p:sp>
        <p:nvSpPr>
          <p:cNvPr id="4" name="Text Placeholder 3"/>
          <p:cNvSpPr>
            <a:spLocks noGrp="1"/>
          </p:cNvSpPr>
          <p:nvPr>
            <p:ph type="body" sz="half" idx="2"/>
          </p:nvPr>
        </p:nvSpPr>
        <p:spPr>
          <a:xfrm>
            <a:off x="2117140" y="5635705"/>
            <a:ext cx="6480810" cy="845105"/>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4B0F0D-7E5F-4052-A2B5-31CD40CA6FEF}" type="datetimeFigureOut">
              <a:rPr lang="id-ID" smtClean="0"/>
              <a:pPr/>
              <a:t>12/09/2019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E3843C-DB61-4A34-9730-33FE84E737F2}"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288370"/>
            <a:ext cx="9721215" cy="1200150"/>
          </a:xfrm>
          <a:prstGeom prst="rect">
            <a:avLst/>
          </a:prstGeom>
        </p:spPr>
        <p:txBody>
          <a:bodyPr vert="horz" lIns="102870" tIns="51435" rIns="102870" bIns="51435"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540068" y="1680211"/>
            <a:ext cx="9721215" cy="4752261"/>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540068" y="6674168"/>
            <a:ext cx="2520315" cy="383381"/>
          </a:xfrm>
          <a:prstGeom prst="rect">
            <a:avLst/>
          </a:prstGeom>
        </p:spPr>
        <p:txBody>
          <a:bodyPr vert="horz" lIns="102870" tIns="51435" rIns="102870" bIns="51435" rtlCol="0" anchor="ctr"/>
          <a:lstStyle>
            <a:lvl1pPr algn="l">
              <a:defRPr sz="1400">
                <a:solidFill>
                  <a:schemeClr val="tx1">
                    <a:tint val="75000"/>
                  </a:schemeClr>
                </a:solidFill>
              </a:defRPr>
            </a:lvl1pPr>
          </a:lstStyle>
          <a:p>
            <a:fld id="{0A4B0F0D-7E5F-4052-A2B5-31CD40CA6FEF}" type="datetimeFigureOut">
              <a:rPr lang="id-ID" smtClean="0"/>
              <a:pPr/>
              <a:t>12/09/2019</a:t>
            </a:fld>
            <a:endParaRPr lang="id-ID"/>
          </a:p>
        </p:txBody>
      </p:sp>
      <p:sp>
        <p:nvSpPr>
          <p:cNvPr id="5" name="Footer Placeholder 4"/>
          <p:cNvSpPr>
            <a:spLocks noGrp="1"/>
          </p:cNvSpPr>
          <p:nvPr>
            <p:ph type="ftr" sz="quarter" idx="3"/>
          </p:nvPr>
        </p:nvSpPr>
        <p:spPr>
          <a:xfrm>
            <a:off x="3690461" y="6674168"/>
            <a:ext cx="3420428" cy="383381"/>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7740968" y="6674168"/>
            <a:ext cx="2520315" cy="383381"/>
          </a:xfrm>
          <a:prstGeom prst="rect">
            <a:avLst/>
          </a:prstGeom>
        </p:spPr>
        <p:txBody>
          <a:bodyPr vert="horz" lIns="102870" tIns="51435" rIns="102870" bIns="51435" rtlCol="0" anchor="ctr"/>
          <a:lstStyle>
            <a:lvl1pPr algn="r">
              <a:defRPr sz="1400">
                <a:solidFill>
                  <a:schemeClr val="tx1">
                    <a:tint val="75000"/>
                  </a:schemeClr>
                </a:solidFill>
              </a:defRPr>
            </a:lvl1pPr>
          </a:lstStyle>
          <a:p>
            <a:fld id="{06E3843C-DB61-4A34-9730-33FE84E737F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id-ID"/>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3A56"/>
        </a:solidFill>
        <a:effectLst/>
      </p:bgPr>
    </p:bg>
    <p:spTree>
      <p:nvGrpSpPr>
        <p:cNvPr id="1" name=""/>
        <p:cNvGrpSpPr/>
        <p:nvPr/>
      </p:nvGrpSpPr>
      <p:grpSpPr>
        <a:xfrm>
          <a:off x="0" y="0"/>
          <a:ext cx="0" cy="0"/>
          <a:chOff x="0" y="0"/>
          <a:chExt cx="0" cy="0"/>
        </a:xfrm>
      </p:grpSpPr>
      <p:sp>
        <p:nvSpPr>
          <p:cNvPr id="4" name="Oval 3"/>
          <p:cNvSpPr/>
          <p:nvPr/>
        </p:nvSpPr>
        <p:spPr>
          <a:xfrm>
            <a:off x="-1008037" y="-576014"/>
            <a:ext cx="8784976" cy="8784976"/>
          </a:xfrm>
          <a:prstGeom prst="ellipse">
            <a:avLst/>
          </a:prstGeom>
          <a:solidFill>
            <a:srgbClr val="238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431973" y="2957077"/>
            <a:ext cx="3510454" cy="4243823"/>
          </a:xfrm>
        </p:spPr>
        <p:txBody>
          <a:bodyPr>
            <a:noAutofit/>
          </a:bodyPr>
          <a:lstStyle/>
          <a:p>
            <a:r>
              <a:rPr lang="id-ID" sz="49600" dirty="0" smtClean="0">
                <a:solidFill>
                  <a:srgbClr val="F6F4EA"/>
                </a:solidFill>
                <a:latin typeface="Sketch Block" pitchFamily="2" charset="0"/>
              </a:rPr>
              <a:t>1</a:t>
            </a:r>
            <a:endParaRPr lang="id-ID" sz="49600" dirty="0">
              <a:solidFill>
                <a:srgbClr val="F6F4EA"/>
              </a:solidFill>
              <a:latin typeface="Sketch Block" pitchFamily="2" charset="0"/>
            </a:endParaRPr>
          </a:p>
        </p:txBody>
      </p:sp>
      <p:sp>
        <p:nvSpPr>
          <p:cNvPr id="3" name="Subtitle 2"/>
          <p:cNvSpPr>
            <a:spLocks noGrp="1"/>
          </p:cNvSpPr>
          <p:nvPr>
            <p:ph type="subTitle" idx="1"/>
          </p:nvPr>
        </p:nvSpPr>
        <p:spPr>
          <a:xfrm>
            <a:off x="2232324" y="2736354"/>
            <a:ext cx="4176464" cy="3600400"/>
          </a:xfrm>
        </p:spPr>
        <p:txBody>
          <a:bodyPr>
            <a:normAutofit/>
          </a:bodyPr>
          <a:lstStyle/>
          <a:p>
            <a:pPr algn="l"/>
            <a:r>
              <a:rPr lang="id-ID" b="1" dirty="0" smtClean="0">
                <a:solidFill>
                  <a:srgbClr val="F6F4EA"/>
                </a:solidFill>
                <a:latin typeface="Century Gothic" pitchFamily="34" charset="0"/>
              </a:rPr>
              <a:t>Penulisan Huruf Kapital, Cetak Miring, Tanda Baca dalam Bahasa Indonesia </a:t>
            </a:r>
            <a:endParaRPr lang="id-ID" b="1" dirty="0">
              <a:solidFill>
                <a:srgbClr val="F6F4EA"/>
              </a:solidFill>
              <a:latin typeface="Century Gothic" pitchFamily="34" charset="0"/>
            </a:endParaRPr>
          </a:p>
        </p:txBody>
      </p:sp>
      <p:sp>
        <p:nvSpPr>
          <p:cNvPr id="5" name="Oval 4"/>
          <p:cNvSpPr/>
          <p:nvPr/>
        </p:nvSpPr>
        <p:spPr>
          <a:xfrm>
            <a:off x="6912843" y="0"/>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solidFill>
                  <a:srgbClr val="2382A1"/>
                </a:solidFill>
                <a:latin typeface="Century Gothic" pitchFamily="34" charset="0"/>
              </a:rPr>
              <a:t>Egi </a:t>
            </a:r>
          </a:p>
          <a:p>
            <a:pPr algn="ctr"/>
            <a:r>
              <a:rPr lang="id-ID" sz="2800" b="1" dirty="0" smtClean="0">
                <a:solidFill>
                  <a:srgbClr val="2382A1"/>
                </a:solidFill>
                <a:latin typeface="Century Gothic" pitchFamily="34" charset="0"/>
              </a:rPr>
              <a:t>3062</a:t>
            </a:r>
            <a:endParaRPr lang="id-ID" sz="2800" b="1" dirty="0">
              <a:solidFill>
                <a:srgbClr val="2382A1"/>
              </a:solidFill>
              <a:latin typeface="Century Gothic" pitchFamily="34" charset="0"/>
            </a:endParaRPr>
          </a:p>
        </p:txBody>
      </p:sp>
      <p:sp>
        <p:nvSpPr>
          <p:cNvPr id="6" name="Oval 5"/>
          <p:cNvSpPr/>
          <p:nvPr/>
        </p:nvSpPr>
        <p:spPr>
          <a:xfrm>
            <a:off x="6912843" y="2304306"/>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Daffa</a:t>
            </a:r>
          </a:p>
          <a:p>
            <a:pPr algn="ctr"/>
            <a:r>
              <a:rPr lang="id-ID" sz="2400" b="1" dirty="0" smtClean="0">
                <a:solidFill>
                  <a:srgbClr val="2382A1"/>
                </a:solidFill>
                <a:latin typeface="Century Gothic" pitchFamily="34" charset="0"/>
              </a:rPr>
              <a:t>3049</a:t>
            </a:r>
            <a:endParaRPr lang="id-ID" sz="2400" b="1" dirty="0">
              <a:solidFill>
                <a:srgbClr val="2382A1"/>
              </a:solidFill>
              <a:latin typeface="Century Gothic" pitchFamily="34" charset="0"/>
            </a:endParaRPr>
          </a:p>
        </p:txBody>
      </p:sp>
      <p:sp>
        <p:nvSpPr>
          <p:cNvPr id="7" name="Oval 6"/>
          <p:cNvSpPr/>
          <p:nvPr/>
        </p:nvSpPr>
        <p:spPr>
          <a:xfrm>
            <a:off x="6984851" y="4536554"/>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Rafi</a:t>
            </a:r>
          </a:p>
          <a:p>
            <a:pPr algn="ctr"/>
            <a:r>
              <a:rPr lang="id-ID" sz="2400" b="1" dirty="0" smtClean="0">
                <a:solidFill>
                  <a:srgbClr val="2382A1"/>
                </a:solidFill>
                <a:latin typeface="Century Gothic" pitchFamily="34" charset="0"/>
              </a:rPr>
              <a:t>3070</a:t>
            </a:r>
            <a:endParaRPr lang="id-ID" sz="2400" b="1" dirty="0">
              <a:solidFill>
                <a:srgbClr val="2382A1"/>
              </a:solidFill>
              <a:latin typeface="Century Gothic" pitchFamily="34" charset="0"/>
            </a:endParaRPr>
          </a:p>
        </p:txBody>
      </p:sp>
      <p:sp>
        <p:nvSpPr>
          <p:cNvPr id="8" name="Oval 7"/>
          <p:cNvSpPr/>
          <p:nvPr/>
        </p:nvSpPr>
        <p:spPr>
          <a:xfrm>
            <a:off x="8785051" y="1152178"/>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Risna </a:t>
            </a:r>
          </a:p>
          <a:p>
            <a:pPr algn="ctr"/>
            <a:r>
              <a:rPr lang="id-ID" sz="2400" b="1" dirty="0" smtClean="0">
                <a:solidFill>
                  <a:srgbClr val="2382A1"/>
                </a:solidFill>
                <a:latin typeface="Century Gothic" pitchFamily="34" charset="0"/>
              </a:rPr>
              <a:t>3008</a:t>
            </a:r>
          </a:p>
        </p:txBody>
      </p:sp>
      <p:sp>
        <p:nvSpPr>
          <p:cNvPr id="9" name="Oval 8"/>
          <p:cNvSpPr/>
          <p:nvPr/>
        </p:nvSpPr>
        <p:spPr>
          <a:xfrm>
            <a:off x="8857059" y="3384426"/>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Kezia </a:t>
            </a:r>
          </a:p>
          <a:p>
            <a:pPr algn="ctr"/>
            <a:r>
              <a:rPr lang="id-ID" sz="2400" b="1" dirty="0" smtClean="0">
                <a:solidFill>
                  <a:srgbClr val="2382A1"/>
                </a:solidFill>
                <a:latin typeface="Century Gothic" pitchFamily="34" charset="0"/>
              </a:rPr>
              <a:t>3091</a:t>
            </a:r>
            <a:endParaRPr lang="id-ID" sz="2400" b="1" dirty="0">
              <a:solidFill>
                <a:srgbClr val="2382A1"/>
              </a:solidFill>
              <a:latin typeface="Century Gothic" pitchFamily="34" charset="0"/>
            </a:endParaRPr>
          </a:p>
        </p:txBody>
      </p:sp>
      <p:sp>
        <p:nvSpPr>
          <p:cNvPr id="10" name="Oval 9"/>
          <p:cNvSpPr/>
          <p:nvPr/>
        </p:nvSpPr>
        <p:spPr>
          <a:xfrm>
            <a:off x="8857059" y="5616724"/>
            <a:ext cx="1584176" cy="1584176"/>
          </a:xfrm>
          <a:prstGeom prst="ellipse">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Riski </a:t>
            </a:r>
          </a:p>
          <a:p>
            <a:pPr algn="ctr"/>
            <a:r>
              <a:rPr lang="id-ID" sz="2400" b="1" dirty="0" smtClean="0">
                <a:solidFill>
                  <a:srgbClr val="2382A1"/>
                </a:solidFill>
                <a:latin typeface="Century Gothic" pitchFamily="34" charset="0"/>
              </a:rPr>
              <a:t>3041</a:t>
            </a:r>
            <a:endParaRPr lang="id-ID" sz="2400" b="1" dirty="0">
              <a:solidFill>
                <a:srgbClr val="2382A1"/>
              </a:solidFill>
              <a:latin typeface="Century Gothic" pitchFamily="34" charset="0"/>
            </a:endParaRPr>
          </a:p>
        </p:txBody>
      </p:sp>
      <p:pic>
        <p:nvPicPr>
          <p:cNvPr id="1026" name="Picture 2" descr="C:\Users\user\Documents\puebi-1-638.jpg"/>
          <p:cNvPicPr>
            <a:picLocks noChangeAspect="1" noChangeArrowheads="1"/>
          </p:cNvPicPr>
          <p:nvPr/>
        </p:nvPicPr>
        <p:blipFill>
          <a:blip r:embed="rId2" cstate="print"/>
          <a:srcRect b="74133"/>
          <a:stretch>
            <a:fillRect/>
          </a:stretch>
        </p:blipFill>
        <p:spPr bwMode="auto">
          <a:xfrm>
            <a:off x="1512243" y="432098"/>
            <a:ext cx="3888432" cy="142833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Koma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96069" y="3240410"/>
            <a:ext cx="3528392" cy="1569660"/>
          </a:xfrm>
          <a:prstGeom prst="rect">
            <a:avLst/>
          </a:prstGeom>
          <a:noFill/>
        </p:spPr>
        <p:txBody>
          <a:bodyPr wrap="square" rtlCol="0">
            <a:spAutoFit/>
          </a:bodyPr>
          <a:lstStyle/>
          <a:p>
            <a:pPr algn="ctr"/>
            <a:r>
              <a:rPr lang="id-ID" sz="9600" b="1" dirty="0" smtClean="0">
                <a:solidFill>
                  <a:srgbClr val="F6F4EA"/>
                </a:solidFill>
                <a:latin typeface="Century Gothic" pitchFamily="34" charset="0"/>
              </a:rPr>
              <a:t>,</a:t>
            </a:r>
            <a:endParaRPr lang="id-ID" sz="9600" b="1" dirty="0">
              <a:solidFill>
                <a:srgbClr val="F6F4EA"/>
              </a:solidFill>
              <a:latin typeface="Century Gothic" pitchFamily="34" charset="0"/>
            </a:endParaRPr>
          </a:p>
        </p:txBody>
      </p:sp>
      <p:sp>
        <p:nvSpPr>
          <p:cNvPr id="8" name="Rectangle 7"/>
          <p:cNvSpPr/>
          <p:nvPr/>
        </p:nvSpPr>
        <p:spPr>
          <a:xfrm>
            <a:off x="2700338" y="3246507"/>
            <a:ext cx="5400675" cy="400110"/>
          </a:xfrm>
          <a:prstGeom prst="rect">
            <a:avLst/>
          </a:prstGeom>
        </p:spPr>
        <p:txBody>
          <a:bodyPr>
            <a:spAutoFit/>
          </a:bodyPr>
          <a:lstStyle/>
          <a:p>
            <a:endParaRPr lang="id-ID" b="1" dirty="0">
              <a:latin typeface="Century Gothic" pitchFamily="34" charset="0"/>
            </a:endParaRPr>
          </a:p>
        </p:txBody>
      </p:sp>
      <p:sp>
        <p:nvSpPr>
          <p:cNvPr id="9" name="Rounded Rectangle 8"/>
          <p:cNvSpPr/>
          <p:nvPr/>
        </p:nvSpPr>
        <p:spPr>
          <a:xfrm>
            <a:off x="0" y="1440210"/>
            <a:ext cx="9793088"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rgbClr val="1C3A56"/>
              </a:solidFill>
              <a:latin typeface="Century Gothic" pitchFamily="34" charset="0"/>
            </a:endParaRPr>
          </a:p>
          <a:p>
            <a:r>
              <a:rPr lang="id-ID" b="1" dirty="0">
                <a:solidFill>
                  <a:srgbClr val="1C3A56"/>
                </a:solidFill>
                <a:latin typeface="Century Gothic" pitchFamily="34" charset="0"/>
              </a:rPr>
              <a:t>U</a:t>
            </a:r>
            <a:r>
              <a:rPr lang="id-ID" b="1" dirty="0" smtClean="0">
                <a:solidFill>
                  <a:srgbClr val="1C3A56"/>
                </a:solidFill>
                <a:latin typeface="Century Gothic" pitchFamily="34" charset="0"/>
              </a:rPr>
              <a:t>nsur-unsur dalam suatu pemerincian atau pembilangan.</a:t>
            </a:r>
          </a:p>
          <a:p>
            <a:pPr algn="ctr"/>
            <a:endParaRPr lang="id-ID" b="1" dirty="0">
              <a:solidFill>
                <a:srgbClr val="1C3A56"/>
              </a:solidFill>
              <a:latin typeface="Century Gothic" pitchFamily="34" charset="0"/>
            </a:endParaRPr>
          </a:p>
        </p:txBody>
      </p:sp>
      <p:sp>
        <p:nvSpPr>
          <p:cNvPr id="10" name="Rounded Rectangle 9"/>
          <p:cNvSpPr/>
          <p:nvPr/>
        </p:nvSpPr>
        <p:spPr>
          <a:xfrm>
            <a:off x="1008262" y="208828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Telepon seluler, komputer, atau internet bukan barang asing lagi.</a:t>
            </a:r>
            <a:endParaRPr lang="id-ID" b="1" dirty="0">
              <a:solidFill>
                <a:schemeClr val="bg1"/>
              </a:solidFill>
              <a:latin typeface="Century Gothic" pitchFamily="34" charset="0"/>
            </a:endParaRPr>
          </a:p>
        </p:txBody>
      </p:sp>
      <p:sp>
        <p:nvSpPr>
          <p:cNvPr id="11" name="Rounded Rectangle 10"/>
          <p:cNvSpPr/>
          <p:nvPr/>
        </p:nvSpPr>
        <p:spPr>
          <a:xfrm>
            <a:off x="1008262" y="266434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Satu, dua, ... tiga!</a:t>
            </a:r>
            <a:endParaRPr lang="id-ID" b="1" dirty="0">
              <a:solidFill>
                <a:schemeClr val="bg1"/>
              </a:solidFill>
              <a:latin typeface="Century Gothic" pitchFamily="34" charset="0"/>
            </a:endParaRPr>
          </a:p>
        </p:txBody>
      </p:sp>
      <p:sp>
        <p:nvSpPr>
          <p:cNvPr id="12" name="Rounded Rectangle 11"/>
          <p:cNvSpPr/>
          <p:nvPr/>
        </p:nvSpPr>
        <p:spPr>
          <a:xfrm>
            <a:off x="504130" y="5544666"/>
            <a:ext cx="10297219"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K</a:t>
            </a:r>
            <a:r>
              <a:rPr lang="id-ID" b="1" dirty="0" smtClean="0">
                <a:solidFill>
                  <a:srgbClr val="1C3A56"/>
                </a:solidFill>
                <a:latin typeface="Century Gothic" pitchFamily="34" charset="0"/>
              </a:rPr>
              <a:t>ata penghubung, seperti tetapi, melainkan, dan sedangkan, dalam kalimat majemuk (setara). </a:t>
            </a:r>
            <a:endParaRPr lang="id-ID" b="1" dirty="0">
              <a:solidFill>
                <a:srgbClr val="1C3A56"/>
              </a:solidFill>
              <a:latin typeface="Century Gothic" pitchFamily="34" charset="0"/>
            </a:endParaRPr>
          </a:p>
        </p:txBody>
      </p:sp>
      <p:sp>
        <p:nvSpPr>
          <p:cNvPr id="13" name="Rounded Rectangle 12"/>
          <p:cNvSpPr/>
          <p:nvPr/>
        </p:nvSpPr>
        <p:spPr>
          <a:xfrm>
            <a:off x="1008262" y="619273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latin typeface="Century Gothic" pitchFamily="34" charset="0"/>
              </a:rPr>
              <a:t>Dia membaca cerita pendek, sedangkan adiknya melukis panorama. </a:t>
            </a:r>
            <a:endParaRPr lang="id-ID" b="1" dirty="0">
              <a:solidFill>
                <a:schemeClr val="bg1"/>
              </a:solidFill>
              <a:latin typeface="Century Gothic" pitchFamily="34" charset="0"/>
            </a:endParaRPr>
          </a:p>
        </p:txBody>
      </p:sp>
      <p:sp>
        <p:nvSpPr>
          <p:cNvPr id="14" name="Rounded Rectangle 13"/>
          <p:cNvSpPr/>
          <p:nvPr/>
        </p:nvSpPr>
        <p:spPr>
          <a:xfrm>
            <a:off x="1440235" y="3384426"/>
            <a:ext cx="8496944"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emisahkan anak kalimat yang mendahului induk kalimatnya.</a:t>
            </a:r>
            <a:endParaRPr lang="id-ID" b="1" dirty="0">
              <a:solidFill>
                <a:srgbClr val="1C3A56"/>
              </a:solidFill>
              <a:latin typeface="Century Gothic" pitchFamily="34" charset="0"/>
            </a:endParaRPr>
          </a:p>
        </p:txBody>
      </p:sp>
      <p:sp>
        <p:nvSpPr>
          <p:cNvPr id="15" name="Rounded Rectangle 14"/>
          <p:cNvSpPr/>
          <p:nvPr/>
        </p:nvSpPr>
        <p:spPr>
          <a:xfrm>
            <a:off x="1440235" y="4032498"/>
            <a:ext cx="8928992"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Agar memiliki wawasan yang luas, kita harus banyak membaca buku</a:t>
            </a:r>
            <a:endParaRPr lang="id-ID" b="1" dirty="0">
              <a:solidFill>
                <a:schemeClr val="bg1"/>
              </a:solidFill>
              <a:latin typeface="Century Gothic" pitchFamily="34" charset="0"/>
            </a:endParaRPr>
          </a:p>
        </p:txBody>
      </p:sp>
      <p:sp>
        <p:nvSpPr>
          <p:cNvPr id="16" name="Rounded Rectangle 15"/>
          <p:cNvSpPr/>
          <p:nvPr/>
        </p:nvSpPr>
        <p:spPr>
          <a:xfrm>
            <a:off x="1440235" y="4608562"/>
            <a:ext cx="8928992"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Karena baik hati, dia mempunyai banyak teman.</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6" name="Rounded Rectangle 5"/>
          <p:cNvSpPr/>
          <p:nvPr/>
        </p:nvSpPr>
        <p:spPr>
          <a:xfrm>
            <a:off x="0" y="288082"/>
            <a:ext cx="9793088" cy="936104"/>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 belakang kata atau ungkapan penghubung antarkalimat, seperti oleh karena itu, jadi, dengan demikian, sehubungan dengan itu, dan meskipun demikian.</a:t>
            </a:r>
            <a:endParaRPr lang="id-ID" b="1" dirty="0">
              <a:solidFill>
                <a:srgbClr val="1C3A56"/>
              </a:solidFill>
              <a:latin typeface="Century Gothic" pitchFamily="34" charset="0"/>
            </a:endParaRPr>
          </a:p>
        </p:txBody>
      </p:sp>
      <p:sp>
        <p:nvSpPr>
          <p:cNvPr id="7" name="Rounded Rectangle 6"/>
          <p:cNvSpPr/>
          <p:nvPr/>
        </p:nvSpPr>
        <p:spPr>
          <a:xfrm>
            <a:off x="1080195" y="1296194"/>
            <a:ext cx="9721155"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Orang tuanya kurang mampu. Meskipun demikian, anak-anaknya berhasil menjadi sarjana. </a:t>
            </a:r>
            <a:endParaRPr lang="id-ID" b="1" dirty="0">
              <a:solidFill>
                <a:schemeClr val="bg1"/>
              </a:solidFill>
              <a:latin typeface="Century Gothic" pitchFamily="34" charset="0"/>
            </a:endParaRPr>
          </a:p>
        </p:txBody>
      </p:sp>
      <p:sp>
        <p:nvSpPr>
          <p:cNvPr id="8" name="Rounded Rectangle 7"/>
          <p:cNvSpPr/>
          <p:nvPr/>
        </p:nvSpPr>
        <p:spPr>
          <a:xfrm>
            <a:off x="1008262" y="2016274"/>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Mahasiswa itu rajin dan pandai. Oleh karena itu, dia memperoleh beasiswa belajar di luar negeri.</a:t>
            </a:r>
            <a:endParaRPr lang="id-ID" b="1" dirty="0">
              <a:solidFill>
                <a:schemeClr val="bg1"/>
              </a:solidFill>
              <a:latin typeface="Century Gothic" pitchFamily="34" charset="0"/>
            </a:endParaRPr>
          </a:p>
        </p:txBody>
      </p:sp>
      <p:sp>
        <p:nvSpPr>
          <p:cNvPr id="9" name="Rounded Rectangle 8"/>
          <p:cNvSpPr/>
          <p:nvPr/>
        </p:nvSpPr>
        <p:spPr>
          <a:xfrm>
            <a:off x="0" y="2952378"/>
            <a:ext cx="9793088" cy="720080"/>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sebelum dan/atau sesudah kata seru, seperti o, ya, wah, aduh, atau hai, dan kata yang dipakai sebagai sapaan, seperti Bu, Dik, atau Nak.</a:t>
            </a:r>
            <a:endParaRPr lang="id-ID" b="1" dirty="0">
              <a:solidFill>
                <a:srgbClr val="1C3A56"/>
              </a:solidFill>
              <a:latin typeface="Century Gothic" pitchFamily="34" charset="0"/>
            </a:endParaRPr>
          </a:p>
        </p:txBody>
      </p:sp>
      <p:sp>
        <p:nvSpPr>
          <p:cNvPr id="10" name="Rounded Rectangle 9"/>
          <p:cNvSpPr/>
          <p:nvPr/>
        </p:nvSpPr>
        <p:spPr>
          <a:xfrm>
            <a:off x="1008262" y="374446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Hati-hati, ya, jalannya licin!</a:t>
            </a:r>
            <a:endParaRPr lang="id-ID" b="1" dirty="0">
              <a:solidFill>
                <a:schemeClr val="bg1"/>
              </a:solidFill>
              <a:latin typeface="Century Gothic" pitchFamily="34" charset="0"/>
            </a:endParaRPr>
          </a:p>
        </p:txBody>
      </p:sp>
      <p:sp>
        <p:nvSpPr>
          <p:cNvPr id="11" name="Rounded Rectangle 10"/>
          <p:cNvSpPr/>
          <p:nvPr/>
        </p:nvSpPr>
        <p:spPr>
          <a:xfrm>
            <a:off x="1008262" y="432053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Siapa namamu, Dik?</a:t>
            </a:r>
            <a:endParaRPr lang="id-ID" b="1" dirty="0">
              <a:solidFill>
                <a:schemeClr val="bg1"/>
              </a:solidFill>
              <a:latin typeface="Century Gothic" pitchFamily="34" charset="0"/>
            </a:endParaRPr>
          </a:p>
        </p:txBody>
      </p:sp>
      <p:sp>
        <p:nvSpPr>
          <p:cNvPr id="15" name="Rounded Rectangle 14"/>
          <p:cNvSpPr/>
          <p:nvPr/>
        </p:nvSpPr>
        <p:spPr>
          <a:xfrm>
            <a:off x="0" y="5184626"/>
            <a:ext cx="9793088"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emisahkan petikan langsung dari bagian lain dalam kalimat.</a:t>
            </a:r>
            <a:endParaRPr lang="id-ID" b="1" dirty="0">
              <a:solidFill>
                <a:srgbClr val="1C3A56"/>
              </a:solidFill>
              <a:latin typeface="Century Gothic" pitchFamily="34" charset="0"/>
            </a:endParaRPr>
          </a:p>
        </p:txBody>
      </p:sp>
      <p:sp>
        <p:nvSpPr>
          <p:cNvPr id="16" name="Rounded Rectangle 15"/>
          <p:cNvSpPr/>
          <p:nvPr/>
        </p:nvSpPr>
        <p:spPr>
          <a:xfrm>
            <a:off x="1008262" y="583269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smtClean="0">
                <a:latin typeface="Century Gothic" pitchFamily="34" charset="0"/>
              </a:rPr>
              <a:t>Kata nenek saya, “Kita harus berbagi dalam hidup ini.” </a:t>
            </a:r>
            <a:endParaRPr lang="id-ID" b="1" dirty="0">
              <a:solidFill>
                <a:schemeClr val="bg1"/>
              </a:solidFill>
              <a:latin typeface="Century Gothic" pitchFamily="34" charset="0"/>
            </a:endParaRPr>
          </a:p>
        </p:txBody>
      </p:sp>
      <p:sp>
        <p:nvSpPr>
          <p:cNvPr id="17" name="Rounded Rectangle 16"/>
          <p:cNvSpPr/>
          <p:nvPr/>
        </p:nvSpPr>
        <p:spPr>
          <a:xfrm>
            <a:off x="1008262" y="640876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smtClean="0">
                <a:latin typeface="Century Gothic" pitchFamily="34" charset="0"/>
              </a:rPr>
              <a:t>“Kita harus berbagi dalam hidup ini,” kata nenek saya,</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Rounded Rectangle 3"/>
          <p:cNvSpPr/>
          <p:nvPr/>
        </p:nvSpPr>
        <p:spPr>
          <a:xfrm>
            <a:off x="0" y="216074"/>
            <a:ext cx="9793088" cy="936104"/>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Century Gothic" pitchFamily="34" charset="0"/>
              </a:rPr>
              <a:t>D</a:t>
            </a:r>
            <a:r>
              <a:rPr lang="sv-SE" b="1" dirty="0" smtClean="0">
                <a:latin typeface="Century Gothic" pitchFamily="34" charset="0"/>
              </a:rPr>
              <a:t>ipakai di antara (a) nama dan alamat, (b) bagian-bagian alamat, (c) tempat dan tanggal, serta (d) nama tempat dan wilayah atau negeri yang ditulis berurutan. </a:t>
            </a:r>
            <a:endParaRPr lang="id-ID" b="1" dirty="0">
              <a:solidFill>
                <a:srgbClr val="1C3A56"/>
              </a:solidFill>
              <a:latin typeface="Century Gothic" pitchFamily="34" charset="0"/>
            </a:endParaRPr>
          </a:p>
        </p:txBody>
      </p:sp>
      <p:sp>
        <p:nvSpPr>
          <p:cNvPr id="5" name="Rounded Rectangle 4"/>
          <p:cNvSpPr/>
          <p:nvPr/>
        </p:nvSpPr>
        <p:spPr>
          <a:xfrm>
            <a:off x="1008187" y="1296194"/>
            <a:ext cx="9793163" cy="57606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smtClean="0">
                <a:latin typeface="Century Gothic" pitchFamily="34" charset="0"/>
              </a:rPr>
              <a:t>Dekan Fakultas Kedokteran, Universitas Indonesia, Jalan Salemba Raya 6, Jakarta</a:t>
            </a:r>
            <a:endParaRPr lang="id-ID" b="1" dirty="0">
              <a:solidFill>
                <a:schemeClr val="bg1"/>
              </a:solidFill>
              <a:latin typeface="Century Gothic" pitchFamily="34" charset="0"/>
            </a:endParaRPr>
          </a:p>
        </p:txBody>
      </p:sp>
      <p:sp>
        <p:nvSpPr>
          <p:cNvPr id="6" name="Rounded Rectangle 5"/>
          <p:cNvSpPr/>
          <p:nvPr/>
        </p:nvSpPr>
        <p:spPr>
          <a:xfrm>
            <a:off x="1008262" y="2016274"/>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b="1" dirty="0" smtClean="0">
                <a:latin typeface="Century Gothic" pitchFamily="34" charset="0"/>
              </a:rPr>
              <a:t>Sdr. Abdullah, Jalan Kayumanis III/18, Kelurahan Kayumanis, Kecamatan Matraman, Jakarta 13130</a:t>
            </a:r>
            <a:endParaRPr lang="id-ID" b="1" dirty="0">
              <a:solidFill>
                <a:schemeClr val="bg1"/>
              </a:solidFill>
              <a:latin typeface="Century Gothic" pitchFamily="34" charset="0"/>
            </a:endParaRPr>
          </a:p>
        </p:txBody>
      </p:sp>
      <p:sp>
        <p:nvSpPr>
          <p:cNvPr id="7" name="Rounded Rectangle 6"/>
          <p:cNvSpPr/>
          <p:nvPr/>
        </p:nvSpPr>
        <p:spPr>
          <a:xfrm>
            <a:off x="0" y="2952378"/>
            <a:ext cx="9793088"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Century Gothic" pitchFamily="34" charset="0"/>
              </a:rPr>
              <a:t>M</a:t>
            </a:r>
            <a:r>
              <a:rPr lang="id-ID" b="1" dirty="0" smtClean="0">
                <a:latin typeface="Century Gothic" pitchFamily="34" charset="0"/>
              </a:rPr>
              <a:t>emisahkan bagian nama yang dibalik susunannya dalam daftar pustaka.</a:t>
            </a:r>
            <a:endParaRPr lang="id-ID" b="1" dirty="0">
              <a:solidFill>
                <a:srgbClr val="1C3A56"/>
              </a:solidFill>
              <a:latin typeface="Century Gothic" pitchFamily="34" charset="0"/>
            </a:endParaRPr>
          </a:p>
        </p:txBody>
      </p:sp>
      <p:sp>
        <p:nvSpPr>
          <p:cNvPr id="8" name="Rounded Rectangle 7"/>
          <p:cNvSpPr/>
          <p:nvPr/>
        </p:nvSpPr>
        <p:spPr>
          <a:xfrm>
            <a:off x="1008262" y="360045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Halim, Amran (Ed.) 1976. </a:t>
            </a:r>
            <a:r>
              <a:rPr lang="id-ID" b="1" i="1" dirty="0" smtClean="0">
                <a:latin typeface="Century Gothic" pitchFamily="34" charset="0"/>
              </a:rPr>
              <a:t>Politik Bahasa Nasional</a:t>
            </a:r>
            <a:r>
              <a:rPr lang="id-ID" b="1" dirty="0" smtClean="0">
                <a:latin typeface="Century Gothic" pitchFamily="34" charset="0"/>
              </a:rPr>
              <a:t>. Jilid 1. Jakarta: Gramedia.</a:t>
            </a:r>
            <a:endParaRPr lang="id-ID" b="1" dirty="0">
              <a:solidFill>
                <a:schemeClr val="bg1"/>
              </a:solidFill>
              <a:latin typeface="Century Gothic" pitchFamily="34" charset="0"/>
            </a:endParaRPr>
          </a:p>
        </p:txBody>
      </p:sp>
      <p:sp>
        <p:nvSpPr>
          <p:cNvPr id="9" name="Rounded Rectangle 8"/>
          <p:cNvSpPr/>
          <p:nvPr/>
        </p:nvSpPr>
        <p:spPr>
          <a:xfrm>
            <a:off x="1008262" y="4176514"/>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Gunawan, Ilham. 1984. </a:t>
            </a:r>
            <a:r>
              <a:rPr lang="id-ID" b="1" i="1" dirty="0" smtClean="0">
                <a:latin typeface="Century Gothic" pitchFamily="34" charset="0"/>
              </a:rPr>
              <a:t>Kamus Politik Internasional</a:t>
            </a:r>
            <a:r>
              <a:rPr lang="id-ID" b="1" dirty="0" smtClean="0">
                <a:latin typeface="Century Gothic" pitchFamily="34" charset="0"/>
              </a:rPr>
              <a:t>. Jakarta: Restu Agung.</a:t>
            </a:r>
            <a:endParaRPr lang="id-ID" b="1" dirty="0">
              <a:solidFill>
                <a:schemeClr val="bg1"/>
              </a:solidFill>
              <a:latin typeface="Century Gothic" pitchFamily="34" charset="0"/>
            </a:endParaRPr>
          </a:p>
        </p:txBody>
      </p:sp>
      <p:sp>
        <p:nvSpPr>
          <p:cNvPr id="13" name="Rounded Rectangle 12"/>
          <p:cNvSpPr/>
          <p:nvPr/>
        </p:nvSpPr>
        <p:spPr>
          <a:xfrm>
            <a:off x="0" y="4824586"/>
            <a:ext cx="9793088" cy="648072"/>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Century Gothic" pitchFamily="34" charset="0"/>
              </a:rPr>
              <a:t>M</a:t>
            </a:r>
            <a:r>
              <a:rPr lang="id-ID" b="1" dirty="0" smtClean="0">
                <a:latin typeface="Century Gothic" pitchFamily="34" charset="0"/>
              </a:rPr>
              <a:t>engapit keterangan tambahan atau keterangan aposisi dan dipakai di belakang keterangan yang terdapat pada awal kalimat</a:t>
            </a:r>
            <a:endParaRPr lang="id-ID" b="1" dirty="0">
              <a:solidFill>
                <a:srgbClr val="1C3A56"/>
              </a:solidFill>
              <a:latin typeface="Century Gothic" pitchFamily="34" charset="0"/>
            </a:endParaRPr>
          </a:p>
        </p:txBody>
      </p:sp>
      <p:sp>
        <p:nvSpPr>
          <p:cNvPr id="14" name="Rounded Rectangle 13"/>
          <p:cNvSpPr/>
          <p:nvPr/>
        </p:nvSpPr>
        <p:spPr>
          <a:xfrm>
            <a:off x="1008262" y="5616674"/>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 daerah kami, misalnya, masih banyak bahan tambang yang belum diolah.</a:t>
            </a:r>
            <a:endParaRPr lang="id-ID" b="1" dirty="0">
              <a:solidFill>
                <a:schemeClr val="bg1"/>
              </a:solidFill>
              <a:latin typeface="Century Gothic" pitchFamily="34" charset="0"/>
            </a:endParaRPr>
          </a:p>
        </p:txBody>
      </p:sp>
      <p:sp>
        <p:nvSpPr>
          <p:cNvPr id="15" name="Rounded Rectangle 14"/>
          <p:cNvSpPr/>
          <p:nvPr/>
        </p:nvSpPr>
        <p:spPr>
          <a:xfrm>
            <a:off x="1008262" y="640876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smtClean="0">
                <a:latin typeface="Century Gothic" pitchFamily="34" charset="0"/>
              </a:rPr>
              <a:t>Dalam pengembangan bahasa, kita dapat memanfaatkan bahasa daerah.</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4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dirty="0">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Titik Koma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368077" y="3384426"/>
            <a:ext cx="3528392" cy="1323439"/>
          </a:xfrm>
          <a:prstGeom prst="rect">
            <a:avLst/>
          </a:prstGeom>
          <a:noFill/>
        </p:spPr>
        <p:txBody>
          <a:bodyPr wrap="square" rtlCol="0">
            <a:spAutoFit/>
          </a:bodyPr>
          <a:lstStyle/>
          <a:p>
            <a:pPr algn="ctr"/>
            <a:r>
              <a:rPr lang="id-ID" sz="8000" b="1" dirty="0" smtClean="0">
                <a:solidFill>
                  <a:srgbClr val="F6F4EA"/>
                </a:solidFill>
                <a:latin typeface="Century Gothic" pitchFamily="34" charset="0"/>
              </a:rPr>
              <a:t>;</a:t>
            </a:r>
            <a:endParaRPr lang="id-ID" sz="8000" b="1" dirty="0">
              <a:solidFill>
                <a:srgbClr val="F6F4EA"/>
              </a:solidFill>
              <a:latin typeface="Century Gothic" pitchFamily="34" charset="0"/>
            </a:endParaRPr>
          </a:p>
        </p:txBody>
      </p:sp>
      <p:sp>
        <p:nvSpPr>
          <p:cNvPr id="8" name="Rounded Rectangle 7"/>
          <p:cNvSpPr/>
          <p:nvPr/>
        </p:nvSpPr>
        <p:spPr>
          <a:xfrm>
            <a:off x="0" y="1440210"/>
            <a:ext cx="9793088"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P</a:t>
            </a:r>
            <a:r>
              <a:rPr lang="id-ID" b="1" dirty="0" smtClean="0">
                <a:solidFill>
                  <a:srgbClr val="1C3A56"/>
                </a:solidFill>
                <a:latin typeface="Century Gothic" pitchFamily="34" charset="0"/>
              </a:rPr>
              <a:t>engganti kata penghubung</a:t>
            </a:r>
            <a:endParaRPr lang="id-ID" b="1" dirty="0">
              <a:solidFill>
                <a:srgbClr val="1C3A56"/>
              </a:solidFill>
              <a:latin typeface="Century Gothic" pitchFamily="34" charset="0"/>
            </a:endParaRPr>
          </a:p>
        </p:txBody>
      </p:sp>
      <p:sp>
        <p:nvSpPr>
          <p:cNvPr id="9" name="Rounded Rectangle 8"/>
          <p:cNvSpPr/>
          <p:nvPr/>
        </p:nvSpPr>
        <p:spPr>
          <a:xfrm>
            <a:off x="1008262" y="208828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Hari sudah malam; anak-anak masih membaca buku.</a:t>
            </a:r>
            <a:endParaRPr lang="id-ID" b="1" dirty="0">
              <a:solidFill>
                <a:schemeClr val="bg1"/>
              </a:solidFill>
              <a:latin typeface="Century Gothic" pitchFamily="34" charset="0"/>
            </a:endParaRPr>
          </a:p>
        </p:txBody>
      </p:sp>
      <p:sp>
        <p:nvSpPr>
          <p:cNvPr id="10" name="Rounded Rectangle 9"/>
          <p:cNvSpPr/>
          <p:nvPr/>
        </p:nvSpPr>
        <p:spPr>
          <a:xfrm>
            <a:off x="1008262" y="2664346"/>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Ayah menyelesaikan pekerjaan; Ibu menulis makalah; Adik membaca cerita pendek.</a:t>
            </a:r>
            <a:endParaRPr lang="id-ID" b="1" dirty="0">
              <a:solidFill>
                <a:schemeClr val="bg1"/>
              </a:solidFill>
              <a:latin typeface="Century Gothic" pitchFamily="34" charset="0"/>
            </a:endParaRPr>
          </a:p>
        </p:txBody>
      </p:sp>
      <p:sp>
        <p:nvSpPr>
          <p:cNvPr id="11" name="Rounded Rectangle 10"/>
          <p:cNvSpPr/>
          <p:nvPr/>
        </p:nvSpPr>
        <p:spPr>
          <a:xfrm>
            <a:off x="1152203" y="3384426"/>
            <a:ext cx="7848872"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P</a:t>
            </a:r>
            <a:r>
              <a:rPr lang="id-ID" b="1" dirty="0" smtClean="0">
                <a:solidFill>
                  <a:srgbClr val="1C3A56"/>
                </a:solidFill>
                <a:latin typeface="Century Gothic" pitchFamily="34" charset="0"/>
              </a:rPr>
              <a:t>ada akhir perincian yang berupa klausa.</a:t>
            </a:r>
            <a:endParaRPr lang="id-ID" b="1" dirty="0">
              <a:solidFill>
                <a:srgbClr val="1C3A56"/>
              </a:solidFill>
              <a:latin typeface="Century Gothic" pitchFamily="34" charset="0"/>
            </a:endParaRPr>
          </a:p>
        </p:txBody>
      </p:sp>
      <p:sp>
        <p:nvSpPr>
          <p:cNvPr id="12" name="Rounded Rectangle 11"/>
          <p:cNvSpPr/>
          <p:nvPr/>
        </p:nvSpPr>
        <p:spPr>
          <a:xfrm>
            <a:off x="2520430" y="4032498"/>
            <a:ext cx="8280920" cy="1872208"/>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Syarat penerimaan pegawai di lembaga ini adalah </a:t>
            </a:r>
          </a:p>
          <a:p>
            <a:pPr marL="457200" indent="-457200">
              <a:buAutoNum type="arabicParenBoth"/>
            </a:pPr>
            <a:r>
              <a:rPr lang="id-ID" b="1" dirty="0" smtClean="0">
                <a:latin typeface="Century Gothic" pitchFamily="34" charset="0"/>
              </a:rPr>
              <a:t>berkewarganegaraan Indonesia; </a:t>
            </a:r>
          </a:p>
          <a:p>
            <a:pPr marL="457200" indent="-457200">
              <a:buAutoNum type="arabicParenBoth"/>
            </a:pPr>
            <a:r>
              <a:rPr lang="id-ID" b="1" dirty="0" smtClean="0">
                <a:latin typeface="Century Gothic" pitchFamily="34" charset="0"/>
              </a:rPr>
              <a:t>(2) berijazah sarjana S-1; </a:t>
            </a:r>
          </a:p>
          <a:p>
            <a:pPr marL="457200" indent="-457200">
              <a:buAutoNum type="arabicParenBoth"/>
            </a:pPr>
            <a:r>
              <a:rPr lang="id-ID" b="1" dirty="0" smtClean="0">
                <a:latin typeface="Century Gothic" pitchFamily="34" charset="0"/>
              </a:rPr>
              <a:t>(3) berbadan sehat; dan </a:t>
            </a:r>
          </a:p>
          <a:p>
            <a:pPr marL="457200" indent="-457200">
              <a:buAutoNum type="arabicParenBoth"/>
            </a:pPr>
            <a:r>
              <a:rPr lang="id-ID" b="1" dirty="0" smtClean="0">
                <a:latin typeface="Century Gothic" pitchFamily="34" charset="0"/>
              </a:rPr>
              <a:t>(4) bersedia ditempatkan di seluruh wilayah Negara Kesatuan Republik Indonesia.</a:t>
            </a:r>
            <a:endParaRPr lang="id-ID" b="1" dirty="0">
              <a:solidFill>
                <a:schemeClr val="bg1"/>
              </a:solidFill>
              <a:latin typeface="Century Gothic" pitchFamily="34" charset="0"/>
            </a:endParaRPr>
          </a:p>
        </p:txBody>
      </p:sp>
      <p:sp>
        <p:nvSpPr>
          <p:cNvPr id="14" name="Rounded Rectangle 13"/>
          <p:cNvSpPr/>
          <p:nvPr/>
        </p:nvSpPr>
        <p:spPr>
          <a:xfrm>
            <a:off x="75" y="6048722"/>
            <a:ext cx="10585252" cy="504056"/>
          </a:xfrm>
          <a:prstGeom prst="roundRect">
            <a:avLst>
              <a:gd name="adj" fmla="val 39625"/>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emisahkan bagian-bagian pemerincian dalam kalimat yang sudah menggunakan tanda koma. </a:t>
            </a:r>
            <a:endParaRPr lang="id-ID" b="1" dirty="0">
              <a:solidFill>
                <a:srgbClr val="1C3A56"/>
              </a:solidFill>
              <a:latin typeface="Century Gothic" pitchFamily="34" charset="0"/>
            </a:endParaRPr>
          </a:p>
        </p:txBody>
      </p:sp>
      <p:sp>
        <p:nvSpPr>
          <p:cNvPr id="15" name="Rounded Rectangle 14"/>
          <p:cNvSpPr/>
          <p:nvPr/>
        </p:nvSpPr>
        <p:spPr>
          <a:xfrm>
            <a:off x="1008262" y="662478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Ibu membeli buku, pensil, dan tinta; baju, celana, dan kaus; pisang, apel, dan jeruk.</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B9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dirty="0">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Titik Dua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368077" y="3384426"/>
            <a:ext cx="3528392" cy="1323439"/>
          </a:xfrm>
          <a:prstGeom prst="rect">
            <a:avLst/>
          </a:prstGeom>
          <a:noFill/>
        </p:spPr>
        <p:txBody>
          <a:bodyPr wrap="square" rtlCol="0">
            <a:spAutoFit/>
          </a:bodyPr>
          <a:lstStyle/>
          <a:p>
            <a:pPr algn="ctr"/>
            <a:r>
              <a:rPr lang="id-ID" sz="8000" b="1" dirty="0">
                <a:solidFill>
                  <a:srgbClr val="F6F4EA"/>
                </a:solidFill>
                <a:latin typeface="Century Gothic" pitchFamily="34" charset="0"/>
              </a:rPr>
              <a:t>:</a:t>
            </a:r>
          </a:p>
        </p:txBody>
      </p:sp>
      <p:sp>
        <p:nvSpPr>
          <p:cNvPr id="8" name="Rounded Rectangle 7"/>
          <p:cNvSpPr/>
          <p:nvPr/>
        </p:nvSpPr>
        <p:spPr>
          <a:xfrm>
            <a:off x="0" y="1440210"/>
            <a:ext cx="9793088"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A</a:t>
            </a:r>
            <a:r>
              <a:rPr lang="id-ID" b="1" dirty="0" smtClean="0">
                <a:solidFill>
                  <a:srgbClr val="1C3A56"/>
                </a:solidFill>
                <a:latin typeface="Century Gothic" pitchFamily="34" charset="0"/>
              </a:rPr>
              <a:t>khir suatu pernyataan lengkap yang diikuti pemerincian atau penjelasan</a:t>
            </a:r>
            <a:endParaRPr lang="id-ID" b="1" dirty="0">
              <a:solidFill>
                <a:srgbClr val="1C3A56"/>
              </a:solidFill>
              <a:latin typeface="Century Gothic" pitchFamily="34" charset="0"/>
            </a:endParaRPr>
          </a:p>
        </p:txBody>
      </p:sp>
      <p:sp>
        <p:nvSpPr>
          <p:cNvPr id="10" name="Rounded Rectangle 9"/>
          <p:cNvSpPr/>
          <p:nvPr/>
        </p:nvSpPr>
        <p:spPr>
          <a:xfrm>
            <a:off x="1008262" y="208828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Mereka memerlukan perabot rumah tangga: kursi, meja, dan lemari. </a:t>
            </a:r>
            <a:endParaRPr lang="id-ID" b="1" dirty="0">
              <a:solidFill>
                <a:schemeClr val="bg1"/>
              </a:solidFill>
              <a:latin typeface="Century Gothic" pitchFamily="34" charset="0"/>
            </a:endParaRPr>
          </a:p>
        </p:txBody>
      </p:sp>
      <p:sp>
        <p:nvSpPr>
          <p:cNvPr id="11" name="Rounded Rectangle 10"/>
          <p:cNvSpPr/>
          <p:nvPr/>
        </p:nvSpPr>
        <p:spPr>
          <a:xfrm>
            <a:off x="1296219" y="3384426"/>
            <a:ext cx="8136904"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sesudah kata atau ungkapan yang memerlukan pemerian.</a:t>
            </a:r>
            <a:endParaRPr lang="id-ID" b="1" dirty="0">
              <a:solidFill>
                <a:srgbClr val="1C3A56"/>
              </a:solidFill>
              <a:latin typeface="Century Gothic" pitchFamily="34" charset="0"/>
            </a:endParaRPr>
          </a:p>
        </p:txBody>
      </p:sp>
      <p:sp>
        <p:nvSpPr>
          <p:cNvPr id="12" name="Rounded Rectangle 11"/>
          <p:cNvSpPr/>
          <p:nvPr/>
        </p:nvSpPr>
        <p:spPr>
          <a:xfrm>
            <a:off x="1008262" y="2664346"/>
            <a:ext cx="9793088" cy="504056"/>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b="1" dirty="0" smtClean="0">
                <a:latin typeface="Century Gothic" pitchFamily="34" charset="0"/>
              </a:rPr>
              <a:t>Kita memerlukan kursi, meja, dan lemari.</a:t>
            </a:r>
            <a:endParaRPr lang="id-ID" b="1" dirty="0">
              <a:solidFill>
                <a:srgbClr val="F6F4EA"/>
              </a:solidFill>
              <a:latin typeface="Century Gothic" pitchFamily="34" charset="0"/>
            </a:endParaRPr>
          </a:p>
        </p:txBody>
      </p:sp>
      <p:sp>
        <p:nvSpPr>
          <p:cNvPr id="13" name="Rounded Rectangle 12"/>
          <p:cNvSpPr/>
          <p:nvPr/>
        </p:nvSpPr>
        <p:spPr>
          <a:xfrm>
            <a:off x="1368227" y="4032498"/>
            <a:ext cx="9433123" cy="108012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lphaLcPeriod"/>
            </a:pPr>
            <a:r>
              <a:rPr lang="id-ID" b="1" dirty="0" smtClean="0">
                <a:latin typeface="Century Gothic" pitchFamily="34" charset="0"/>
              </a:rPr>
              <a:t>Ketua 	: Ahmad Wijaya </a:t>
            </a:r>
          </a:p>
          <a:p>
            <a:pPr marL="457200" indent="-457200"/>
            <a:r>
              <a:rPr lang="id-ID" b="1" dirty="0" smtClean="0">
                <a:latin typeface="Century Gothic" pitchFamily="34" charset="0"/>
              </a:rPr>
              <a:t>	Sekretaris 	: Siti Aryani </a:t>
            </a:r>
          </a:p>
          <a:p>
            <a:pPr marL="457200" indent="-457200"/>
            <a:r>
              <a:rPr lang="id-ID" b="1" dirty="0" smtClean="0">
                <a:latin typeface="Century Gothic" pitchFamily="34" charset="0"/>
              </a:rPr>
              <a:t>	Bendahara	: Aulia Arimbi</a:t>
            </a:r>
            <a:endParaRPr lang="id-ID" b="1" dirty="0">
              <a:solidFill>
                <a:schemeClr val="bg1"/>
              </a:solidFill>
              <a:latin typeface="Century Gothic" pitchFamily="34" charset="0"/>
            </a:endParaRPr>
          </a:p>
        </p:txBody>
      </p:sp>
      <p:sp>
        <p:nvSpPr>
          <p:cNvPr id="14" name="Rounded Rectangle 13"/>
          <p:cNvSpPr/>
          <p:nvPr/>
        </p:nvSpPr>
        <p:spPr>
          <a:xfrm>
            <a:off x="720155" y="5400650"/>
            <a:ext cx="9793088"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sv-SE" b="1" dirty="0" smtClean="0">
                <a:solidFill>
                  <a:srgbClr val="1C3A56"/>
                </a:solidFill>
                <a:latin typeface="Century Gothic" pitchFamily="34" charset="0"/>
              </a:rPr>
              <a:t>ipakai dalam naskah drama sesudah kata yang menunjukkan pelaku dalam percakapan. </a:t>
            </a:r>
            <a:endParaRPr lang="id-ID" b="1" dirty="0">
              <a:solidFill>
                <a:srgbClr val="1C3A56"/>
              </a:solidFill>
              <a:latin typeface="Century Gothic" pitchFamily="34" charset="0"/>
            </a:endParaRPr>
          </a:p>
        </p:txBody>
      </p:sp>
      <p:sp>
        <p:nvSpPr>
          <p:cNvPr id="15" name="Rounded Rectangle 14"/>
          <p:cNvSpPr/>
          <p:nvPr/>
        </p:nvSpPr>
        <p:spPr>
          <a:xfrm>
            <a:off x="1008262" y="5976714"/>
            <a:ext cx="9793088"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Ibu : “Bawa koper ini, Nak!”</a:t>
            </a:r>
          </a:p>
          <a:p>
            <a:r>
              <a:rPr lang="id-ID" b="1" dirty="0" smtClean="0">
                <a:latin typeface="Century Gothic" pitchFamily="34" charset="0"/>
              </a:rPr>
              <a:t> Amir: “Baik, Bu.” </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B9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pPr lvl="1"/>
            <a:endParaRPr lang="id-ID" b="1" dirty="0">
              <a:latin typeface="Century Gothic" pitchFamily="34" charset="0"/>
            </a:endParaRPr>
          </a:p>
        </p:txBody>
      </p:sp>
      <p:sp>
        <p:nvSpPr>
          <p:cNvPr id="4" name="Rounded Rectangle 3"/>
          <p:cNvSpPr/>
          <p:nvPr/>
        </p:nvSpPr>
        <p:spPr>
          <a:xfrm>
            <a:off x="0" y="360090"/>
            <a:ext cx="9793088" cy="1296144"/>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di antara (a) jilid atau nomor dan halaman, (b) surah dan ayat dalam kitab suci, (c) judul dan anak judul suatu karangan, serta (d) nama kota dan penerbit dalam daftar pustaka.</a:t>
            </a:r>
            <a:endParaRPr lang="id-ID" b="1" dirty="0">
              <a:solidFill>
                <a:srgbClr val="1C3A56"/>
              </a:solidFill>
              <a:latin typeface="Century Gothic" pitchFamily="34" charset="0"/>
            </a:endParaRPr>
          </a:p>
        </p:txBody>
      </p:sp>
      <p:sp>
        <p:nvSpPr>
          <p:cNvPr id="5" name="Rounded Rectangle 4"/>
          <p:cNvSpPr/>
          <p:nvPr/>
        </p:nvSpPr>
        <p:spPr>
          <a:xfrm>
            <a:off x="1008262" y="180025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Surah Albaqarah: 2—5 </a:t>
            </a:r>
            <a:endParaRPr lang="id-ID" b="1" dirty="0">
              <a:solidFill>
                <a:schemeClr val="bg1"/>
              </a:solidFill>
              <a:latin typeface="Century Gothic" pitchFamily="34" charset="0"/>
            </a:endParaRPr>
          </a:p>
        </p:txBody>
      </p:sp>
      <p:sp>
        <p:nvSpPr>
          <p:cNvPr id="6" name="Rounded Rectangle 5"/>
          <p:cNvSpPr/>
          <p:nvPr/>
        </p:nvSpPr>
        <p:spPr>
          <a:xfrm>
            <a:off x="1008262" y="244832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Horison, XLIII, No. 8/2008: 8</a:t>
            </a:r>
            <a:endParaRPr lang="id-ID" b="1" dirty="0">
              <a:solidFill>
                <a:schemeClr val="bg1"/>
              </a:solidFill>
              <a:latin typeface="Century Gothic" pitchFamily="34" charset="0"/>
            </a:endParaRPr>
          </a:p>
        </p:txBody>
      </p:sp>
      <p:sp>
        <p:nvSpPr>
          <p:cNvPr id="7" name="Rounded Rectangle 6"/>
          <p:cNvSpPr/>
          <p:nvPr/>
        </p:nvSpPr>
        <p:spPr>
          <a:xfrm>
            <a:off x="1008262" y="302438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Matius 2: 1—3 </a:t>
            </a:r>
            <a:endParaRPr lang="id-ID" b="1" dirty="0">
              <a:solidFill>
                <a:schemeClr val="bg1"/>
              </a:solidFill>
              <a:latin typeface="Century Gothic" pitchFamily="34" charset="0"/>
            </a:endParaRPr>
          </a:p>
        </p:txBody>
      </p:sp>
      <p:sp>
        <p:nvSpPr>
          <p:cNvPr id="8" name="Rounded Rectangle 7"/>
          <p:cNvSpPr/>
          <p:nvPr/>
        </p:nvSpPr>
        <p:spPr>
          <a:xfrm>
            <a:off x="1008262" y="367245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i="1" dirty="0" smtClean="0">
                <a:latin typeface="Century Gothic" pitchFamily="34" charset="0"/>
              </a:rPr>
              <a:t>Dari Pemburu ke Terapeutik: Antologi Cerpen Nusantara</a:t>
            </a:r>
            <a:endParaRPr lang="id-ID" b="1" i="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Hubung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368077" y="3384426"/>
            <a:ext cx="3528392" cy="1323439"/>
          </a:xfrm>
          <a:prstGeom prst="rect">
            <a:avLst/>
          </a:prstGeom>
          <a:noFill/>
        </p:spPr>
        <p:txBody>
          <a:bodyPr wrap="square" rtlCol="0">
            <a:spAutoFit/>
          </a:bodyPr>
          <a:lstStyle/>
          <a:p>
            <a:pPr algn="ctr"/>
            <a:r>
              <a:rPr lang="id-ID" sz="8000" b="1" dirty="0">
                <a:solidFill>
                  <a:srgbClr val="F6F4EA"/>
                </a:solidFill>
                <a:latin typeface="Century Gothic" pitchFamily="34" charset="0"/>
              </a:rPr>
              <a:t>-</a:t>
            </a:r>
          </a:p>
        </p:txBody>
      </p:sp>
      <p:sp>
        <p:nvSpPr>
          <p:cNvPr id="8" name="Rounded Rectangle 7"/>
          <p:cNvSpPr/>
          <p:nvPr/>
        </p:nvSpPr>
        <p:spPr>
          <a:xfrm>
            <a:off x="-1" y="1440210"/>
            <a:ext cx="10585251"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menandai bagian kata yang terpenggal oleh pergantian baris.</a:t>
            </a:r>
            <a:endParaRPr lang="id-ID" b="1" dirty="0">
              <a:solidFill>
                <a:srgbClr val="1C3A56"/>
              </a:solidFill>
              <a:latin typeface="Century Gothic" pitchFamily="34" charset="0"/>
            </a:endParaRPr>
          </a:p>
        </p:txBody>
      </p:sp>
      <p:sp>
        <p:nvSpPr>
          <p:cNvPr id="9" name="Rounded Rectangle 8"/>
          <p:cNvSpPr/>
          <p:nvPr/>
        </p:nvSpPr>
        <p:spPr>
          <a:xfrm>
            <a:off x="1008262" y="2088282"/>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 samping cara lama, diterapkan juga ca-</a:t>
            </a:r>
          </a:p>
          <a:p>
            <a:r>
              <a:rPr lang="id-ID" b="1" dirty="0" smtClean="0">
                <a:latin typeface="Century Gothic" pitchFamily="34" charset="0"/>
              </a:rPr>
              <a:t>ra baru ….</a:t>
            </a:r>
            <a:endParaRPr lang="id-ID" b="1" dirty="0">
              <a:solidFill>
                <a:schemeClr val="bg1"/>
              </a:solidFill>
              <a:latin typeface="Century Gothic" pitchFamily="34" charset="0"/>
            </a:endParaRPr>
          </a:p>
        </p:txBody>
      </p:sp>
      <p:sp>
        <p:nvSpPr>
          <p:cNvPr id="10" name="Rounded Rectangle 9"/>
          <p:cNvSpPr/>
          <p:nvPr/>
        </p:nvSpPr>
        <p:spPr>
          <a:xfrm>
            <a:off x="1008262" y="2952378"/>
            <a:ext cx="9793088"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Dipakai untuk menyambung unsur kata ulang.</a:t>
            </a:r>
            <a:endParaRPr lang="id-ID" b="1" dirty="0">
              <a:solidFill>
                <a:srgbClr val="1C3A56"/>
              </a:solidFill>
              <a:latin typeface="Century Gothic" pitchFamily="34" charset="0"/>
            </a:endParaRPr>
          </a:p>
        </p:txBody>
      </p:sp>
      <p:sp>
        <p:nvSpPr>
          <p:cNvPr id="11" name="Rounded Rectangle 10"/>
          <p:cNvSpPr/>
          <p:nvPr/>
        </p:nvSpPr>
        <p:spPr>
          <a:xfrm>
            <a:off x="1296219" y="3672458"/>
            <a:ext cx="9505131"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Kejawa-jawaan </a:t>
            </a:r>
            <a:endParaRPr lang="id-ID" b="1" dirty="0">
              <a:solidFill>
                <a:schemeClr val="bg1"/>
              </a:solidFill>
              <a:latin typeface="Century Gothic" pitchFamily="34" charset="0"/>
            </a:endParaRPr>
          </a:p>
        </p:txBody>
      </p:sp>
      <p:sp>
        <p:nvSpPr>
          <p:cNvPr id="13" name="Rounded Rectangle 12"/>
          <p:cNvSpPr/>
          <p:nvPr/>
        </p:nvSpPr>
        <p:spPr>
          <a:xfrm>
            <a:off x="1152203" y="4320530"/>
            <a:ext cx="9505131" cy="2736354"/>
          </a:xfrm>
          <a:prstGeom prst="roundRect">
            <a:avLst>
              <a:gd name="adj" fmla="val 17347"/>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lphaLcPeriod"/>
            </a:pPr>
            <a:r>
              <a:rPr lang="id-ID" b="1" dirty="0" smtClean="0">
                <a:solidFill>
                  <a:srgbClr val="1C3A56"/>
                </a:solidFill>
                <a:latin typeface="Century Gothic" pitchFamily="34" charset="0"/>
              </a:rPr>
              <a:t>se- dengan kata berikutnya yang dimulai dengan huruf kapital (se-Indonesia, se-Jawa Barat); </a:t>
            </a:r>
          </a:p>
          <a:p>
            <a:pPr marL="457200" indent="-457200">
              <a:buAutoNum type="alphaLcPeriod"/>
            </a:pPr>
            <a:r>
              <a:rPr lang="id-ID" b="1" dirty="0" smtClean="0">
                <a:solidFill>
                  <a:srgbClr val="1C3A56"/>
                </a:solidFill>
                <a:latin typeface="Century Gothic" pitchFamily="34" charset="0"/>
              </a:rPr>
              <a:t>b. ke- dengan angka (peringkat ke-2); </a:t>
            </a:r>
          </a:p>
          <a:p>
            <a:pPr marL="457200" indent="-457200">
              <a:buAutoNum type="alphaLcPeriod"/>
            </a:pPr>
            <a:r>
              <a:rPr lang="id-ID" b="1" dirty="0" smtClean="0">
                <a:solidFill>
                  <a:srgbClr val="1C3A56"/>
                </a:solidFill>
                <a:latin typeface="Century Gothic" pitchFamily="34" charset="0"/>
              </a:rPr>
              <a:t>c. angka dengan –an (tahun 1950-an); </a:t>
            </a:r>
          </a:p>
          <a:p>
            <a:pPr marL="457200" indent="-457200">
              <a:buAutoNum type="alphaLcPeriod"/>
            </a:pPr>
            <a:r>
              <a:rPr lang="id-ID" b="1" dirty="0" smtClean="0">
                <a:solidFill>
                  <a:srgbClr val="1C3A56"/>
                </a:solidFill>
                <a:latin typeface="Century Gothic" pitchFamily="34" charset="0"/>
              </a:rPr>
              <a:t>d. kata atau imbuhan dengan singkatan yang berupa huruf kapital (hari-H, sinar-X, ber-KTP, di-SK-kan); </a:t>
            </a:r>
          </a:p>
          <a:p>
            <a:pPr marL="457200" indent="-457200">
              <a:buAutoNum type="alphaLcPeriod"/>
            </a:pPr>
            <a:r>
              <a:rPr lang="id-ID" b="1" dirty="0" smtClean="0">
                <a:solidFill>
                  <a:srgbClr val="1C3A56"/>
                </a:solidFill>
                <a:latin typeface="Century Gothic" pitchFamily="34" charset="0"/>
              </a:rPr>
              <a:t>e. kata dengan kata ganti Tuhan (ciptaan-Nya, atas rahmat-Mu); </a:t>
            </a:r>
          </a:p>
          <a:p>
            <a:pPr marL="457200" indent="-457200">
              <a:buAutoNum type="alphaLcPeriod"/>
            </a:pPr>
            <a:r>
              <a:rPr lang="id-ID" b="1" dirty="0" smtClean="0">
                <a:solidFill>
                  <a:srgbClr val="1C3A56"/>
                </a:solidFill>
                <a:latin typeface="Century Gothic" pitchFamily="34" charset="0"/>
              </a:rPr>
              <a:t>f. huruf dan angka (D-3, S-1, S-2); dan</a:t>
            </a:r>
            <a:endParaRPr lang="id-ID" b="1" dirty="0">
              <a:solidFill>
                <a:srgbClr val="1C3A56"/>
              </a:solidFill>
              <a:latin typeface="Century Gothic"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Pisah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96069" y="3024386"/>
            <a:ext cx="3528392" cy="1323439"/>
          </a:xfrm>
          <a:prstGeom prst="rect">
            <a:avLst/>
          </a:prstGeom>
          <a:noFill/>
        </p:spPr>
        <p:txBody>
          <a:bodyPr wrap="square" rtlCol="0">
            <a:spAutoFit/>
          </a:bodyPr>
          <a:lstStyle/>
          <a:p>
            <a:pPr algn="ctr"/>
            <a:r>
              <a:rPr lang="id-ID" sz="8000" b="1" dirty="0" smtClean="0">
                <a:solidFill>
                  <a:srgbClr val="F6F4EA"/>
                </a:solidFill>
                <a:latin typeface="Century Gothic" pitchFamily="34" charset="0"/>
              </a:rPr>
              <a:t>__</a:t>
            </a:r>
            <a:endParaRPr lang="id-ID" sz="8000" b="1" dirty="0">
              <a:solidFill>
                <a:srgbClr val="F6F4EA"/>
              </a:solidFill>
              <a:latin typeface="Century Gothic" pitchFamily="34" charset="0"/>
            </a:endParaRPr>
          </a:p>
        </p:txBody>
      </p:sp>
      <p:sp>
        <p:nvSpPr>
          <p:cNvPr id="8" name="Rounded Rectangle 7"/>
          <p:cNvSpPr/>
          <p:nvPr/>
        </p:nvSpPr>
        <p:spPr>
          <a:xfrm>
            <a:off x="-1" y="1440210"/>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U</a:t>
            </a:r>
            <a:r>
              <a:rPr lang="id-ID" b="1" dirty="0" smtClean="0">
                <a:solidFill>
                  <a:srgbClr val="1C3A56"/>
                </a:solidFill>
                <a:latin typeface="Century Gothic" pitchFamily="34" charset="0"/>
              </a:rPr>
              <a:t>ntuk membatasi penyisipan kata atau kalimat yang memberi penjelasan di luar bangun kalimat.</a:t>
            </a:r>
            <a:endParaRPr lang="id-ID" b="1" dirty="0">
              <a:solidFill>
                <a:srgbClr val="1C3A56"/>
              </a:solidFill>
              <a:latin typeface="Century Gothic" pitchFamily="34" charset="0"/>
            </a:endParaRPr>
          </a:p>
        </p:txBody>
      </p:sp>
      <p:sp>
        <p:nvSpPr>
          <p:cNvPr id="9" name="Rounded Rectangle 8"/>
          <p:cNvSpPr/>
          <p:nvPr/>
        </p:nvSpPr>
        <p:spPr>
          <a:xfrm>
            <a:off x="1008262" y="2160290"/>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Kemerdekaan bangsa itu—saya yakin akan tercapai— diperjuangkan oleh bangsa itu sendiri.</a:t>
            </a:r>
            <a:endParaRPr lang="id-ID" b="1" dirty="0">
              <a:solidFill>
                <a:schemeClr val="bg1"/>
              </a:solidFill>
              <a:latin typeface="Century Gothic" pitchFamily="34" charset="0"/>
            </a:endParaRPr>
          </a:p>
        </p:txBody>
      </p:sp>
      <p:sp>
        <p:nvSpPr>
          <p:cNvPr id="10" name="Rounded Rectangle 9"/>
          <p:cNvSpPr/>
          <p:nvPr/>
        </p:nvSpPr>
        <p:spPr>
          <a:xfrm>
            <a:off x="1008262" y="2952378"/>
            <a:ext cx="9793088" cy="50405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U</a:t>
            </a:r>
            <a:r>
              <a:rPr lang="id-ID" b="1" dirty="0" smtClean="0">
                <a:solidFill>
                  <a:srgbClr val="1C3A56"/>
                </a:solidFill>
                <a:latin typeface="Century Gothic" pitchFamily="34" charset="0"/>
              </a:rPr>
              <a:t>ntuk menegaskan adanya keterangan aposisi atau keterangan yang lain.</a:t>
            </a:r>
            <a:endParaRPr lang="id-ID" b="1" dirty="0">
              <a:solidFill>
                <a:srgbClr val="1C3A56"/>
              </a:solidFill>
              <a:latin typeface="Century Gothic" pitchFamily="34" charset="0"/>
            </a:endParaRPr>
          </a:p>
        </p:txBody>
      </p:sp>
      <p:sp>
        <p:nvSpPr>
          <p:cNvPr id="11" name="Rounded Rectangle 10"/>
          <p:cNvSpPr/>
          <p:nvPr/>
        </p:nvSpPr>
        <p:spPr>
          <a:xfrm>
            <a:off x="1296219" y="3600450"/>
            <a:ext cx="9505131"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Soekarno-Hatta—Proklamator Kemerdekaan RI—diabadikan menjadi nama bandar udara internasional.</a:t>
            </a:r>
            <a:endParaRPr lang="id-ID" b="1" dirty="0">
              <a:solidFill>
                <a:schemeClr val="bg1"/>
              </a:solidFill>
              <a:latin typeface="Century Gothic" pitchFamily="34" charset="0"/>
            </a:endParaRPr>
          </a:p>
        </p:txBody>
      </p:sp>
      <p:sp>
        <p:nvSpPr>
          <p:cNvPr id="14" name="Rounded Rectangle 13"/>
          <p:cNvSpPr/>
          <p:nvPr/>
        </p:nvSpPr>
        <p:spPr>
          <a:xfrm>
            <a:off x="1224211" y="4536554"/>
            <a:ext cx="9073008" cy="86409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 antara dua bilangan, tanggal, atau tempat yang berarti ‘sampai dengan’ atau ‘sampai ke’.</a:t>
            </a:r>
            <a:endParaRPr lang="id-ID" b="1" dirty="0">
              <a:solidFill>
                <a:srgbClr val="1C3A56"/>
              </a:solidFill>
              <a:latin typeface="Century Gothic" pitchFamily="34" charset="0"/>
            </a:endParaRPr>
          </a:p>
        </p:txBody>
      </p:sp>
      <p:sp>
        <p:nvSpPr>
          <p:cNvPr id="15" name="Rounded Rectangle 14"/>
          <p:cNvSpPr/>
          <p:nvPr/>
        </p:nvSpPr>
        <p:spPr>
          <a:xfrm>
            <a:off x="1296219" y="5544666"/>
            <a:ext cx="9505131" cy="122413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Tahun 2010—2013 </a:t>
            </a:r>
          </a:p>
          <a:p>
            <a:r>
              <a:rPr lang="id-ID" b="1" dirty="0" smtClean="0">
                <a:latin typeface="Century Gothic" pitchFamily="34" charset="0"/>
              </a:rPr>
              <a:t>Tanggal 5—10 April 2013 </a:t>
            </a:r>
          </a:p>
          <a:p>
            <a:r>
              <a:rPr lang="id-ID" b="1" dirty="0" smtClean="0">
                <a:latin typeface="Century Gothic" pitchFamily="34" charset="0"/>
              </a:rPr>
              <a:t>Jakarta—Bandung</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Tanya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96069" y="3024386"/>
            <a:ext cx="3528392" cy="1323439"/>
          </a:xfrm>
          <a:prstGeom prst="rect">
            <a:avLst/>
          </a:prstGeom>
          <a:noFill/>
        </p:spPr>
        <p:txBody>
          <a:bodyPr wrap="square" rtlCol="0">
            <a:spAutoFit/>
          </a:bodyPr>
          <a:lstStyle/>
          <a:p>
            <a:pPr algn="ctr"/>
            <a:r>
              <a:rPr lang="id-ID" sz="8000" b="1" dirty="0" smtClean="0">
                <a:solidFill>
                  <a:srgbClr val="F6F4EA"/>
                </a:solidFill>
                <a:latin typeface="Century Gothic" pitchFamily="34" charset="0"/>
              </a:rPr>
              <a:t>?</a:t>
            </a:r>
            <a:endParaRPr lang="id-ID" sz="8000" b="1" dirty="0">
              <a:solidFill>
                <a:srgbClr val="F6F4EA"/>
              </a:solidFill>
              <a:latin typeface="Century Gothic" pitchFamily="34" charset="0"/>
            </a:endParaRPr>
          </a:p>
        </p:txBody>
      </p:sp>
      <p:sp>
        <p:nvSpPr>
          <p:cNvPr id="8" name="Rounded Rectangle 7"/>
          <p:cNvSpPr/>
          <p:nvPr/>
        </p:nvSpPr>
        <p:spPr>
          <a:xfrm>
            <a:off x="-1" y="1440210"/>
            <a:ext cx="10585251" cy="936104"/>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di dalam tanda kurung untuk menyatakan bagian kalimat yang disangsikan atau yang kurang dapat dibuktikan kebenarannya.</a:t>
            </a:r>
            <a:endParaRPr lang="id-ID" b="1" dirty="0">
              <a:solidFill>
                <a:srgbClr val="1C3A56"/>
              </a:solidFill>
              <a:latin typeface="Century Gothic" pitchFamily="34" charset="0"/>
            </a:endParaRPr>
          </a:p>
        </p:txBody>
      </p:sp>
      <p:sp>
        <p:nvSpPr>
          <p:cNvPr id="9" name="Rounded Rectangle 8"/>
          <p:cNvSpPr/>
          <p:nvPr/>
        </p:nvSpPr>
        <p:spPr>
          <a:xfrm>
            <a:off x="1008262" y="2520330"/>
            <a:ext cx="9793088" cy="64807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1" dirty="0" smtClean="0">
                <a:latin typeface="Century Gothic" pitchFamily="34" charset="0"/>
              </a:rPr>
              <a:t>Monumen Nasional mulai dibangun pada tahun 1961 (?). Di Indonesia terdapat 740 (?) bahasa daerah.</a:t>
            </a:r>
            <a:endParaRPr lang="id-ID" b="1" dirty="0">
              <a:solidFill>
                <a:schemeClr val="bg1"/>
              </a:solidFill>
              <a:latin typeface="Century Gothic" pitchFamily="34" charset="0"/>
            </a:endParaRPr>
          </a:p>
        </p:txBody>
      </p:sp>
      <p:sp>
        <p:nvSpPr>
          <p:cNvPr id="14" name="Rounded Rectangle 13"/>
          <p:cNvSpPr/>
          <p:nvPr/>
        </p:nvSpPr>
        <p:spPr>
          <a:xfrm>
            <a:off x="1296219" y="3528442"/>
            <a:ext cx="9073008" cy="864096"/>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fi-FI" b="1" dirty="0" smtClean="0">
                <a:solidFill>
                  <a:srgbClr val="1C3A56"/>
                </a:solidFill>
                <a:latin typeface="Century Gothic" pitchFamily="34" charset="0"/>
              </a:rPr>
              <a:t>ipakai pada akhir kalimat tanya.</a:t>
            </a:r>
            <a:endParaRPr lang="id-ID" b="1" dirty="0">
              <a:solidFill>
                <a:srgbClr val="1C3A56"/>
              </a:solidFill>
              <a:latin typeface="Century Gothic" pitchFamily="34" charset="0"/>
            </a:endParaRPr>
          </a:p>
        </p:txBody>
      </p:sp>
      <p:sp>
        <p:nvSpPr>
          <p:cNvPr id="15" name="Rounded Rectangle 14"/>
          <p:cNvSpPr/>
          <p:nvPr/>
        </p:nvSpPr>
        <p:spPr>
          <a:xfrm>
            <a:off x="1296219" y="4824586"/>
            <a:ext cx="9505131" cy="122413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Kapan Hari Pendidikan Nasional diperingati? </a:t>
            </a:r>
          </a:p>
          <a:p>
            <a:r>
              <a:rPr lang="id-ID" b="1" dirty="0" smtClean="0">
                <a:latin typeface="Century Gothic" pitchFamily="34" charset="0"/>
              </a:rPr>
              <a:t>Siapa pencipta lagu “Indonesia Raya”?</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Seru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96069" y="3024386"/>
            <a:ext cx="3528392" cy="1323439"/>
          </a:xfrm>
          <a:prstGeom prst="rect">
            <a:avLst/>
          </a:prstGeom>
          <a:noFill/>
        </p:spPr>
        <p:txBody>
          <a:bodyPr wrap="square" rtlCol="0">
            <a:spAutoFit/>
          </a:bodyPr>
          <a:lstStyle/>
          <a:p>
            <a:pPr algn="ctr"/>
            <a:r>
              <a:rPr lang="id-ID" sz="8000" b="1" dirty="0">
                <a:solidFill>
                  <a:srgbClr val="F6F4EA"/>
                </a:solidFill>
                <a:latin typeface="Century Gothic" pitchFamily="34" charset="0"/>
              </a:rPr>
              <a:t>!</a:t>
            </a:r>
          </a:p>
        </p:txBody>
      </p:sp>
      <p:sp>
        <p:nvSpPr>
          <p:cNvPr id="8" name="Rounded Rectangle 7"/>
          <p:cNvSpPr/>
          <p:nvPr/>
        </p:nvSpPr>
        <p:spPr>
          <a:xfrm>
            <a:off x="576139" y="1800250"/>
            <a:ext cx="10585251" cy="1152128"/>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Dipakai untuk mengakhiri ungkapan atau pernyataan yang berupa seruan atau perintah yang menggambarkan kesungguhan, ketidakpercayaan, atau emosi yang kuat.</a:t>
            </a:r>
            <a:endParaRPr lang="id-ID" b="1" dirty="0">
              <a:solidFill>
                <a:srgbClr val="1C3A56"/>
              </a:solidFill>
              <a:latin typeface="Century Gothic" pitchFamily="34" charset="0"/>
            </a:endParaRPr>
          </a:p>
        </p:txBody>
      </p:sp>
      <p:sp>
        <p:nvSpPr>
          <p:cNvPr id="9" name="Rounded Rectangle 8"/>
          <p:cNvSpPr/>
          <p:nvPr/>
        </p:nvSpPr>
        <p:spPr>
          <a:xfrm>
            <a:off x="1224211" y="3096394"/>
            <a:ext cx="9289032" cy="136815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Bayarlah pajak tepat pada waktunya!</a:t>
            </a:r>
          </a:p>
          <a:p>
            <a:r>
              <a:rPr lang="id-ID" b="1" dirty="0" smtClean="0">
                <a:latin typeface="Century Gothic" pitchFamily="34" charset="0"/>
              </a:rPr>
              <a:t> Masa! Dia bersikap seperti itu? </a:t>
            </a:r>
          </a:p>
          <a:p>
            <a:r>
              <a:rPr lang="id-ID" b="1" dirty="0" smtClean="0">
                <a:latin typeface="Century Gothic" pitchFamily="34" charset="0"/>
              </a:rPr>
              <a:t>Hidup Mahasiswa ! Hidup Rakyat Indonesia !</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4251" y="0"/>
            <a:ext cx="2736304" cy="1512218"/>
          </a:xfrm>
        </p:spPr>
        <p:txBody>
          <a:bodyPr>
            <a:normAutofit/>
          </a:bodyPr>
          <a:lstStyle/>
          <a:p>
            <a:pPr algn="l"/>
            <a:r>
              <a:rPr lang="id-ID" sz="3200" b="1" dirty="0" smtClean="0">
                <a:solidFill>
                  <a:srgbClr val="2382A1"/>
                </a:solidFill>
                <a:latin typeface="Century Gothic" pitchFamily="34" charset="0"/>
              </a:rPr>
              <a:t>Tujuan </a:t>
            </a:r>
            <a:br>
              <a:rPr lang="id-ID" sz="3200" b="1" dirty="0" smtClean="0">
                <a:solidFill>
                  <a:srgbClr val="2382A1"/>
                </a:solidFill>
                <a:latin typeface="Century Gothic" pitchFamily="34" charset="0"/>
              </a:rPr>
            </a:br>
            <a:r>
              <a:rPr lang="id-ID" sz="3200" b="1" dirty="0" smtClean="0">
                <a:solidFill>
                  <a:srgbClr val="2382A1"/>
                </a:solidFill>
                <a:latin typeface="Century Gothic" pitchFamily="34" charset="0"/>
              </a:rPr>
              <a:t>Mempelajari </a:t>
            </a:r>
            <a:endParaRPr lang="id-ID" sz="3200" b="1" dirty="0">
              <a:solidFill>
                <a:srgbClr val="2382A1"/>
              </a:solidFill>
              <a:latin typeface="Century Gothic" pitchFamily="34" charset="0"/>
            </a:endParaRPr>
          </a:p>
        </p:txBody>
      </p:sp>
      <p:sp>
        <p:nvSpPr>
          <p:cNvPr id="3" name="Content Placeholder 2"/>
          <p:cNvSpPr>
            <a:spLocks noGrp="1"/>
          </p:cNvSpPr>
          <p:nvPr>
            <p:ph idx="1"/>
          </p:nvPr>
        </p:nvSpPr>
        <p:spPr/>
        <p:txBody>
          <a:bodyPr/>
          <a:lstStyle/>
          <a:p>
            <a:endParaRPr lang="id-ID" dirty="0"/>
          </a:p>
        </p:txBody>
      </p:sp>
      <p:sp>
        <p:nvSpPr>
          <p:cNvPr id="4" name="Oval 3"/>
          <p:cNvSpPr/>
          <p:nvPr/>
        </p:nvSpPr>
        <p:spPr>
          <a:xfrm>
            <a:off x="360115" y="216074"/>
            <a:ext cx="1152128" cy="1152128"/>
          </a:xfrm>
          <a:prstGeom prst="ellipse">
            <a:avLst/>
          </a:prstGeom>
          <a:solidFill>
            <a:srgbClr val="238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4"/>
          <p:cNvSpPr/>
          <p:nvPr/>
        </p:nvSpPr>
        <p:spPr>
          <a:xfrm>
            <a:off x="432123" y="1944266"/>
            <a:ext cx="9937104" cy="648072"/>
          </a:xfrm>
          <a:prstGeom prst="roundRect">
            <a:avLst>
              <a:gd name="adj" fmla="val 50000"/>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Prioritas dalam membentuk kalimat sedikit apapun bentuknya </a:t>
            </a:r>
            <a:endParaRPr lang="id-ID" sz="2400" b="1" dirty="0">
              <a:solidFill>
                <a:srgbClr val="2382A1"/>
              </a:solidFill>
              <a:latin typeface="Century Gothic" pitchFamily="34" charset="0"/>
            </a:endParaRPr>
          </a:p>
        </p:txBody>
      </p:sp>
      <p:sp>
        <p:nvSpPr>
          <p:cNvPr id="6" name="Rounded Rectangle 5"/>
          <p:cNvSpPr/>
          <p:nvPr/>
        </p:nvSpPr>
        <p:spPr>
          <a:xfrm>
            <a:off x="432123" y="2736354"/>
            <a:ext cx="9937104" cy="648072"/>
          </a:xfrm>
          <a:prstGeom prst="roundRect">
            <a:avLst>
              <a:gd name="adj" fmla="val 50000"/>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Memudahkan menafsirkan maksud kalimat </a:t>
            </a:r>
            <a:endParaRPr lang="id-ID" sz="2400" b="1" dirty="0">
              <a:solidFill>
                <a:srgbClr val="2382A1"/>
              </a:solidFill>
              <a:latin typeface="Century Gothic" pitchFamily="34" charset="0"/>
            </a:endParaRPr>
          </a:p>
        </p:txBody>
      </p:sp>
      <p:sp>
        <p:nvSpPr>
          <p:cNvPr id="7" name="Rounded Rectangle 6"/>
          <p:cNvSpPr/>
          <p:nvPr/>
        </p:nvSpPr>
        <p:spPr>
          <a:xfrm>
            <a:off x="432123" y="3600450"/>
            <a:ext cx="9937104" cy="648072"/>
          </a:xfrm>
          <a:prstGeom prst="roundRect">
            <a:avLst>
              <a:gd name="adj" fmla="val 50000"/>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Sebagai bentuk baku dalam kaidah bahasa</a:t>
            </a:r>
            <a:endParaRPr lang="id-ID" sz="2400" b="1" dirty="0">
              <a:solidFill>
                <a:srgbClr val="2382A1"/>
              </a:solidFill>
              <a:latin typeface="Century Gothic" pitchFamily="34" charset="0"/>
            </a:endParaRPr>
          </a:p>
        </p:txBody>
      </p:sp>
      <p:sp>
        <p:nvSpPr>
          <p:cNvPr id="8" name="Rounded Rectangle 7"/>
          <p:cNvSpPr/>
          <p:nvPr/>
        </p:nvSpPr>
        <p:spPr>
          <a:xfrm>
            <a:off x="432123" y="4464546"/>
            <a:ext cx="9937104" cy="648072"/>
          </a:xfrm>
          <a:prstGeom prst="roundRect">
            <a:avLst>
              <a:gd name="adj" fmla="val 50000"/>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Memperindah teks </a:t>
            </a:r>
            <a:endParaRPr lang="id-ID" sz="2400" b="1" dirty="0">
              <a:solidFill>
                <a:srgbClr val="2382A1"/>
              </a:solidFill>
              <a:latin typeface="Century Gothic" pitchFamily="34" charset="0"/>
            </a:endParaRPr>
          </a:p>
        </p:txBody>
      </p:sp>
      <p:sp>
        <p:nvSpPr>
          <p:cNvPr id="9" name="Rounded Rectangle 8"/>
          <p:cNvSpPr/>
          <p:nvPr/>
        </p:nvSpPr>
        <p:spPr>
          <a:xfrm>
            <a:off x="432123" y="5328642"/>
            <a:ext cx="9937104" cy="648072"/>
          </a:xfrm>
          <a:prstGeom prst="roundRect">
            <a:avLst>
              <a:gd name="adj" fmla="val 50000"/>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rgbClr val="2382A1"/>
                </a:solidFill>
                <a:latin typeface="Century Gothic" pitchFamily="34" charset="0"/>
              </a:rPr>
              <a:t>Nilai sosial dan budaya </a:t>
            </a:r>
            <a:endParaRPr lang="id-ID" sz="2400" b="1" dirty="0">
              <a:solidFill>
                <a:srgbClr val="2382A1"/>
              </a:solidFill>
              <a:latin typeface="Century Gothic"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88507"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Elipsis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96069" y="3600450"/>
            <a:ext cx="3528392" cy="1323439"/>
          </a:xfrm>
          <a:prstGeom prst="rect">
            <a:avLst/>
          </a:prstGeom>
          <a:noFill/>
        </p:spPr>
        <p:txBody>
          <a:bodyPr wrap="square" rtlCol="0">
            <a:spAutoFit/>
          </a:bodyPr>
          <a:lstStyle/>
          <a:p>
            <a:pPr algn="ctr"/>
            <a:r>
              <a:rPr lang="id-ID" sz="8000" b="1" dirty="0" smtClean="0">
                <a:solidFill>
                  <a:srgbClr val="F6F4EA"/>
                </a:solidFill>
                <a:latin typeface="Century Gothic" pitchFamily="34" charset="0"/>
              </a:rPr>
              <a:t>...</a:t>
            </a:r>
            <a:endParaRPr lang="id-ID" sz="80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menunjukkan bahwa dalam suatu kalimat atau kutipan ada bagian yang dihilangkan.</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Penyebab kemerosotan ... akan diteliti lebih lanjut.</a:t>
            </a:r>
          </a:p>
          <a:p>
            <a:r>
              <a:rPr lang="id-ID" b="1" dirty="0" smtClean="0">
                <a:latin typeface="Century Gothic" pitchFamily="34" charset="0"/>
              </a:rPr>
              <a:t>Dalam Undang-Undang Dasar 1945 disebutkan bahwa bahasa negara ialah ….</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Dipakai untuk menulis ujaran yang tidak selesai dalam dialog.</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“Menurut saya … seperti … bagaimana, Bu?” </a:t>
            </a:r>
          </a:p>
          <a:p>
            <a:r>
              <a:rPr lang="id-ID" b="1" dirty="0" smtClean="0">
                <a:latin typeface="Century Gothic" pitchFamily="34" charset="0"/>
              </a:rPr>
              <a:t>“Jadi, simpulannya … oh, sudah saatnya istirahat.”</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954107"/>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Petik (Ganda)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24061" y="3744466"/>
            <a:ext cx="3528392" cy="923330"/>
          </a:xfrm>
          <a:prstGeom prst="rect">
            <a:avLst/>
          </a:prstGeom>
          <a:noFill/>
        </p:spPr>
        <p:txBody>
          <a:bodyPr wrap="square" rtlCol="0">
            <a:spAutoFit/>
          </a:bodyPr>
          <a:lstStyle/>
          <a:p>
            <a:pPr algn="ctr"/>
            <a:r>
              <a:rPr lang="id-ID" sz="5400" b="1" dirty="0" smtClean="0">
                <a:solidFill>
                  <a:srgbClr val="F6F4EA"/>
                </a:solidFill>
                <a:latin typeface="Century Gothic" pitchFamily="34" charset="0"/>
              </a:rPr>
              <a:t>“...”</a:t>
            </a:r>
            <a:endParaRPr lang="id-ID" sz="54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petikan langsung yang berasal dari pembicaraan, naskah, atau bahan tertulis lain</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Menurut Pasal 31 Undang-Undang Dasar Negara Republik Indonesia Tahun 1945, “Setiap warga negara berhak memperoleh pendidikan.”</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judul sajak, lagu, film, sinetron, artikel, naskah, atau bab buku yang dipakai dalam kalimat.</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smtClean="0">
                <a:latin typeface="Century Gothic" pitchFamily="34" charset="0"/>
              </a:rPr>
              <a:t>Film “Ainun dan Habibie” merupakan kisah nyata yang diangkat dari sebuah novel.</a:t>
            </a:r>
            <a:endParaRPr lang="id-ID" b="1" dirty="0">
              <a:solidFill>
                <a:schemeClr val="bg1"/>
              </a:solidFill>
              <a:latin typeface="Century Gothic" pitchFamily="34" charset="0"/>
            </a:endParaRPr>
          </a:p>
        </p:txBody>
      </p:sp>
      <p:sp>
        <p:nvSpPr>
          <p:cNvPr id="12" name="Rounded Rectangle 11"/>
          <p:cNvSpPr/>
          <p:nvPr/>
        </p:nvSpPr>
        <p:spPr>
          <a:xfrm>
            <a:off x="1152203" y="4968602"/>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Saya sedang membaca “Peningkatan Mutu Daya Ungkap Bahasa Indonesia” dalam buku Bahasa Indonesia Menuju Masyarakat Madani.</a:t>
            </a:r>
            <a:endParaRPr lang="id-ID" b="1" dirty="0">
              <a:solidFill>
                <a:schemeClr val="bg1"/>
              </a:solidFill>
              <a:latin typeface="Century Gothic" pitchFamily="34" charset="0"/>
            </a:endParaRPr>
          </a:p>
        </p:txBody>
      </p:sp>
      <p:sp>
        <p:nvSpPr>
          <p:cNvPr id="13" name="Rounded Rectangle 12"/>
          <p:cNvSpPr/>
          <p:nvPr/>
        </p:nvSpPr>
        <p:spPr>
          <a:xfrm>
            <a:off x="360115" y="583269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istilah ilmiah yang kurang dikenal atau kata yang mempunyai arti khusus.</a:t>
            </a:r>
            <a:endParaRPr lang="id-ID" b="1" dirty="0">
              <a:solidFill>
                <a:srgbClr val="1C3A56"/>
              </a:solidFill>
              <a:latin typeface="Century Gothic" pitchFamily="34" charset="0"/>
            </a:endParaRPr>
          </a:p>
        </p:txBody>
      </p:sp>
      <p:sp>
        <p:nvSpPr>
          <p:cNvPr id="14" name="Rounded Rectangle 13"/>
          <p:cNvSpPr/>
          <p:nvPr/>
        </p:nvSpPr>
        <p:spPr>
          <a:xfrm>
            <a:off x="1152203" y="6480820"/>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b="1" dirty="0" smtClean="0">
              <a:latin typeface="Century Gothic" pitchFamily="34" charset="0"/>
            </a:endParaRPr>
          </a:p>
          <a:p>
            <a:r>
              <a:rPr lang="id-ID" b="1" dirty="0" smtClean="0">
                <a:latin typeface="Century Gothic" pitchFamily="34" charset="0"/>
              </a:rPr>
              <a:t>Awalnya </a:t>
            </a:r>
            <a:r>
              <a:rPr lang="id-ID" b="1" dirty="0">
                <a:latin typeface="Century Gothic" pitchFamily="34" charset="0"/>
              </a:rPr>
              <a:t>KPI hanya mengawasi di dunia pertelevisian tetapi kini lembaga </a:t>
            </a:r>
            <a:r>
              <a:rPr lang="id-ID" b="1" dirty="0" smtClean="0">
                <a:latin typeface="Century Gothic" pitchFamily="34" charset="0"/>
              </a:rPr>
              <a:t>“tukang sensor” </a:t>
            </a:r>
            <a:r>
              <a:rPr lang="id-ID" b="1" dirty="0">
                <a:latin typeface="Century Gothic" pitchFamily="34" charset="0"/>
              </a:rPr>
              <a:t>itu mulai bergerak di dunia Youtube dan Netflix.</a:t>
            </a:r>
          </a:p>
          <a:p>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954107"/>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Petik Tunggal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Dipakai untuk mengapit petikan yang terdapat dalam petikan lain.</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“Kudengar teriak anakku, ‘Ibu, Bapak pulang!’, dan rasa letihku lenyap seketika,” ujar Pak Hamdan.</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Dipakai untuk mengapit makna, terjemahan, atau penjelasan kata atau ungkapan.</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2232248"/>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b="1" dirty="0" smtClean="0">
              <a:latin typeface="Century Gothic" pitchFamily="34" charset="0"/>
            </a:endParaRPr>
          </a:p>
          <a:p>
            <a:r>
              <a:rPr lang="id-ID" b="1" dirty="0" smtClean="0">
                <a:latin typeface="Century Gothic" pitchFamily="34" charset="0"/>
              </a:rPr>
              <a:t>noken 		‘tas khas Papua’ </a:t>
            </a:r>
          </a:p>
          <a:p>
            <a:r>
              <a:rPr lang="id-ID" b="1" dirty="0" smtClean="0">
                <a:latin typeface="Century Gothic" pitchFamily="34" charset="0"/>
              </a:rPr>
              <a:t>tadulako 	‘panglima’ </a:t>
            </a:r>
          </a:p>
          <a:p>
            <a:r>
              <a:rPr lang="id-ID" b="1" dirty="0" smtClean="0">
                <a:latin typeface="Century Gothic" pitchFamily="34" charset="0"/>
              </a:rPr>
              <a:t>wisdom 		‘kebijaksanaan’ </a:t>
            </a:r>
          </a:p>
          <a:p>
            <a:r>
              <a:rPr lang="id-ID" b="1" dirty="0" smtClean="0">
                <a:latin typeface="Century Gothic" pitchFamily="34" charset="0"/>
              </a:rPr>
              <a:t>money politics	 ‘politik uang’</a:t>
            </a:r>
          </a:p>
          <a:p>
            <a:r>
              <a:rPr lang="id-ID" b="1" dirty="0" smtClean="0">
                <a:latin typeface="Century Gothic" pitchFamily="34" charset="0"/>
              </a:rPr>
              <a:t>marsiadap ari 	‘saling bantu’ </a:t>
            </a:r>
          </a:p>
          <a:p>
            <a:r>
              <a:rPr lang="id-ID" b="1" dirty="0" smtClean="0">
                <a:latin typeface="Century Gothic" pitchFamily="34" charset="0"/>
              </a:rPr>
              <a:t>tuah sakato 	‘sepakat demi manfaat bersama’</a:t>
            </a:r>
          </a:p>
          <a:p>
            <a:endParaRPr lang="id-ID" b="1" dirty="0" smtClean="0">
              <a:latin typeface="Century Gothic" pitchFamily="34" charset="0"/>
            </a:endParaRPr>
          </a:p>
        </p:txBody>
      </p:sp>
      <p:sp>
        <p:nvSpPr>
          <p:cNvPr id="15" name="TextBox 14"/>
          <p:cNvSpPr txBox="1"/>
          <p:nvPr/>
        </p:nvSpPr>
        <p:spPr>
          <a:xfrm>
            <a:off x="-1224061" y="3744466"/>
            <a:ext cx="3528392" cy="923330"/>
          </a:xfrm>
          <a:prstGeom prst="rect">
            <a:avLst/>
          </a:prstGeom>
          <a:noFill/>
        </p:spPr>
        <p:txBody>
          <a:bodyPr wrap="square" rtlCol="0">
            <a:spAutoFit/>
          </a:bodyPr>
          <a:lstStyle/>
          <a:p>
            <a:pPr algn="ctr"/>
            <a:r>
              <a:rPr lang="id-ID" sz="5400" b="1" dirty="0" smtClean="0">
                <a:solidFill>
                  <a:srgbClr val="F6F4EA"/>
                </a:solidFill>
                <a:latin typeface="Century Gothic" pitchFamily="34" charset="0"/>
              </a:rPr>
              <a:t>‘...’</a:t>
            </a:r>
            <a:endParaRPr lang="id-ID" sz="5400" b="1" dirty="0">
              <a:solidFill>
                <a:srgbClr val="F6F4EA"/>
              </a:solidFill>
              <a:latin typeface="Century Gothic"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Kurung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24061" y="3744466"/>
            <a:ext cx="3528392" cy="923330"/>
          </a:xfrm>
          <a:prstGeom prst="rect">
            <a:avLst/>
          </a:prstGeom>
          <a:noFill/>
        </p:spPr>
        <p:txBody>
          <a:bodyPr wrap="square" rtlCol="0">
            <a:spAutoFit/>
          </a:bodyPr>
          <a:lstStyle/>
          <a:p>
            <a:pPr algn="ctr"/>
            <a:r>
              <a:rPr lang="id-ID" sz="5400" b="1" dirty="0" smtClean="0">
                <a:solidFill>
                  <a:srgbClr val="F6F4EA"/>
                </a:solidFill>
                <a:latin typeface="Century Gothic" pitchFamily="34" charset="0"/>
              </a:rPr>
              <a:t>(...)</a:t>
            </a:r>
            <a:endParaRPr lang="id-ID" sz="54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tambahan keterangan atau penjelasan.</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Warga baru itu belum memiliki KTP (kartu tanda penduduk). </a:t>
            </a:r>
          </a:p>
          <a:p>
            <a:r>
              <a:rPr lang="id-ID" b="1" dirty="0" smtClean="0">
                <a:latin typeface="Century Gothic" pitchFamily="34" charset="0"/>
              </a:rPr>
              <a:t>Lokakarya (workshop) itu diadakan di Manado.</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keterangan atau penjelasan yang bukan bagian utama kalimat.</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Sajak Tranggono yang berjudul “Ubud” (nama tempat yang terkenal di Bali) ditulis pada tahun 1962.</a:t>
            </a:r>
            <a:endParaRPr lang="id-ID" b="1" dirty="0">
              <a:solidFill>
                <a:schemeClr val="bg1"/>
              </a:solidFill>
              <a:latin typeface="Century Gothic" pitchFamily="34" charset="0"/>
            </a:endParaRPr>
          </a:p>
        </p:txBody>
      </p:sp>
      <p:sp>
        <p:nvSpPr>
          <p:cNvPr id="12" name="Rounded Rectangle 11"/>
          <p:cNvSpPr/>
          <p:nvPr/>
        </p:nvSpPr>
        <p:spPr>
          <a:xfrm>
            <a:off x="1152203" y="4968602"/>
            <a:ext cx="9649147" cy="57606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Keterangan itu (lihat Tabel 10) menunjukkan arus perkembangan baru pasar dalam negeri.</a:t>
            </a:r>
            <a:endParaRPr lang="id-ID" b="1" dirty="0">
              <a:solidFill>
                <a:schemeClr val="bg1"/>
              </a:solidFill>
              <a:latin typeface="Century Gothic" pitchFamily="34" charset="0"/>
            </a:endParaRPr>
          </a:p>
        </p:txBody>
      </p:sp>
      <p:sp>
        <p:nvSpPr>
          <p:cNvPr id="13" name="Rounded Rectangle 12"/>
          <p:cNvSpPr/>
          <p:nvPr/>
        </p:nvSpPr>
        <p:spPr>
          <a:xfrm>
            <a:off x="360115" y="5688682"/>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untuk mengapit huruf atau kata yang keberadaannya di dalam teks dapat dimunculkan atau dihilangkan.</a:t>
            </a:r>
            <a:endParaRPr lang="id-ID" b="1" dirty="0">
              <a:solidFill>
                <a:srgbClr val="1C3A56"/>
              </a:solidFill>
              <a:latin typeface="Century Gothic" pitchFamily="34" charset="0"/>
            </a:endParaRPr>
          </a:p>
        </p:txBody>
      </p:sp>
      <p:sp>
        <p:nvSpPr>
          <p:cNvPr id="14" name="Rounded Rectangle 13"/>
          <p:cNvSpPr/>
          <p:nvPr/>
        </p:nvSpPr>
        <p:spPr>
          <a:xfrm>
            <a:off x="1152203" y="6480820"/>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Dia berangkat ke kantor selalu menaiki (bus) Transjakarta. </a:t>
            </a:r>
          </a:p>
          <a:p>
            <a:r>
              <a:rPr lang="id-ID" b="1" dirty="0" smtClean="0">
                <a:latin typeface="Century Gothic" pitchFamily="34" charset="0"/>
              </a:rPr>
              <a:t>Pesepak bola kenamaan itu berasal dari (Kota) Padang.</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Kurung Siku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24061" y="3744466"/>
            <a:ext cx="3528392" cy="923330"/>
          </a:xfrm>
          <a:prstGeom prst="rect">
            <a:avLst/>
          </a:prstGeom>
          <a:noFill/>
        </p:spPr>
        <p:txBody>
          <a:bodyPr wrap="square" rtlCol="0">
            <a:spAutoFit/>
          </a:bodyPr>
          <a:lstStyle/>
          <a:p>
            <a:pPr algn="ctr"/>
            <a:r>
              <a:rPr lang="id-ID" sz="5400" b="1" dirty="0" smtClean="0">
                <a:solidFill>
                  <a:srgbClr val="F6F4EA"/>
                </a:solidFill>
                <a:latin typeface="Century Gothic" pitchFamily="34" charset="0"/>
              </a:rPr>
              <a:t>[...]</a:t>
            </a:r>
            <a:endParaRPr lang="id-ID" sz="54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engapit huruf, kata, atau kelompok kata sebagai koreksi atau tambahan atas kesalahan atau kekurangan di dalam naskah asli yang ditulis orang lain.</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Penggunaan bahasa dalam karya ilmiah harus sesuai [dengan] kaidah bahasa Indonesia. Ulang tahun [Proklamasi Kemerdekaan] Republik Indonesia dirayakan secara khidmat.</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engapit keterangan dalam kalimat penjelas yang terdapat dalam tanda kurung</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Persamaan kedua proses itu (perbedaannya dibicarakan di dalam Bab II [lihat halaman 35─38]) perlu dibentangkan di sini.</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EE5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Garis Miring </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24061" y="3744466"/>
            <a:ext cx="3528392" cy="923330"/>
          </a:xfrm>
          <a:prstGeom prst="rect">
            <a:avLst/>
          </a:prstGeom>
          <a:noFill/>
        </p:spPr>
        <p:txBody>
          <a:bodyPr wrap="square" rtlCol="0">
            <a:spAutoFit/>
          </a:bodyPr>
          <a:lstStyle/>
          <a:p>
            <a:pPr algn="ctr"/>
            <a:r>
              <a:rPr lang="id-ID" sz="5400" b="1" dirty="0" smtClean="0">
                <a:solidFill>
                  <a:srgbClr val="F6F4EA"/>
                </a:solidFill>
                <a:latin typeface="Century Gothic" pitchFamily="34" charset="0"/>
              </a:rPr>
              <a:t>/</a:t>
            </a:r>
            <a:endParaRPr lang="id-ID" sz="54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D</a:t>
            </a:r>
            <a:r>
              <a:rPr lang="id-ID" b="1" dirty="0" smtClean="0">
                <a:solidFill>
                  <a:srgbClr val="1C3A56"/>
                </a:solidFill>
                <a:latin typeface="Century Gothic" pitchFamily="34" charset="0"/>
              </a:rPr>
              <a:t>ipakai dalam nomor surat, nomor pada alamat, dan penandaan masa satu tahun yang terbagi dalam dua tahun takwim.</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936104"/>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b="1" dirty="0" smtClean="0">
                <a:latin typeface="Century Gothic" pitchFamily="34" charset="0"/>
              </a:rPr>
              <a:t>Nomor: 7/PK/II/2013 </a:t>
            </a:r>
            <a:endParaRPr lang="id-ID" b="1" dirty="0" smtClean="0">
              <a:latin typeface="Century Gothic" pitchFamily="34" charset="0"/>
            </a:endParaRPr>
          </a:p>
          <a:p>
            <a:r>
              <a:rPr lang="fi-FI" b="1" dirty="0" smtClean="0">
                <a:latin typeface="Century Gothic" pitchFamily="34" charset="0"/>
              </a:rPr>
              <a:t>Jalan Kramat III/10 </a:t>
            </a:r>
            <a:endParaRPr lang="id-ID" b="1" dirty="0" smtClean="0">
              <a:latin typeface="Century Gothic" pitchFamily="34" charset="0"/>
            </a:endParaRPr>
          </a:p>
          <a:p>
            <a:r>
              <a:rPr lang="id-ID" b="1" dirty="0">
                <a:latin typeface="Century Gothic" pitchFamily="34" charset="0"/>
              </a:rPr>
              <a:t>T</a:t>
            </a:r>
            <a:r>
              <a:rPr lang="fi-FI" b="1" dirty="0" smtClean="0">
                <a:latin typeface="Century Gothic" pitchFamily="34" charset="0"/>
              </a:rPr>
              <a:t>ahun ajaran 2012/2013</a:t>
            </a:r>
            <a:endParaRPr lang="id-ID" b="1" dirty="0">
              <a:solidFill>
                <a:schemeClr val="bg1"/>
              </a:solidFill>
              <a:latin typeface="Century Gothic" pitchFamily="34" charset="0"/>
            </a:endParaRPr>
          </a:p>
        </p:txBody>
      </p:sp>
      <p:sp>
        <p:nvSpPr>
          <p:cNvPr id="10" name="Rounded Rectangle 9"/>
          <p:cNvSpPr/>
          <p:nvPr/>
        </p:nvSpPr>
        <p:spPr>
          <a:xfrm>
            <a:off x="1224212" y="3312418"/>
            <a:ext cx="8928992"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S</a:t>
            </a:r>
            <a:r>
              <a:rPr lang="id-ID" b="1" dirty="0" smtClean="0">
                <a:solidFill>
                  <a:srgbClr val="1C3A56"/>
                </a:solidFill>
                <a:latin typeface="Century Gothic" pitchFamily="34" charset="0"/>
              </a:rPr>
              <a:t>ebagai pengganti kata dan, atau, serta setiap.</a:t>
            </a:r>
            <a:endParaRPr lang="id-ID" b="1" dirty="0">
              <a:solidFill>
                <a:srgbClr val="1C3A56"/>
              </a:solidFill>
              <a:latin typeface="Century Gothic" pitchFamily="34" charset="0"/>
            </a:endParaRPr>
          </a:p>
        </p:txBody>
      </p:sp>
      <p:sp>
        <p:nvSpPr>
          <p:cNvPr id="11" name="Rounded Rectangle 10"/>
          <p:cNvSpPr/>
          <p:nvPr/>
        </p:nvSpPr>
        <p:spPr>
          <a:xfrm>
            <a:off x="1152203" y="4104506"/>
            <a:ext cx="9649147" cy="172819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mahasiswa/mahasiswi 		‘mahasiswa dan mahasiswi’ </a:t>
            </a:r>
          </a:p>
          <a:p>
            <a:r>
              <a:rPr lang="id-ID" b="1" dirty="0" smtClean="0">
                <a:latin typeface="Century Gothic" pitchFamily="34" charset="0"/>
              </a:rPr>
              <a:t>dikirimkan lewat darat/laut 	‘dikirimkan lewat darat atau lewat laut’ </a:t>
            </a:r>
          </a:p>
          <a:p>
            <a:r>
              <a:rPr lang="id-ID" b="1" dirty="0" smtClean="0">
                <a:latin typeface="Century Gothic" pitchFamily="34" charset="0"/>
              </a:rPr>
              <a:t>buku dan/atau majalah		‘buku dan majalah atau buku atau 				 majalah’ </a:t>
            </a:r>
          </a:p>
          <a:p>
            <a:r>
              <a:rPr lang="id-ID" b="1" dirty="0" smtClean="0">
                <a:latin typeface="Century Gothic" pitchFamily="34" charset="0"/>
              </a:rPr>
              <a:t>harganya Rp1.500,00/lembar 	‘harganya Rp1.500,00 setiap lembar’</a:t>
            </a:r>
            <a:endParaRPr lang="id-ID" b="1" dirty="0">
              <a:solidFill>
                <a:schemeClr val="bg1"/>
              </a:solidFill>
              <a:latin typeface="Century Gothic" pitchFamily="34" charset="0"/>
            </a:endParaRPr>
          </a:p>
        </p:txBody>
      </p:sp>
      <p:sp>
        <p:nvSpPr>
          <p:cNvPr id="12" name="Rounded Rectangle 11"/>
          <p:cNvSpPr/>
          <p:nvPr/>
        </p:nvSpPr>
        <p:spPr>
          <a:xfrm>
            <a:off x="-1" y="5976714"/>
            <a:ext cx="10513243"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engapit huruf, kata, atau kelompok kata sebagai koreksi atau pengurangan atas kesalahan atau kelebihan di dalam naskah asli yang ditulis orang lain.</a:t>
            </a:r>
            <a:endParaRPr lang="id-ID" b="1" dirty="0">
              <a:solidFill>
                <a:srgbClr val="1C3A56"/>
              </a:solidFill>
              <a:latin typeface="Century Gothic" pitchFamily="34" charset="0"/>
            </a:endParaRPr>
          </a:p>
        </p:txBody>
      </p:sp>
      <p:sp>
        <p:nvSpPr>
          <p:cNvPr id="14" name="Rounded Rectangle 13"/>
          <p:cNvSpPr/>
          <p:nvPr/>
        </p:nvSpPr>
        <p:spPr>
          <a:xfrm>
            <a:off x="1152203" y="6696794"/>
            <a:ext cx="9649147" cy="50410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Dia sedang menyelesaikan /h/utangnya di bank.</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954107"/>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Penyingkat atau Apostrof</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224061" y="3744466"/>
            <a:ext cx="3528392" cy="2215991"/>
          </a:xfrm>
          <a:prstGeom prst="rect">
            <a:avLst/>
          </a:prstGeom>
          <a:noFill/>
        </p:spPr>
        <p:txBody>
          <a:bodyPr wrap="square" rtlCol="0">
            <a:spAutoFit/>
          </a:bodyPr>
          <a:lstStyle/>
          <a:p>
            <a:pPr algn="ctr"/>
            <a:r>
              <a:rPr lang="id-ID" sz="13800" b="1" dirty="0" smtClean="0">
                <a:solidFill>
                  <a:srgbClr val="F6F4EA"/>
                </a:solidFill>
                <a:latin typeface="Century Gothic" pitchFamily="34" charset="0"/>
              </a:rPr>
              <a:t>‘</a:t>
            </a:r>
            <a:endParaRPr lang="id-ID" sz="13800" b="1" dirty="0">
              <a:solidFill>
                <a:srgbClr val="F6F4EA"/>
              </a:solidFill>
              <a:latin typeface="Century Gothic" pitchFamily="34" charset="0"/>
            </a:endParaRPr>
          </a:p>
        </p:txBody>
      </p:sp>
      <p:sp>
        <p:nvSpPr>
          <p:cNvPr id="8" name="Rounded Rectangle 7"/>
          <p:cNvSpPr/>
          <p:nvPr/>
        </p:nvSpPr>
        <p:spPr>
          <a:xfrm>
            <a:off x="0" y="1512218"/>
            <a:ext cx="10585251" cy="648072"/>
          </a:xfrm>
          <a:prstGeom prst="roundRect">
            <a:avLst>
              <a:gd name="adj" fmla="val 39625"/>
            </a:avLst>
          </a:prstGeom>
          <a:solidFill>
            <a:srgbClr val="F6F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sv-SE" b="1" dirty="0" smtClean="0">
                <a:solidFill>
                  <a:srgbClr val="1C3A56"/>
                </a:solidFill>
                <a:latin typeface="Century Gothic" pitchFamily="34" charset="0"/>
              </a:rPr>
              <a:t>enunjukkan penghilangan bagian kata atau bagian angka tahun dalam konteks tertentu.</a:t>
            </a:r>
            <a:endParaRPr lang="id-ID" b="1" dirty="0">
              <a:solidFill>
                <a:srgbClr val="1C3A56"/>
              </a:solidFill>
              <a:latin typeface="Century Gothic" pitchFamily="34" charset="0"/>
            </a:endParaRPr>
          </a:p>
        </p:txBody>
      </p:sp>
      <p:sp>
        <p:nvSpPr>
          <p:cNvPr id="9" name="Rounded Rectangle 8"/>
          <p:cNvSpPr/>
          <p:nvPr/>
        </p:nvSpPr>
        <p:spPr>
          <a:xfrm>
            <a:off x="1152202" y="2232298"/>
            <a:ext cx="9649147" cy="1368152"/>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Dia ‘kan kusurati. (‘kan = akan) </a:t>
            </a:r>
          </a:p>
          <a:p>
            <a:r>
              <a:rPr lang="id-ID" b="1" dirty="0" smtClean="0">
                <a:latin typeface="Century Gothic" pitchFamily="34" charset="0"/>
              </a:rPr>
              <a:t>Mereka sudah datang, ‘kan? (‘kan = bukan)</a:t>
            </a:r>
          </a:p>
          <a:p>
            <a:r>
              <a:rPr lang="id-ID" b="1" dirty="0" smtClean="0">
                <a:latin typeface="Century Gothic" pitchFamily="34" charset="0"/>
              </a:rPr>
              <a:t> Malam ‘lah tiba. (‘lah = telah) </a:t>
            </a:r>
          </a:p>
          <a:p>
            <a:r>
              <a:rPr lang="id-ID" b="1" dirty="0" smtClean="0">
                <a:latin typeface="Century Gothic" pitchFamily="34" charset="0"/>
              </a:rPr>
              <a:t>5-2-‘13 (’13 = 2013)</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4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ounded Rectangle 3"/>
          <p:cNvSpPr/>
          <p:nvPr/>
        </p:nvSpPr>
        <p:spPr>
          <a:xfrm rot="14825223">
            <a:off x="-1608698" y="-375161"/>
            <a:ext cx="4304184" cy="445451"/>
          </a:xfrm>
          <a:prstGeom prst="roundRect">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4"/>
          <p:cNvSpPr/>
          <p:nvPr/>
        </p:nvSpPr>
        <p:spPr>
          <a:xfrm rot="14825223">
            <a:off x="-1813675" y="-338591"/>
            <a:ext cx="3188306" cy="677182"/>
          </a:xfrm>
          <a:prstGeom prst="roundRect">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5"/>
          <p:cNvSpPr/>
          <p:nvPr/>
        </p:nvSpPr>
        <p:spPr>
          <a:xfrm rot="14825223">
            <a:off x="-369097" y="-150022"/>
            <a:ext cx="3188306" cy="300046"/>
          </a:xfrm>
          <a:prstGeom prst="roundRect">
            <a:avLst/>
          </a:prstGeom>
          <a:solidFill>
            <a:srgbClr val="238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ounded Rectangle 6"/>
          <p:cNvSpPr/>
          <p:nvPr/>
        </p:nvSpPr>
        <p:spPr>
          <a:xfrm rot="15006880">
            <a:off x="8535209" y="6130590"/>
            <a:ext cx="3188306" cy="556441"/>
          </a:xfrm>
          <a:prstGeom prst="roundRect">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rot="15006880">
            <a:off x="9187339" y="6897082"/>
            <a:ext cx="3188306" cy="319602"/>
          </a:xfrm>
          <a:prstGeom prst="roundRect">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rot="15006880">
            <a:off x="7809031" y="6967040"/>
            <a:ext cx="3188306" cy="467718"/>
          </a:xfrm>
          <a:prstGeom prst="roundRect">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504131" y="2952378"/>
            <a:ext cx="9929882" cy="2862322"/>
          </a:xfrm>
          <a:prstGeom prst="rect">
            <a:avLst/>
          </a:prstGeom>
          <a:noFill/>
        </p:spPr>
        <p:txBody>
          <a:bodyPr wrap="square" rtlCol="0">
            <a:spAutoFit/>
          </a:bodyPr>
          <a:lstStyle/>
          <a:p>
            <a:pPr algn="ctr"/>
            <a:r>
              <a:rPr lang="id-ID" sz="3200" b="1" dirty="0" smtClean="0">
                <a:latin typeface="Century Gothic" pitchFamily="34" charset="0"/>
              </a:rPr>
              <a:t>Sumber : </a:t>
            </a:r>
            <a:r>
              <a:rPr lang="id-ID" sz="3200" b="1" i="1" dirty="0" smtClean="0">
                <a:latin typeface="Century Gothic" pitchFamily="34" charset="0"/>
              </a:rPr>
              <a:t>Pedoman Ejaan Bahasa Indonesia</a:t>
            </a:r>
          </a:p>
          <a:p>
            <a:pPr algn="ctr"/>
            <a:r>
              <a:rPr lang="id-ID" sz="1600" b="1" dirty="0" smtClean="0">
                <a:latin typeface="Century Gothic" pitchFamily="34" charset="0"/>
              </a:rPr>
              <a:t>(file bisa diunduh di internet atau menyalin dari kami)</a:t>
            </a:r>
            <a:r>
              <a:rPr lang="id-ID" sz="1600" b="1" i="1" dirty="0" smtClean="0">
                <a:latin typeface="Century Gothic" pitchFamily="34" charset="0"/>
              </a:rPr>
              <a:t> </a:t>
            </a:r>
          </a:p>
          <a:p>
            <a:pPr algn="ctr"/>
            <a:endParaRPr lang="id-ID" sz="3200" b="1" dirty="0">
              <a:latin typeface="Century Gothic" pitchFamily="34" charset="0"/>
            </a:endParaRPr>
          </a:p>
          <a:p>
            <a:pPr algn="ctr"/>
            <a:endParaRPr lang="id-ID" sz="3200" b="1" dirty="0" smtClean="0">
              <a:latin typeface="Century Gothic" pitchFamily="34" charset="0"/>
            </a:endParaRPr>
          </a:p>
          <a:p>
            <a:pPr algn="ctr"/>
            <a:r>
              <a:rPr lang="id-ID" sz="3200" b="1" dirty="0" smtClean="0">
                <a:latin typeface="Century Gothic" pitchFamily="34" charset="0"/>
              </a:rPr>
              <a:t>Terima Kasih</a:t>
            </a:r>
          </a:p>
          <a:p>
            <a:pPr algn="ctr"/>
            <a:r>
              <a:rPr lang="id-ID" sz="3200" b="1" dirty="0" smtClean="0">
                <a:latin typeface="Century Gothic" pitchFamily="34" charset="0"/>
              </a:rPr>
              <a:t>Apakah ada pertanyaan ?</a:t>
            </a:r>
            <a:endParaRPr lang="id-ID" sz="3200" b="1" dirty="0">
              <a:latin typeface="Century Gothic"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31" y="504106"/>
            <a:ext cx="9721215" cy="1200150"/>
          </a:xfrm>
        </p:spPr>
        <p:txBody>
          <a:bodyPr>
            <a:noAutofit/>
          </a:bodyPr>
          <a:lstStyle/>
          <a:p>
            <a:r>
              <a:rPr lang="id-ID" sz="3200" b="1" dirty="0" smtClean="0"/>
              <a:t>Laporan Notulensi Kelompok Satu  </a:t>
            </a:r>
            <a:r>
              <a:rPr lang="id-ID" sz="3200" dirty="0" smtClean="0"/>
              <a:t/>
            </a:r>
            <a:br>
              <a:rPr lang="id-ID" sz="3200" dirty="0" smtClean="0"/>
            </a:br>
            <a:r>
              <a:rPr lang="id-ID" sz="3200" b="1" dirty="0" smtClean="0"/>
              <a:t>Penulisan Huruf Kapital, Cetak Miring, Tanda Baca dalam Bahasa Indonesia</a:t>
            </a:r>
            <a:r>
              <a:rPr lang="id-ID" sz="3200" dirty="0" smtClean="0"/>
              <a:t/>
            </a:r>
            <a:br>
              <a:rPr lang="id-ID" sz="3200" dirty="0" smtClean="0"/>
            </a:br>
            <a:endParaRPr lang="id-ID" sz="3200" dirty="0"/>
          </a:p>
        </p:txBody>
      </p:sp>
      <p:sp>
        <p:nvSpPr>
          <p:cNvPr id="3" name="Content Placeholder 2"/>
          <p:cNvSpPr>
            <a:spLocks noGrp="1"/>
          </p:cNvSpPr>
          <p:nvPr>
            <p:ph idx="1"/>
          </p:nvPr>
        </p:nvSpPr>
        <p:spPr/>
        <p:txBody>
          <a:bodyPr>
            <a:normAutofit fontScale="62500" lnSpcReduction="20000"/>
          </a:bodyPr>
          <a:lstStyle/>
          <a:p>
            <a:pPr marL="742950" lvl="0" indent="-742950">
              <a:buAutoNum type="alphaUcPeriod"/>
            </a:pPr>
            <a:r>
              <a:rPr lang="id-ID" b="1" dirty="0" smtClean="0"/>
              <a:t>Pertanyaan </a:t>
            </a:r>
            <a:r>
              <a:rPr lang="id-ID" b="1" dirty="0" smtClean="0"/>
              <a:t>dari audience dan jawaban </a:t>
            </a:r>
            <a:r>
              <a:rPr lang="id-ID" b="1" dirty="0" smtClean="0"/>
              <a:t>dari pembicara</a:t>
            </a:r>
          </a:p>
          <a:p>
            <a:pPr marL="742950" lvl="0" indent="-742950">
              <a:buNone/>
            </a:pPr>
            <a:endParaRPr lang="id-ID" b="1" dirty="0" smtClean="0"/>
          </a:p>
          <a:p>
            <a:pPr lvl="0" indent="-28575">
              <a:buNone/>
            </a:pPr>
            <a:r>
              <a:rPr lang="id-ID" b="1" dirty="0" smtClean="0"/>
              <a:t>1. Nama </a:t>
            </a:r>
            <a:r>
              <a:rPr lang="id-ID" b="1" dirty="0" smtClean="0"/>
              <a:t>	</a:t>
            </a:r>
            <a:r>
              <a:rPr lang="id-ID" b="1" dirty="0" smtClean="0"/>
              <a:t>:Diki </a:t>
            </a:r>
            <a:endParaRPr lang="id-ID" dirty="0" smtClean="0"/>
          </a:p>
          <a:p>
            <a:pPr indent="-28575">
              <a:buNone/>
            </a:pPr>
            <a:r>
              <a:rPr lang="id-ID" b="1" dirty="0" smtClean="0"/>
              <a:t>NIM		: 3098</a:t>
            </a:r>
            <a:endParaRPr lang="id-ID" dirty="0" smtClean="0"/>
          </a:p>
          <a:p>
            <a:pPr indent="-28575">
              <a:buNone/>
            </a:pPr>
            <a:r>
              <a:rPr lang="id-ID" b="1" dirty="0" smtClean="0"/>
              <a:t>Pertanyaan	: Bagaimana cara membedakan penggunaan tanda titik </a:t>
            </a:r>
            <a:r>
              <a:rPr lang="id-ID" b="1" dirty="0" smtClean="0"/>
              <a:t>dan koma </a:t>
            </a:r>
            <a:r>
              <a:rPr lang="id-ID" b="1" dirty="0" smtClean="0"/>
              <a:t>pada kalimat penjelas sebelum tanda petik dimulainya dialog ?</a:t>
            </a:r>
            <a:endParaRPr lang="id-ID" dirty="0" smtClean="0"/>
          </a:p>
          <a:p>
            <a:pPr indent="-28575">
              <a:buNone/>
            </a:pPr>
            <a:r>
              <a:rPr lang="id-ID" b="1" dirty="0" smtClean="0"/>
              <a:t> </a:t>
            </a:r>
            <a:endParaRPr lang="id-ID" dirty="0" smtClean="0"/>
          </a:p>
          <a:p>
            <a:pPr indent="-28575">
              <a:buNone/>
            </a:pPr>
            <a:r>
              <a:rPr lang="id-ID" b="1" dirty="0" smtClean="0"/>
              <a:t>Jawaban 	</a:t>
            </a:r>
            <a:r>
              <a:rPr lang="id-ID" b="1" dirty="0" smtClean="0"/>
              <a:t>: Kami </a:t>
            </a:r>
            <a:r>
              <a:rPr lang="id-ID" b="1" dirty="0" smtClean="0"/>
              <a:t>memberikan contoh seperti : </a:t>
            </a:r>
            <a:endParaRPr lang="id-ID" dirty="0" smtClean="0"/>
          </a:p>
          <a:p>
            <a:pPr indent="-28575">
              <a:buNone/>
            </a:pPr>
            <a:r>
              <a:rPr lang="id-ID" b="1" dirty="0" smtClean="0"/>
              <a:t>Egi berkata, “ Oy, mana sabun mandiku ?” </a:t>
            </a:r>
            <a:endParaRPr lang="id-ID" dirty="0" smtClean="0"/>
          </a:p>
          <a:p>
            <a:pPr indent="-28575">
              <a:buNone/>
            </a:pPr>
            <a:r>
              <a:rPr lang="id-ID" b="1" dirty="0" smtClean="0"/>
              <a:t>Egi sedang mandi. “ Oy, mana sabun mandiku ?” serunya. </a:t>
            </a:r>
            <a:endParaRPr lang="id-ID" dirty="0" smtClean="0"/>
          </a:p>
          <a:p>
            <a:pPr indent="-28575">
              <a:buNone/>
            </a:pPr>
            <a:r>
              <a:rPr lang="id-ID" b="1" dirty="0" smtClean="0"/>
              <a:t> </a:t>
            </a:r>
            <a:endParaRPr lang="id-ID" dirty="0" smtClean="0"/>
          </a:p>
          <a:p>
            <a:pPr indent="-28575">
              <a:buNone/>
            </a:pPr>
            <a:r>
              <a:rPr lang="id-ID" b="1" dirty="0" smtClean="0"/>
              <a:t>Sehingga dibedakan bahwa, tanda koma bukan sebagai pengakhir kalimat. Sedangkan titik sudah harus diakhirkan dalam kalimat yang tidak lagi ada penjelasan lagi. </a:t>
            </a:r>
            <a:endParaRPr lang="id-ID" dirty="0" smtClean="0"/>
          </a:p>
          <a:p>
            <a:pPr marL="742950" lvl="0" indent="-742950">
              <a:buNone/>
            </a:pPr>
            <a:endParaRPr lang="id-ID" dirty="0" smtClean="0"/>
          </a:p>
          <a:p>
            <a:pPr>
              <a:buNone/>
            </a:pPr>
            <a:endParaRPr lang="id-ID"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buNone/>
            </a:pPr>
            <a:r>
              <a:rPr lang="id-ID" b="1" dirty="0" smtClean="0"/>
              <a:t>2. Nama </a:t>
            </a:r>
            <a:r>
              <a:rPr lang="id-ID" b="1" dirty="0" smtClean="0"/>
              <a:t>		: Nurafiyah </a:t>
            </a:r>
            <a:endParaRPr lang="id-ID" dirty="0" smtClean="0"/>
          </a:p>
          <a:p>
            <a:pPr>
              <a:buNone/>
            </a:pPr>
            <a:r>
              <a:rPr lang="id-ID" b="1" dirty="0" smtClean="0"/>
              <a:t>	NIM</a:t>
            </a:r>
            <a:r>
              <a:rPr lang="id-ID" b="1" dirty="0" smtClean="0"/>
              <a:t>		: 3077</a:t>
            </a:r>
            <a:endParaRPr lang="id-ID" dirty="0" smtClean="0"/>
          </a:p>
          <a:p>
            <a:pPr>
              <a:buNone/>
            </a:pPr>
            <a:r>
              <a:rPr lang="id-ID" b="1" dirty="0" smtClean="0"/>
              <a:t>	Pertanyaan</a:t>
            </a:r>
            <a:r>
              <a:rPr lang="id-ID" b="1" dirty="0" smtClean="0"/>
              <a:t>	: Apakah huruf kapital dan huruf besar sama ?</a:t>
            </a:r>
            <a:endParaRPr lang="id-ID" dirty="0" smtClean="0"/>
          </a:p>
          <a:p>
            <a:pPr>
              <a:buNone/>
            </a:pPr>
            <a:r>
              <a:rPr lang="id-ID" b="1" dirty="0" smtClean="0"/>
              <a:t>	Jawaban </a:t>
            </a:r>
            <a:r>
              <a:rPr lang="id-ID" b="1" dirty="0" smtClean="0"/>
              <a:t>	</a:t>
            </a:r>
            <a:r>
              <a:rPr lang="id-ID" b="1" dirty="0" smtClean="0"/>
              <a:t>: </a:t>
            </a:r>
            <a:r>
              <a:rPr lang="id-ID" b="1" dirty="0" smtClean="0"/>
              <a:t>Beda, karena huruf kapital adalah huruf besar sesuai kaidah bahasa sedangkan huruf besar adalah huruf yang dibesarkan skala bentuknya.</a:t>
            </a:r>
            <a:endParaRPr lang="id-ID" dirty="0" smtClean="0"/>
          </a:p>
          <a:p>
            <a:pPr>
              <a:buNone/>
            </a:pP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4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p>
        </p:txBody>
      </p:sp>
      <p:sp>
        <p:nvSpPr>
          <p:cNvPr id="3" name="Content Placeholder 2"/>
          <p:cNvSpPr>
            <a:spLocks noGrp="1"/>
          </p:cNvSpPr>
          <p:nvPr>
            <p:ph idx="1"/>
          </p:nvPr>
        </p:nvSpPr>
        <p:spPr/>
        <p:txBody>
          <a:bodyPr/>
          <a:lstStyle/>
          <a:p>
            <a:endParaRPr lang="id-ID" b="1" dirty="0"/>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Huruf Kapital </a:t>
            </a:r>
            <a:endParaRPr lang="id-ID" sz="2800" b="1" dirty="0">
              <a:solidFill>
                <a:srgbClr val="F6F4EA"/>
              </a:solidFill>
              <a:latin typeface="Century Gothic" pitchFamily="34" charset="0"/>
            </a:endParaRPr>
          </a:p>
        </p:txBody>
      </p:sp>
      <p:sp>
        <p:nvSpPr>
          <p:cNvPr id="7" name="Rounded Rectangle 6"/>
          <p:cNvSpPr/>
          <p:nvPr/>
        </p:nvSpPr>
        <p:spPr>
          <a:xfrm>
            <a:off x="0" y="1512218"/>
            <a:ext cx="9793088"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TextBox 8"/>
          <p:cNvSpPr txBox="1"/>
          <p:nvPr/>
        </p:nvSpPr>
        <p:spPr>
          <a:xfrm>
            <a:off x="216099" y="1584226"/>
            <a:ext cx="9433048" cy="769441"/>
          </a:xfrm>
          <a:prstGeom prst="rect">
            <a:avLst/>
          </a:prstGeom>
          <a:noFill/>
        </p:spPr>
        <p:txBody>
          <a:bodyPr wrap="square" rtlCol="0">
            <a:spAutoFit/>
          </a:bodyPr>
          <a:lstStyle/>
          <a:p>
            <a:r>
              <a:rPr lang="id-ID" b="1" dirty="0" smtClean="0">
                <a:solidFill>
                  <a:srgbClr val="1C3A56"/>
                </a:solidFill>
                <a:latin typeface="Century Gothic" pitchFamily="34" charset="0"/>
              </a:rPr>
              <a:t>1. Sebagai huruf pertama awal kalimat dan kalimat langsung. </a:t>
            </a:r>
          </a:p>
          <a:p>
            <a:endParaRPr lang="id-ID" sz="2400" b="1" dirty="0">
              <a:solidFill>
                <a:srgbClr val="1C3A56"/>
              </a:solidFill>
              <a:latin typeface="Century Gothic" pitchFamily="34" charset="0"/>
            </a:endParaRPr>
          </a:p>
        </p:txBody>
      </p:sp>
      <p:sp>
        <p:nvSpPr>
          <p:cNvPr id="11" name="Rounded Rectangle 10"/>
          <p:cNvSpPr/>
          <p:nvPr/>
        </p:nvSpPr>
        <p:spPr>
          <a:xfrm>
            <a:off x="1008262" y="208828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Egi berkata, “Apakah kelompok kita akan tampil ?”</a:t>
            </a:r>
            <a:endParaRPr lang="id-ID" b="1" dirty="0">
              <a:solidFill>
                <a:schemeClr val="bg1"/>
              </a:solidFill>
              <a:latin typeface="Century Gothic" pitchFamily="34" charset="0"/>
            </a:endParaRPr>
          </a:p>
        </p:txBody>
      </p:sp>
      <p:sp>
        <p:nvSpPr>
          <p:cNvPr id="12" name="Rounded Rectangle 11"/>
          <p:cNvSpPr/>
          <p:nvPr/>
        </p:nvSpPr>
        <p:spPr>
          <a:xfrm>
            <a:off x="1008262" y="266434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Saat presentasi ini kemungkinan masih ada yang mengantuk.</a:t>
            </a:r>
            <a:endParaRPr lang="id-ID" b="1" dirty="0">
              <a:solidFill>
                <a:schemeClr val="bg1"/>
              </a:solidFill>
              <a:latin typeface="Century Gothic" pitchFamily="34" charset="0"/>
            </a:endParaRPr>
          </a:p>
        </p:txBody>
      </p:sp>
      <p:sp>
        <p:nvSpPr>
          <p:cNvPr id="13" name="Rounded Rectangle 12"/>
          <p:cNvSpPr/>
          <p:nvPr/>
        </p:nvSpPr>
        <p:spPr>
          <a:xfrm>
            <a:off x="1008262" y="324041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Tidak ada. Presentasi baru dimulai.</a:t>
            </a:r>
            <a:endParaRPr lang="id-ID" b="1" dirty="0">
              <a:solidFill>
                <a:schemeClr val="bg1"/>
              </a:solidFill>
              <a:latin typeface="Century Gothic" pitchFamily="34" charset="0"/>
            </a:endParaRPr>
          </a:p>
        </p:txBody>
      </p:sp>
      <p:sp>
        <p:nvSpPr>
          <p:cNvPr id="16" name="Rounded Rectangle 15"/>
          <p:cNvSpPr/>
          <p:nvPr/>
        </p:nvSpPr>
        <p:spPr>
          <a:xfrm>
            <a:off x="-1" y="4104506"/>
            <a:ext cx="10225212"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rgbClr val="1C3A56"/>
                </a:solidFill>
                <a:latin typeface="Century Gothic" pitchFamily="34" charset="0"/>
              </a:rPr>
              <a:t>2. Huruf pertama tentang Ketuhanan, nama, gelar, dan jabatan. </a:t>
            </a:r>
            <a:endParaRPr lang="id-ID" b="1" dirty="0">
              <a:solidFill>
                <a:srgbClr val="1C3A56"/>
              </a:solidFill>
              <a:latin typeface="Century Gothic" pitchFamily="34" charset="0"/>
            </a:endParaRPr>
          </a:p>
        </p:txBody>
      </p:sp>
      <p:sp>
        <p:nvSpPr>
          <p:cNvPr id="17" name="Rounded Rectangle 16"/>
          <p:cNvSpPr/>
          <p:nvPr/>
        </p:nvSpPr>
        <p:spPr>
          <a:xfrm>
            <a:off x="1008262" y="468057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Allah, Yang Maha Kuasa, Kitab-Nya dan Rasul-Nya. Engkau limpahkan..</a:t>
            </a:r>
            <a:endParaRPr lang="id-ID" b="1" dirty="0">
              <a:solidFill>
                <a:schemeClr val="bg1"/>
              </a:solidFill>
              <a:latin typeface="Century Gothic" pitchFamily="34" charset="0"/>
            </a:endParaRPr>
          </a:p>
        </p:txBody>
      </p:sp>
      <p:sp>
        <p:nvSpPr>
          <p:cNvPr id="18" name="Rounded Rectangle 17"/>
          <p:cNvSpPr/>
          <p:nvPr/>
        </p:nvSpPr>
        <p:spPr>
          <a:xfrm>
            <a:off x="1008262" y="5256634"/>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chemeClr val="bg1"/>
                </a:solidFill>
                <a:latin typeface="Century Gothic" pitchFamily="34" charset="0"/>
              </a:rPr>
              <a:t>D</a:t>
            </a:r>
            <a:r>
              <a:rPr lang="id-ID" b="1" dirty="0" smtClean="0">
                <a:solidFill>
                  <a:schemeClr val="bg1"/>
                </a:solidFill>
                <a:latin typeface="Century Gothic" pitchFamily="34" charset="0"/>
              </a:rPr>
              <a:t>r. Tri </a:t>
            </a:r>
            <a:r>
              <a:rPr lang="id-ID" b="1" dirty="0">
                <a:solidFill>
                  <a:schemeClr val="bg1"/>
                </a:solidFill>
                <a:latin typeface="Century Gothic" pitchFamily="34" charset="0"/>
              </a:rPr>
              <a:t>S</a:t>
            </a:r>
            <a:r>
              <a:rPr lang="id-ID" b="1" dirty="0" smtClean="0">
                <a:solidFill>
                  <a:schemeClr val="bg1"/>
                </a:solidFill>
                <a:latin typeface="Century Gothic" pitchFamily="34" charset="0"/>
              </a:rPr>
              <a:t>oesantari, Dra., M.Si      Sultan Hasanuddin      Gubernur Jawa Timur</a:t>
            </a:r>
            <a:endParaRPr lang="id-ID" b="1" dirty="0">
              <a:solidFill>
                <a:schemeClr val="bg1"/>
              </a:solidFill>
              <a:latin typeface="Century Gothic" pitchFamily="34" charset="0"/>
            </a:endParaRPr>
          </a:p>
        </p:txBody>
      </p:sp>
      <p:sp>
        <p:nvSpPr>
          <p:cNvPr id="19" name="Rounded Rectangle 18"/>
          <p:cNvSpPr/>
          <p:nvPr/>
        </p:nvSpPr>
        <p:spPr>
          <a:xfrm>
            <a:off x="1008262" y="583269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Selamat pagi, Prof.      Silahkan duduk, Bu. </a:t>
            </a:r>
            <a:endParaRPr lang="id-ID" b="1" dirty="0">
              <a:solidFill>
                <a:schemeClr val="bg1"/>
              </a:solidFill>
              <a:latin typeface="Century Gothic" pitchFamily="34" charset="0"/>
            </a:endParaRPr>
          </a:p>
        </p:txBody>
      </p:sp>
      <p:sp>
        <p:nvSpPr>
          <p:cNvPr id="20" name="Rounded Rectangle 19"/>
          <p:cNvSpPr/>
          <p:nvPr/>
        </p:nvSpPr>
        <p:spPr>
          <a:xfrm>
            <a:off x="1008262" y="640876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Riani, seorang Sarjana Kedokteran </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07" y="216074"/>
            <a:ext cx="10225135" cy="6696743"/>
          </a:xfrm>
        </p:spPr>
        <p:txBody>
          <a:bodyPr>
            <a:normAutofit fontScale="70000" lnSpcReduction="20000"/>
          </a:bodyPr>
          <a:lstStyle/>
          <a:p>
            <a:pPr lvl="0">
              <a:buNone/>
            </a:pPr>
            <a:r>
              <a:rPr lang="id-ID" dirty="0" smtClean="0"/>
              <a:t>3. </a:t>
            </a:r>
            <a:r>
              <a:rPr lang="id-ID" b="1" dirty="0" smtClean="0"/>
              <a:t>Nama 		: Laila </a:t>
            </a:r>
            <a:endParaRPr lang="id-ID" dirty="0" smtClean="0"/>
          </a:p>
          <a:p>
            <a:pPr>
              <a:buNone/>
            </a:pPr>
            <a:r>
              <a:rPr lang="id-ID" b="1" dirty="0" smtClean="0"/>
              <a:t>    NIM </a:t>
            </a:r>
            <a:r>
              <a:rPr lang="id-ID" b="1" dirty="0" smtClean="0"/>
              <a:t>		</a:t>
            </a:r>
            <a:r>
              <a:rPr lang="id-ID" b="1" dirty="0" smtClean="0"/>
              <a:t>	: </a:t>
            </a:r>
            <a:r>
              <a:rPr lang="id-ID" b="1" dirty="0" smtClean="0"/>
              <a:t>3026</a:t>
            </a:r>
            <a:endParaRPr lang="id-ID" dirty="0" smtClean="0"/>
          </a:p>
          <a:p>
            <a:pPr>
              <a:buNone/>
            </a:pPr>
            <a:r>
              <a:rPr lang="id-ID" b="1" dirty="0" smtClean="0"/>
              <a:t> </a:t>
            </a:r>
            <a:r>
              <a:rPr lang="id-ID" b="1" dirty="0" smtClean="0"/>
              <a:t>   Pertanyaan</a:t>
            </a:r>
            <a:r>
              <a:rPr lang="id-ID" b="1" dirty="0" smtClean="0"/>
              <a:t>	</a:t>
            </a:r>
            <a:r>
              <a:rPr lang="id-ID" b="1" dirty="0" smtClean="0"/>
              <a:t>	: Apakah </a:t>
            </a:r>
            <a:r>
              <a:rPr lang="id-ID" b="1" dirty="0" smtClean="0"/>
              <a:t>titik dua harus sejajar?</a:t>
            </a:r>
            <a:endParaRPr lang="id-ID" dirty="0" smtClean="0"/>
          </a:p>
          <a:p>
            <a:pPr>
              <a:buNone/>
            </a:pPr>
            <a:endParaRPr lang="id-ID" dirty="0" smtClean="0"/>
          </a:p>
          <a:p>
            <a:pPr>
              <a:buNone/>
            </a:pPr>
            <a:r>
              <a:rPr lang="id-ID" b="1" dirty="0" smtClean="0"/>
              <a:t>	Jawaban</a:t>
            </a:r>
            <a:r>
              <a:rPr lang="id-ID" b="1" dirty="0" smtClean="0"/>
              <a:t>		: Menurut kelompok kami, secara estetika</a:t>
            </a:r>
            <a:endParaRPr lang="id-ID" dirty="0" smtClean="0"/>
          </a:p>
          <a:p>
            <a:pPr>
              <a:buNone/>
            </a:pPr>
            <a:r>
              <a:rPr lang="id-ID" b="1" dirty="0" smtClean="0"/>
              <a:t>	harus </a:t>
            </a:r>
            <a:r>
              <a:rPr lang="id-ID" b="1" dirty="0" smtClean="0"/>
              <a:t>sejajar bila kalimat selanjutnya menjelaskan kalimat sebelumnya. Contohnya </a:t>
            </a:r>
            <a:endParaRPr lang="id-ID" dirty="0" smtClean="0"/>
          </a:p>
          <a:p>
            <a:pPr>
              <a:buNone/>
            </a:pPr>
            <a:r>
              <a:rPr lang="id-ID" b="1" dirty="0" smtClean="0"/>
              <a:t> </a:t>
            </a:r>
            <a:endParaRPr lang="id-ID" dirty="0" smtClean="0"/>
          </a:p>
          <a:p>
            <a:pPr>
              <a:buNone/>
            </a:pPr>
            <a:r>
              <a:rPr lang="id-ID" b="1" dirty="0" smtClean="0"/>
              <a:t>	Nama</a:t>
            </a:r>
            <a:r>
              <a:rPr lang="id-ID" b="1" dirty="0" smtClean="0"/>
              <a:t>	:</a:t>
            </a:r>
            <a:endParaRPr lang="id-ID" dirty="0" smtClean="0"/>
          </a:p>
          <a:p>
            <a:pPr>
              <a:buNone/>
            </a:pPr>
            <a:r>
              <a:rPr lang="id-ID" b="1" dirty="0" smtClean="0"/>
              <a:t>	Alamat</a:t>
            </a:r>
            <a:r>
              <a:rPr lang="id-ID" b="1" dirty="0" smtClean="0"/>
              <a:t>	:</a:t>
            </a:r>
            <a:endParaRPr lang="id-ID" dirty="0" smtClean="0"/>
          </a:p>
          <a:p>
            <a:pPr>
              <a:buNone/>
            </a:pPr>
            <a:r>
              <a:rPr lang="id-ID" b="1" dirty="0" smtClean="0"/>
              <a:t>	Kelas</a:t>
            </a:r>
            <a:r>
              <a:rPr lang="id-ID" b="1" dirty="0" smtClean="0"/>
              <a:t>	:</a:t>
            </a:r>
            <a:endParaRPr lang="id-ID" dirty="0" smtClean="0"/>
          </a:p>
          <a:p>
            <a:pPr>
              <a:buNone/>
            </a:pPr>
            <a:r>
              <a:rPr lang="id-ID" b="1" dirty="0" smtClean="0"/>
              <a:t> </a:t>
            </a:r>
            <a:endParaRPr lang="id-ID" dirty="0" smtClean="0"/>
          </a:p>
          <a:p>
            <a:pPr>
              <a:buNone/>
            </a:pPr>
            <a:r>
              <a:rPr lang="id-ID" b="1" dirty="0" smtClean="0"/>
              <a:t>	tetapi </a:t>
            </a:r>
            <a:r>
              <a:rPr lang="id-ID" b="1" dirty="0" smtClean="0"/>
              <a:t>lain contohnya seperti ;</a:t>
            </a:r>
            <a:endParaRPr lang="id-ID" dirty="0" smtClean="0"/>
          </a:p>
          <a:p>
            <a:pPr>
              <a:buNone/>
            </a:pPr>
            <a:r>
              <a:rPr lang="id-ID" b="1" dirty="0" smtClean="0"/>
              <a:t> </a:t>
            </a:r>
            <a:endParaRPr lang="id-ID" dirty="0" smtClean="0"/>
          </a:p>
          <a:p>
            <a:pPr>
              <a:buNone/>
            </a:pPr>
            <a:r>
              <a:rPr lang="id-ID" b="1" dirty="0" smtClean="0"/>
              <a:t>	Andrea </a:t>
            </a:r>
            <a:r>
              <a:rPr lang="id-ID" b="1" dirty="0" smtClean="0"/>
              <a:t>Hirata 	: Maryamah Karpov</a:t>
            </a:r>
            <a:endParaRPr lang="id-ID" dirty="0" smtClean="0"/>
          </a:p>
          <a:p>
            <a:pPr>
              <a:buNone/>
            </a:pPr>
            <a:r>
              <a:rPr lang="id-ID" b="1" dirty="0" smtClean="0"/>
              <a:t>	Ensiklopedia </a:t>
            </a:r>
            <a:r>
              <a:rPr lang="id-ID" b="1" dirty="0" smtClean="0"/>
              <a:t>Sains : Manakah dahulu Induk Ayam </a:t>
            </a:r>
            <a:r>
              <a:rPr lang="id-ID" b="1" dirty="0" smtClean="0"/>
              <a:t>atau</a:t>
            </a:r>
            <a:r>
              <a:rPr lang="id-ID" dirty="0" smtClean="0"/>
              <a:t> </a:t>
            </a:r>
            <a:r>
              <a:rPr lang="id-ID" b="1" dirty="0" smtClean="0"/>
              <a:t>Telur </a:t>
            </a:r>
            <a:r>
              <a:rPr lang="id-ID" b="1" dirty="0" smtClean="0"/>
              <a:t>Ayam </a:t>
            </a:r>
            <a:endParaRPr lang="id-ID" dirty="0" smtClean="0"/>
          </a:p>
          <a:p>
            <a:pPr>
              <a:buNone/>
            </a:pPr>
            <a:endParaRPr lang="id-ID"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ounded Rectangle 3"/>
          <p:cNvSpPr/>
          <p:nvPr/>
        </p:nvSpPr>
        <p:spPr>
          <a:xfrm rot="14825223">
            <a:off x="-1608698" y="-375161"/>
            <a:ext cx="4304184" cy="445451"/>
          </a:xfrm>
          <a:prstGeom prst="roundRect">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4"/>
          <p:cNvSpPr/>
          <p:nvPr/>
        </p:nvSpPr>
        <p:spPr>
          <a:xfrm rot="14825223">
            <a:off x="-1813675" y="-338591"/>
            <a:ext cx="3188306" cy="677182"/>
          </a:xfrm>
          <a:prstGeom prst="roundRect">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ounded Rectangle 5"/>
          <p:cNvSpPr/>
          <p:nvPr/>
        </p:nvSpPr>
        <p:spPr>
          <a:xfrm rot="14825223">
            <a:off x="-369097" y="-150022"/>
            <a:ext cx="3188306" cy="300046"/>
          </a:xfrm>
          <a:prstGeom prst="roundRect">
            <a:avLst/>
          </a:prstGeom>
          <a:solidFill>
            <a:srgbClr val="238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ounded Rectangle 6"/>
          <p:cNvSpPr/>
          <p:nvPr/>
        </p:nvSpPr>
        <p:spPr>
          <a:xfrm rot="15006880">
            <a:off x="8535209" y="6130590"/>
            <a:ext cx="3188306" cy="556441"/>
          </a:xfrm>
          <a:prstGeom prst="roundRect">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rot="15006880">
            <a:off x="9187339" y="6897082"/>
            <a:ext cx="3188306" cy="319602"/>
          </a:xfrm>
          <a:prstGeom prst="roundRect">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rot="15006880">
            <a:off x="7809031" y="6967040"/>
            <a:ext cx="3188306" cy="467718"/>
          </a:xfrm>
          <a:prstGeom prst="roundRect">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360115" y="1944266"/>
            <a:ext cx="9929882" cy="3539430"/>
          </a:xfrm>
          <a:prstGeom prst="rect">
            <a:avLst/>
          </a:prstGeom>
          <a:noFill/>
        </p:spPr>
        <p:txBody>
          <a:bodyPr wrap="square" rtlCol="0">
            <a:spAutoFit/>
          </a:bodyPr>
          <a:lstStyle/>
          <a:p>
            <a:pPr algn="ctr"/>
            <a:r>
              <a:rPr lang="id-ID" sz="3200" b="1" dirty="0" smtClean="0">
                <a:solidFill>
                  <a:srgbClr val="1C3A56"/>
                </a:solidFill>
                <a:latin typeface="Century Gothic" pitchFamily="34" charset="0"/>
              </a:rPr>
              <a:t>Kesimpulan</a:t>
            </a:r>
          </a:p>
          <a:p>
            <a:pPr algn="ctr"/>
            <a:endParaRPr lang="id-ID" sz="3200" b="1" dirty="0" smtClean="0">
              <a:solidFill>
                <a:srgbClr val="1C3A56"/>
              </a:solidFill>
              <a:latin typeface="Century Gothic" pitchFamily="34" charset="0"/>
            </a:endParaRPr>
          </a:p>
          <a:p>
            <a:pPr algn="ctr"/>
            <a:r>
              <a:rPr lang="id-ID" sz="3200" b="1" dirty="0" smtClean="0">
                <a:solidFill>
                  <a:srgbClr val="1C3A56"/>
                </a:solidFill>
                <a:latin typeface="Century Gothic" pitchFamily="34" charset="0"/>
              </a:rPr>
              <a:t>Jadi kesimpulannya, bahwa </a:t>
            </a:r>
            <a:r>
              <a:rPr lang="id-ID" sz="3200" b="1" i="1" dirty="0" smtClean="0">
                <a:solidFill>
                  <a:srgbClr val="1C3A56"/>
                </a:solidFill>
                <a:latin typeface="Century Gothic" pitchFamily="34" charset="0"/>
              </a:rPr>
              <a:t>Penulisan Huruf Kapital, Cetak Miring, Tanda Baca dalam Bahasa Indonesia</a:t>
            </a:r>
            <a:r>
              <a:rPr lang="id-ID" sz="3200" b="1" dirty="0" smtClean="0">
                <a:solidFill>
                  <a:srgbClr val="1C3A56"/>
                </a:solidFill>
                <a:latin typeface="Century Gothic" pitchFamily="34" charset="0"/>
              </a:rPr>
              <a:t> </a:t>
            </a:r>
            <a:r>
              <a:rPr lang="id-ID" sz="3200" b="1" dirty="0" smtClean="0">
                <a:solidFill>
                  <a:srgbClr val="1C3A56"/>
                </a:solidFill>
                <a:latin typeface="Century Gothic" pitchFamily="34" charset="0"/>
              </a:rPr>
              <a:t>sangat penting dan ada aturan untuk tata cara penulisan yang baik dan benar  </a:t>
            </a:r>
            <a:endParaRPr lang="id-ID" sz="3200" b="1" dirty="0" smtClean="0">
              <a:solidFill>
                <a:srgbClr val="1C3A56"/>
              </a:solidFill>
              <a:latin typeface="Century Gothic" pitchFamily="34" charset="0"/>
            </a:endParaRPr>
          </a:p>
          <a:p>
            <a:pPr algn="ctr"/>
            <a:r>
              <a:rPr lang="id-ID" sz="3200" b="1" dirty="0" smtClean="0">
                <a:solidFill>
                  <a:srgbClr val="1C3A56"/>
                </a:solidFill>
                <a:latin typeface="Century Gothic" pitchFamily="34" charset="0"/>
              </a:rPr>
              <a:t> </a:t>
            </a:r>
            <a:endParaRPr lang="id-ID" sz="3200" b="1" dirty="0">
              <a:solidFill>
                <a:srgbClr val="1C3A56"/>
              </a:solidFill>
              <a:latin typeface="Century Gothic"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4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068" y="144354"/>
            <a:ext cx="9721215" cy="1200150"/>
          </a:xfrm>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ounded Rectangle 3"/>
          <p:cNvSpPr/>
          <p:nvPr/>
        </p:nvSpPr>
        <p:spPr>
          <a:xfrm>
            <a:off x="216099" y="72058"/>
            <a:ext cx="8280920" cy="4536504"/>
          </a:xfrm>
          <a:prstGeom prst="roundRect">
            <a:avLst>
              <a:gd name="adj" fmla="val 6733"/>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4"/>
          <p:cNvSpPr/>
          <p:nvPr/>
        </p:nvSpPr>
        <p:spPr>
          <a:xfrm>
            <a:off x="8785051" y="0"/>
            <a:ext cx="1728192" cy="4536504"/>
          </a:xfrm>
          <a:prstGeom prst="roundRect">
            <a:avLst/>
          </a:prstGeom>
          <a:solidFill>
            <a:srgbClr val="FFB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936179" y="432098"/>
            <a:ext cx="6192688" cy="400110"/>
          </a:xfrm>
          <a:prstGeom prst="rect">
            <a:avLst/>
          </a:prstGeom>
          <a:noFill/>
        </p:spPr>
        <p:txBody>
          <a:bodyPr wrap="square" rtlCol="0">
            <a:spAutoFit/>
          </a:bodyPr>
          <a:lstStyle/>
          <a:p>
            <a:endParaRPr lang="id-ID" dirty="0"/>
          </a:p>
        </p:txBody>
      </p:sp>
      <p:pic>
        <p:nvPicPr>
          <p:cNvPr id="7" name="Picture 3" descr="C:\Users\user\Pictures\check-icon.png"/>
          <p:cNvPicPr>
            <a:picLocks noChangeAspect="1" noChangeArrowheads="1"/>
          </p:cNvPicPr>
          <p:nvPr/>
        </p:nvPicPr>
        <p:blipFill>
          <a:blip r:embed="rId2" cstate="print"/>
          <a:srcRect l="27504" t="6310" r="28238" b="6310"/>
          <a:stretch>
            <a:fillRect/>
          </a:stretch>
        </p:blipFill>
        <p:spPr bwMode="auto">
          <a:xfrm>
            <a:off x="9505131" y="2156445"/>
            <a:ext cx="428628" cy="435893"/>
          </a:xfrm>
          <a:prstGeom prst="ellipse">
            <a:avLst/>
          </a:prstGeom>
          <a:ln w="63500" cap="rnd">
            <a:noFill/>
          </a:ln>
          <a:effectLst/>
        </p:spPr>
      </p:pic>
      <p:sp>
        <p:nvSpPr>
          <p:cNvPr id="8" name="TextBox 7"/>
          <p:cNvSpPr txBox="1"/>
          <p:nvPr/>
        </p:nvSpPr>
        <p:spPr>
          <a:xfrm>
            <a:off x="576139" y="504107"/>
            <a:ext cx="7776864" cy="3785652"/>
          </a:xfrm>
          <a:prstGeom prst="rect">
            <a:avLst/>
          </a:prstGeom>
          <a:noFill/>
        </p:spPr>
        <p:txBody>
          <a:bodyPr wrap="square" rtlCol="0">
            <a:spAutoFit/>
          </a:bodyPr>
          <a:lstStyle/>
          <a:p>
            <a:r>
              <a:rPr lang="id-ID" b="1" dirty="0" smtClean="0">
                <a:solidFill>
                  <a:srgbClr val="1C3A56"/>
                </a:solidFill>
                <a:latin typeface="Century Gothic" pitchFamily="34" charset="0"/>
              </a:rPr>
              <a:t>Perempuan tadi membawa Ikan Mujair yang sudah mati.</a:t>
            </a:r>
          </a:p>
          <a:p>
            <a:endParaRPr lang="id-ID" b="1" dirty="0">
              <a:solidFill>
                <a:srgbClr val="1C3A56"/>
              </a:solidFill>
              <a:latin typeface="Century Gothic" pitchFamily="34" charset="0"/>
            </a:endParaRPr>
          </a:p>
          <a:p>
            <a:r>
              <a:rPr lang="id-ID" b="1" dirty="0" smtClean="0">
                <a:solidFill>
                  <a:srgbClr val="1C3A56"/>
                </a:solidFill>
                <a:latin typeface="Century Gothic" pitchFamily="34" charset="0"/>
              </a:rPr>
              <a:t>Indekos Risna tidak boleh membawa elektronik diatas 500 Volt.</a:t>
            </a:r>
          </a:p>
          <a:p>
            <a:endParaRPr lang="id-ID" b="1" dirty="0">
              <a:solidFill>
                <a:srgbClr val="1C3A56"/>
              </a:solidFill>
              <a:latin typeface="Century Gothic" pitchFamily="34" charset="0"/>
            </a:endParaRPr>
          </a:p>
          <a:p>
            <a:r>
              <a:rPr lang="id-ID" b="1" dirty="0" smtClean="0">
                <a:solidFill>
                  <a:srgbClr val="1C3A56"/>
                </a:solidFill>
                <a:latin typeface="Century Gothic" pitchFamily="34" charset="0"/>
              </a:rPr>
              <a:t>Listrik di rumah dia sangat boros yaitu sampai 40.000 ampere.</a:t>
            </a:r>
          </a:p>
          <a:p>
            <a:endParaRPr lang="id-ID" b="1" dirty="0">
              <a:solidFill>
                <a:srgbClr val="1C3A56"/>
              </a:solidFill>
              <a:latin typeface="Century Gothic" pitchFamily="34" charset="0"/>
            </a:endParaRPr>
          </a:p>
          <a:p>
            <a:r>
              <a:rPr lang="id-ID" b="1" dirty="0" smtClean="0">
                <a:solidFill>
                  <a:srgbClr val="1C3A56"/>
                </a:solidFill>
                <a:latin typeface="Century Gothic" pitchFamily="34" charset="0"/>
              </a:rPr>
              <a:t>Mail Bin Ismail adalah pemuda yang suka berjualan di daerahnya.</a:t>
            </a:r>
          </a:p>
          <a:p>
            <a:endParaRPr lang="id-ID" b="1" dirty="0">
              <a:solidFill>
                <a:srgbClr val="1C3A56"/>
              </a:solidFill>
              <a:latin typeface="Century Gothic" pitchFamily="34" charset="0"/>
            </a:endParaRPr>
          </a:p>
          <a:p>
            <a:r>
              <a:rPr lang="id-ID" b="1" dirty="0" smtClean="0">
                <a:solidFill>
                  <a:srgbClr val="1C3A56"/>
                </a:solidFill>
                <a:latin typeface="Century Gothic" pitchFamily="34" charset="0"/>
              </a:rPr>
              <a:t>“ Siapa yang baru saja meninggal itu ?” ucapnya. Dafa menjawab, “ Charles van Hook.”</a:t>
            </a:r>
            <a:endParaRPr lang="id-ID" b="1" dirty="0">
              <a:solidFill>
                <a:srgbClr val="1C3A56"/>
              </a:solidFill>
              <a:latin typeface="Century Gothic" pitchFamily="34" charset="0"/>
            </a:endParaRPr>
          </a:p>
        </p:txBody>
      </p:sp>
      <p:pic>
        <p:nvPicPr>
          <p:cNvPr id="9" name="Picture 8" descr="C:\Users\user\Pictures\download.png"/>
          <p:cNvPicPr>
            <a:picLocks noChangeAspect="1" noChangeArrowheads="1"/>
          </p:cNvPicPr>
          <p:nvPr/>
        </p:nvPicPr>
        <p:blipFill>
          <a:blip r:embed="rId3" cstate="print"/>
          <a:srcRect/>
          <a:stretch>
            <a:fillRect/>
          </a:stretch>
        </p:blipFill>
        <p:spPr bwMode="auto">
          <a:xfrm>
            <a:off x="9505131" y="504106"/>
            <a:ext cx="500066" cy="500066"/>
          </a:xfrm>
          <a:prstGeom prst="rect">
            <a:avLst/>
          </a:prstGeom>
          <a:noFill/>
        </p:spPr>
      </p:pic>
      <p:pic>
        <p:nvPicPr>
          <p:cNvPr id="10" name="Picture 9" descr="C:\Users\user\Pictures\download.png"/>
          <p:cNvPicPr>
            <a:picLocks noChangeAspect="1" noChangeArrowheads="1"/>
          </p:cNvPicPr>
          <p:nvPr/>
        </p:nvPicPr>
        <p:blipFill>
          <a:blip r:embed="rId3" cstate="print"/>
          <a:srcRect/>
          <a:stretch>
            <a:fillRect/>
          </a:stretch>
        </p:blipFill>
        <p:spPr bwMode="auto">
          <a:xfrm>
            <a:off x="9505131" y="1296194"/>
            <a:ext cx="500066" cy="500066"/>
          </a:xfrm>
          <a:prstGeom prst="rect">
            <a:avLst/>
          </a:prstGeom>
          <a:noFill/>
        </p:spPr>
      </p:pic>
      <p:pic>
        <p:nvPicPr>
          <p:cNvPr id="11" name="Picture 10" descr="C:\Users\user\Pictures\download.png"/>
          <p:cNvPicPr>
            <a:picLocks noChangeAspect="1" noChangeArrowheads="1"/>
          </p:cNvPicPr>
          <p:nvPr/>
        </p:nvPicPr>
        <p:blipFill>
          <a:blip r:embed="rId3" cstate="print"/>
          <a:srcRect/>
          <a:stretch>
            <a:fillRect/>
          </a:stretch>
        </p:blipFill>
        <p:spPr bwMode="auto">
          <a:xfrm>
            <a:off x="9509121" y="2808362"/>
            <a:ext cx="500066" cy="500066"/>
          </a:xfrm>
          <a:prstGeom prst="rect">
            <a:avLst/>
          </a:prstGeom>
          <a:noFill/>
        </p:spPr>
      </p:pic>
      <p:pic>
        <p:nvPicPr>
          <p:cNvPr id="12" name="Picture 3" descr="C:\Users\user\Pictures\check-icon.png"/>
          <p:cNvPicPr>
            <a:picLocks noChangeAspect="1" noChangeArrowheads="1"/>
          </p:cNvPicPr>
          <p:nvPr/>
        </p:nvPicPr>
        <p:blipFill>
          <a:blip r:embed="rId2" cstate="print"/>
          <a:srcRect l="27504" t="6310" r="28238" b="6310"/>
          <a:stretch>
            <a:fillRect/>
          </a:stretch>
        </p:blipFill>
        <p:spPr bwMode="auto">
          <a:xfrm>
            <a:off x="9505131" y="3744466"/>
            <a:ext cx="428628" cy="435893"/>
          </a:xfrm>
          <a:prstGeom prst="ellipse">
            <a:avLst/>
          </a:prstGeom>
          <a:ln w="63500" cap="rnd">
            <a:noFill/>
          </a:ln>
          <a:effectLst/>
        </p:spPr>
      </p:pic>
      <p:sp>
        <p:nvSpPr>
          <p:cNvPr id="17" name="Rounded Rectangle 16"/>
          <p:cNvSpPr/>
          <p:nvPr/>
        </p:nvSpPr>
        <p:spPr>
          <a:xfrm>
            <a:off x="0" y="4896594"/>
            <a:ext cx="10225212"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5. Sapaan. </a:t>
            </a:r>
          </a:p>
        </p:txBody>
      </p:sp>
      <p:sp>
        <p:nvSpPr>
          <p:cNvPr id="18" name="Rounded Rectangle 17"/>
          <p:cNvSpPr/>
          <p:nvPr/>
        </p:nvSpPr>
        <p:spPr>
          <a:xfrm>
            <a:off x="1008262" y="554471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 Hai, Kutu Buku, sedang membaca buku apa ?”</a:t>
            </a:r>
            <a:endParaRPr lang="id-ID" b="1" dirty="0">
              <a:solidFill>
                <a:schemeClr val="bg1"/>
              </a:solidFill>
              <a:latin typeface="Century Gothic" pitchFamily="34" charset="0"/>
            </a:endParaRPr>
          </a:p>
        </p:txBody>
      </p:sp>
      <p:sp>
        <p:nvSpPr>
          <p:cNvPr id="19" name="Rounded Rectangle 18"/>
          <p:cNvSpPr/>
          <p:nvPr/>
        </p:nvSpPr>
        <p:spPr>
          <a:xfrm>
            <a:off x="1008262" y="612078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“Ndan, semua petugas suda saya siapkan!”</a:t>
            </a:r>
            <a:endParaRPr lang="id-ID" b="1" dirty="0">
              <a:solidFill>
                <a:schemeClr val="bg1"/>
              </a:solidFill>
              <a:latin typeface="Century Gothic" pitchFamily="34" charset="0"/>
            </a:endParaRPr>
          </a:p>
        </p:txBody>
      </p:sp>
      <p:sp>
        <p:nvSpPr>
          <p:cNvPr id="20" name="Rounded Rectangle 19"/>
          <p:cNvSpPr/>
          <p:nvPr/>
        </p:nvSpPr>
        <p:spPr>
          <a:xfrm>
            <a:off x="1008262" y="6696844"/>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chemeClr val="bg1"/>
                </a:solidFill>
                <a:latin typeface="Century Gothic" pitchFamily="34" charset="0"/>
              </a:rPr>
              <a:t>“Anda tahu siapa Si Penjahat itu ?” </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ppt_x</p:attrName>
                                        </p:attrNameLst>
                                      </p:cBhvr>
                                      <p:tavLst>
                                        <p:tav tm="0">
                                          <p:val>
                                            <p:strVal val="#ppt_x-.2"/>
                                          </p:val>
                                        </p:tav>
                                        <p:tav tm="100000">
                                          <p:val>
                                            <p:strVal val="#ppt_x"/>
                                          </p:val>
                                        </p:tav>
                                      </p:tavLst>
                                    </p:anim>
                                    <p:anim calcmode="lin" valueType="num">
                                      <p:cBhvr>
                                        <p:cTn id="15"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ppt_x</p:attrName>
                                        </p:attrNameLst>
                                      </p:cBhvr>
                                      <p:tavLst>
                                        <p:tav tm="0">
                                          <p:val>
                                            <p:strVal val="#ppt_x-.2"/>
                                          </p:val>
                                        </p:tav>
                                        <p:tav tm="100000">
                                          <p:val>
                                            <p:strVal val="#ppt_x"/>
                                          </p:val>
                                        </p:tav>
                                      </p:tavLst>
                                    </p:anim>
                                    <p:anim calcmode="lin" valueType="num">
                                      <p:cBhvr>
                                        <p:cTn id="2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ppt_x</p:attrName>
                                        </p:attrNameLst>
                                      </p:cBhvr>
                                      <p:tavLst>
                                        <p:tav tm="0">
                                          <p:val>
                                            <p:strVal val="#ppt_x-.2"/>
                                          </p:val>
                                        </p:tav>
                                        <p:tav tm="100000">
                                          <p:val>
                                            <p:strVal val="#ppt_x"/>
                                          </p:val>
                                        </p:tav>
                                      </p:tavLst>
                                    </p:anim>
                                    <p:anim calcmode="lin" valueType="num">
                                      <p:cBhvr>
                                        <p:cTn id="29"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ppt_x</p:attrName>
                                        </p:attrNameLst>
                                      </p:cBhvr>
                                      <p:tavLst>
                                        <p:tav tm="0">
                                          <p:val>
                                            <p:strVal val="#ppt_x-.2"/>
                                          </p:val>
                                        </p:tav>
                                        <p:tav tm="100000">
                                          <p:val>
                                            <p:strVal val="#ppt_x"/>
                                          </p:val>
                                        </p:tav>
                                      </p:tavLst>
                                    </p:anim>
                                    <p:anim calcmode="lin" valueType="num">
                                      <p:cBhvr>
                                        <p:cTn id="36"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4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ounded Rectangle 3"/>
          <p:cNvSpPr/>
          <p:nvPr/>
        </p:nvSpPr>
        <p:spPr>
          <a:xfrm>
            <a:off x="0" y="50"/>
            <a:ext cx="10225212"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4. Penanggalan, nama geografis, nama karangan, dan unsur pemerintahan. </a:t>
            </a:r>
          </a:p>
        </p:txBody>
      </p:sp>
      <p:sp>
        <p:nvSpPr>
          <p:cNvPr id="5" name="Rounded Rectangle 4"/>
          <p:cNvSpPr/>
          <p:nvPr/>
        </p:nvSpPr>
        <p:spPr>
          <a:xfrm>
            <a:off x="1008262" y="576114"/>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F6F4EA"/>
                </a:solidFill>
                <a:latin typeface="Century Gothic" pitchFamily="34" charset="0"/>
              </a:rPr>
              <a:t>Pada bulan September, hari Kamis, tarikh Masehi, hari Kemudian </a:t>
            </a:r>
            <a:endParaRPr lang="id-ID" b="1" dirty="0">
              <a:solidFill>
                <a:srgbClr val="F6F4EA"/>
              </a:solidFill>
              <a:latin typeface="Century Gothic" pitchFamily="34" charset="0"/>
            </a:endParaRPr>
          </a:p>
        </p:txBody>
      </p:sp>
      <p:sp>
        <p:nvSpPr>
          <p:cNvPr id="6" name="Rounded Rectangle 5"/>
          <p:cNvSpPr/>
          <p:nvPr/>
        </p:nvSpPr>
        <p:spPr>
          <a:xfrm>
            <a:off x="1008262" y="115217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F6F4EA"/>
                </a:solidFill>
                <a:latin typeface="Century Gothic" pitchFamily="34" charset="0"/>
              </a:rPr>
              <a:t>Sungai Amazon, Terusan Suez, Jalan Soekarno, Jazirah Arab. </a:t>
            </a:r>
            <a:endParaRPr lang="id-ID" b="1" dirty="0">
              <a:solidFill>
                <a:srgbClr val="F6F4EA"/>
              </a:solidFill>
              <a:latin typeface="Century Gothic" pitchFamily="34" charset="0"/>
            </a:endParaRPr>
          </a:p>
        </p:txBody>
      </p:sp>
      <p:sp>
        <p:nvSpPr>
          <p:cNvPr id="7" name="Rounded Rectangle 6"/>
          <p:cNvSpPr/>
          <p:nvPr/>
        </p:nvSpPr>
        <p:spPr>
          <a:xfrm>
            <a:off x="1008262" y="1728242"/>
            <a:ext cx="9793088" cy="86409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800" b="1" dirty="0" smtClean="0">
                <a:latin typeface="Century Gothic" pitchFamily="34" charset="0"/>
              </a:rPr>
              <a:t>Peraturan Presiden Republik Indonesia Nomor 16 Tahun 2010 tentang Penggunaan Bahasa Indonesia dalam Pidato Presiden dan/atau Wakil Presiden serta Pejabat Lainnya </a:t>
            </a:r>
            <a:endParaRPr lang="id-ID" sz="1800" b="1" dirty="0">
              <a:solidFill>
                <a:srgbClr val="F6F4EA"/>
              </a:solidFill>
              <a:latin typeface="Century Gothic" pitchFamily="34" charset="0"/>
            </a:endParaRPr>
          </a:p>
        </p:txBody>
      </p:sp>
      <p:sp>
        <p:nvSpPr>
          <p:cNvPr id="8" name="Rounded Rectangle 7"/>
          <p:cNvSpPr/>
          <p:nvPr/>
        </p:nvSpPr>
        <p:spPr>
          <a:xfrm>
            <a:off x="1008262" y="266434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Tulisan itu dimuat dalam majalah Bahasa dan Sastra.</a:t>
            </a:r>
            <a:endParaRPr lang="id-ID" b="1" dirty="0">
              <a:solidFill>
                <a:srgbClr val="F6F4EA"/>
              </a:solidFill>
              <a:latin typeface="Century Gothic" pitchFamily="34" charset="0"/>
            </a:endParaRPr>
          </a:p>
        </p:txBody>
      </p:sp>
      <p:sp>
        <p:nvSpPr>
          <p:cNvPr id="10" name="Rounded Rectangle 9"/>
          <p:cNvSpPr/>
          <p:nvPr/>
        </p:nvSpPr>
        <p:spPr>
          <a:xfrm>
            <a:off x="1008262" y="324041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F6F4EA"/>
                </a:solidFill>
                <a:latin typeface="Century Gothic" pitchFamily="34" charset="0"/>
              </a:rPr>
              <a:t>Dinas Perpustakaan dan Kearsipan Provinsi Jawa Timur</a:t>
            </a:r>
            <a:endParaRPr lang="id-ID" b="1" dirty="0">
              <a:solidFill>
                <a:srgbClr val="F6F4EA"/>
              </a:solidFill>
              <a:latin typeface="Century Gothic" pitchFamily="34" charset="0"/>
            </a:endParaRPr>
          </a:p>
        </p:txBody>
      </p:sp>
      <p:sp>
        <p:nvSpPr>
          <p:cNvPr id="13" name="Rounded Rectangle 12"/>
          <p:cNvSpPr/>
          <p:nvPr/>
        </p:nvSpPr>
        <p:spPr>
          <a:xfrm>
            <a:off x="1008262" y="3816474"/>
            <a:ext cx="9793088" cy="504056"/>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Gula Jawa, berlayar ke Teluk, Jeruk Bali, Kunci Inggris, Drama Korea</a:t>
            </a:r>
            <a:endParaRPr lang="id-ID" b="1" dirty="0">
              <a:solidFill>
                <a:srgbClr val="F6F4EA"/>
              </a:solidFill>
              <a:latin typeface="Century Gothic" pitchFamily="34" charset="0"/>
            </a:endParaRPr>
          </a:p>
        </p:txBody>
      </p:sp>
      <p:sp>
        <p:nvSpPr>
          <p:cNvPr id="14" name="Rounded Rectangle 13"/>
          <p:cNvSpPr/>
          <p:nvPr/>
        </p:nvSpPr>
        <p:spPr>
          <a:xfrm>
            <a:off x="1008262" y="6696844"/>
            <a:ext cx="9793088" cy="504056"/>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Perlombaan senjata membawa risiko pecahnya perang dunia.</a:t>
            </a:r>
            <a:endParaRPr lang="id-ID" b="1" dirty="0">
              <a:solidFill>
                <a:srgbClr val="F6F4EA"/>
              </a:solidFill>
              <a:latin typeface="Century Gothic" pitchFamily="34" charset="0"/>
            </a:endParaRPr>
          </a:p>
        </p:txBody>
      </p:sp>
      <p:sp>
        <p:nvSpPr>
          <p:cNvPr id="15" name="Rounded Rectangle 14"/>
          <p:cNvSpPr/>
          <p:nvPr/>
        </p:nvSpPr>
        <p:spPr>
          <a:xfrm>
            <a:off x="0" y="4392538"/>
            <a:ext cx="10225212"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3. Peristiwa sejarah, nama bangsa, suku, dan bahasa. </a:t>
            </a:r>
          </a:p>
        </p:txBody>
      </p:sp>
      <p:sp>
        <p:nvSpPr>
          <p:cNvPr id="16" name="Rounded Rectangle 15"/>
          <p:cNvSpPr/>
          <p:nvPr/>
        </p:nvSpPr>
        <p:spPr>
          <a:xfrm>
            <a:off x="1008262" y="496860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F6F4EA"/>
                </a:solidFill>
                <a:latin typeface="Century Gothic" pitchFamily="34" charset="0"/>
              </a:rPr>
              <a:t>b</a:t>
            </a:r>
            <a:r>
              <a:rPr lang="id-ID" b="1" dirty="0" smtClean="0">
                <a:solidFill>
                  <a:srgbClr val="F6F4EA"/>
                </a:solidFill>
                <a:latin typeface="Century Gothic" pitchFamily="34" charset="0"/>
              </a:rPr>
              <a:t>angsa Indonesia, suku Jawa, dan bahasa Bali.  </a:t>
            </a:r>
            <a:endParaRPr lang="id-ID" b="1" dirty="0">
              <a:solidFill>
                <a:srgbClr val="F6F4EA"/>
              </a:solidFill>
              <a:latin typeface="Century Gothic" pitchFamily="34" charset="0"/>
            </a:endParaRPr>
          </a:p>
        </p:txBody>
      </p:sp>
      <p:sp>
        <p:nvSpPr>
          <p:cNvPr id="17" name="Rounded Rectangle 16"/>
          <p:cNvSpPr/>
          <p:nvPr/>
        </p:nvSpPr>
        <p:spPr>
          <a:xfrm>
            <a:off x="1008262" y="554466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F6F4EA"/>
                </a:solidFill>
                <a:latin typeface="Century Gothic" pitchFamily="34" charset="0"/>
              </a:rPr>
              <a:t>Proklamasi Kemerdekaan dilaksanakan di Jalan Pegangsaan. </a:t>
            </a:r>
            <a:endParaRPr lang="id-ID" b="1" dirty="0">
              <a:solidFill>
                <a:srgbClr val="F6F4EA"/>
              </a:solidFill>
              <a:latin typeface="Century Gothic" pitchFamily="34" charset="0"/>
            </a:endParaRPr>
          </a:p>
        </p:txBody>
      </p:sp>
      <p:sp>
        <p:nvSpPr>
          <p:cNvPr id="18" name="Rounded Rectangle 17"/>
          <p:cNvSpPr/>
          <p:nvPr/>
        </p:nvSpPr>
        <p:spPr>
          <a:xfrm>
            <a:off x="1008262" y="612073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F6F4EA"/>
                </a:solidFill>
                <a:latin typeface="Century Gothic" pitchFamily="34" charset="0"/>
              </a:rPr>
              <a:t>“Apakah Anda tahu bagiamana kronologi Perang Dunia II ?”</a:t>
            </a:r>
            <a:endParaRPr lang="id-ID" b="1" dirty="0">
              <a:solidFill>
                <a:srgbClr val="F6F4EA"/>
              </a:solidFill>
              <a:latin typeface="Century Gothic"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B9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Cetak Miring </a:t>
            </a:r>
            <a:endParaRPr lang="id-ID" sz="2800" b="1" dirty="0">
              <a:solidFill>
                <a:srgbClr val="F6F4EA"/>
              </a:solidFill>
              <a:latin typeface="Century Gothic" pitchFamily="34" charset="0"/>
            </a:endParaRPr>
          </a:p>
        </p:txBody>
      </p:sp>
      <p:sp>
        <p:nvSpPr>
          <p:cNvPr id="7" name="Rounded Rectangle 6"/>
          <p:cNvSpPr/>
          <p:nvPr/>
        </p:nvSpPr>
        <p:spPr>
          <a:xfrm>
            <a:off x="0" y="1512218"/>
            <a:ext cx="9793088"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U</a:t>
            </a:r>
            <a:r>
              <a:rPr lang="sv-SE" b="1" dirty="0" smtClean="0">
                <a:solidFill>
                  <a:srgbClr val="1C3A56"/>
                </a:solidFill>
                <a:latin typeface="Century Gothic" pitchFamily="34" charset="0"/>
              </a:rPr>
              <a:t>ngkapan dalam bahasa daerah atau bahasa asing.</a:t>
            </a:r>
            <a:endParaRPr lang="id-ID" b="1" dirty="0">
              <a:solidFill>
                <a:srgbClr val="1C3A56"/>
              </a:solidFill>
              <a:latin typeface="Century Gothic" pitchFamily="34" charset="0"/>
            </a:endParaRPr>
          </a:p>
        </p:txBody>
      </p:sp>
      <p:sp>
        <p:nvSpPr>
          <p:cNvPr id="8" name="Rounded Rectangle 7"/>
          <p:cNvSpPr/>
          <p:nvPr/>
        </p:nvSpPr>
        <p:spPr>
          <a:xfrm>
            <a:off x="1008262" y="208828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Nama ilmiah buah manggis ialah </a:t>
            </a:r>
            <a:r>
              <a:rPr lang="id-ID" b="1" i="1" dirty="0" smtClean="0">
                <a:latin typeface="Century Gothic" pitchFamily="34" charset="0"/>
              </a:rPr>
              <a:t>Garcinia mangostana</a:t>
            </a:r>
            <a:endParaRPr lang="id-ID" b="1" i="1" dirty="0">
              <a:solidFill>
                <a:schemeClr val="bg1"/>
              </a:solidFill>
              <a:latin typeface="Century Gothic" pitchFamily="34" charset="0"/>
            </a:endParaRPr>
          </a:p>
        </p:txBody>
      </p:sp>
      <p:sp>
        <p:nvSpPr>
          <p:cNvPr id="9" name="Rounded Rectangle 8"/>
          <p:cNvSpPr/>
          <p:nvPr/>
        </p:nvSpPr>
        <p:spPr>
          <a:xfrm>
            <a:off x="1008262" y="2664346"/>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Weltanschauung bermakna ‘</a:t>
            </a:r>
            <a:r>
              <a:rPr lang="id-ID" b="1" i="1" dirty="0" smtClean="0">
                <a:latin typeface="Century Gothic" pitchFamily="34" charset="0"/>
              </a:rPr>
              <a:t>pandangan dunia</a:t>
            </a:r>
            <a:r>
              <a:rPr lang="id-ID" b="1" dirty="0" smtClean="0">
                <a:latin typeface="Century Gothic" pitchFamily="34" charset="0"/>
              </a:rPr>
              <a:t>’.</a:t>
            </a:r>
            <a:endParaRPr lang="id-ID" b="1" dirty="0">
              <a:solidFill>
                <a:schemeClr val="bg1"/>
              </a:solidFill>
              <a:latin typeface="Century Gothic" pitchFamily="34" charset="0"/>
            </a:endParaRPr>
          </a:p>
        </p:txBody>
      </p:sp>
      <p:sp>
        <p:nvSpPr>
          <p:cNvPr id="10" name="Rounded Rectangle 9"/>
          <p:cNvSpPr/>
          <p:nvPr/>
        </p:nvSpPr>
        <p:spPr>
          <a:xfrm>
            <a:off x="1008262" y="324041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Ungkapan </a:t>
            </a:r>
            <a:r>
              <a:rPr lang="id-ID" b="1" i="1" dirty="0" smtClean="0">
                <a:latin typeface="Century Gothic" pitchFamily="34" charset="0"/>
              </a:rPr>
              <a:t>bhinneka tunggal ika </a:t>
            </a:r>
            <a:r>
              <a:rPr lang="id-ID" b="1" dirty="0" smtClean="0">
                <a:latin typeface="Century Gothic" pitchFamily="34" charset="0"/>
              </a:rPr>
              <a:t>dijadikan semboyan negara Indonesia.</a:t>
            </a:r>
            <a:endParaRPr lang="id-ID" b="1" dirty="0">
              <a:solidFill>
                <a:schemeClr val="bg1"/>
              </a:solidFill>
              <a:latin typeface="Century Gothic" pitchFamily="34" charset="0"/>
            </a:endParaRPr>
          </a:p>
        </p:txBody>
      </p:sp>
      <p:sp>
        <p:nvSpPr>
          <p:cNvPr id="11" name="Rounded Rectangle 10"/>
          <p:cNvSpPr/>
          <p:nvPr/>
        </p:nvSpPr>
        <p:spPr>
          <a:xfrm>
            <a:off x="0" y="4104506"/>
            <a:ext cx="9793088"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Judul Karangan </a:t>
            </a:r>
            <a:r>
              <a:rPr lang="sv-SE" b="1" dirty="0" smtClean="0">
                <a:solidFill>
                  <a:srgbClr val="1C3A56"/>
                </a:solidFill>
                <a:latin typeface="Century Gothic" pitchFamily="34" charset="0"/>
              </a:rPr>
              <a:t>yang dikutip dalam tulisan, termasuk dalam daftar pustaka.</a:t>
            </a:r>
            <a:r>
              <a:rPr lang="id-ID" b="1" dirty="0" smtClean="0">
                <a:solidFill>
                  <a:srgbClr val="1C3A56"/>
                </a:solidFill>
                <a:latin typeface="Century Gothic" pitchFamily="34" charset="0"/>
              </a:rPr>
              <a:t> </a:t>
            </a:r>
            <a:endParaRPr lang="id-ID" b="1" dirty="0">
              <a:solidFill>
                <a:srgbClr val="1C3A56"/>
              </a:solidFill>
              <a:latin typeface="Century Gothic" pitchFamily="34" charset="0"/>
            </a:endParaRPr>
          </a:p>
        </p:txBody>
      </p:sp>
      <p:sp>
        <p:nvSpPr>
          <p:cNvPr id="12" name="Rounded Rectangle 11"/>
          <p:cNvSpPr/>
          <p:nvPr/>
        </p:nvSpPr>
        <p:spPr>
          <a:xfrm>
            <a:off x="1008262" y="468057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Saya sudah membaca buku </a:t>
            </a:r>
            <a:r>
              <a:rPr lang="id-ID" b="1" i="1" dirty="0" smtClean="0">
                <a:latin typeface="Century Gothic" pitchFamily="34" charset="0"/>
              </a:rPr>
              <a:t>Salah Asuhan</a:t>
            </a:r>
            <a:r>
              <a:rPr lang="id-ID" b="1" dirty="0" smtClean="0">
                <a:latin typeface="Century Gothic" pitchFamily="34" charset="0"/>
              </a:rPr>
              <a:t> karangan Abdoel Moeis.</a:t>
            </a:r>
            <a:endParaRPr lang="id-ID" b="1" dirty="0">
              <a:solidFill>
                <a:schemeClr val="bg1"/>
              </a:solidFill>
              <a:latin typeface="Century Gothic" pitchFamily="34" charset="0"/>
            </a:endParaRPr>
          </a:p>
        </p:txBody>
      </p:sp>
      <p:sp>
        <p:nvSpPr>
          <p:cNvPr id="13" name="Rounded Rectangle 12"/>
          <p:cNvSpPr/>
          <p:nvPr/>
        </p:nvSpPr>
        <p:spPr>
          <a:xfrm>
            <a:off x="1008262" y="5256634"/>
            <a:ext cx="9793088" cy="792088"/>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Pusat Bahasa. 2011. </a:t>
            </a:r>
            <a:r>
              <a:rPr lang="id-ID" b="1" i="1" dirty="0" smtClean="0">
                <a:latin typeface="Century Gothic" pitchFamily="34" charset="0"/>
              </a:rPr>
              <a:t>Kamus Besar Bahasa Indonesia Pusat Bahasa</a:t>
            </a:r>
            <a:r>
              <a:rPr lang="id-ID" b="1" dirty="0" smtClean="0">
                <a:latin typeface="Century Gothic" pitchFamily="34" charset="0"/>
              </a:rPr>
              <a:t>. Edisi Keempat (Cetakan Kedua). Jakarta: Gramedia Pustaka Utama.</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B9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5" name="Rounded Rectangle 4"/>
          <p:cNvSpPr/>
          <p:nvPr/>
        </p:nvSpPr>
        <p:spPr>
          <a:xfrm>
            <a:off x="0" y="2808362"/>
            <a:ext cx="9793088" cy="86409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id-ID" b="1" dirty="0" smtClean="0">
                <a:solidFill>
                  <a:srgbClr val="1C3A56"/>
                </a:solidFill>
                <a:latin typeface="Century Gothic" pitchFamily="34" charset="0"/>
              </a:rPr>
              <a:t>enegaskan atau mengkhususkan huruf, bagian kata, kata, atau kelompok kata dalam kalimat.</a:t>
            </a:r>
            <a:endParaRPr lang="id-ID" b="1" dirty="0">
              <a:solidFill>
                <a:srgbClr val="1C3A56"/>
              </a:solidFill>
              <a:latin typeface="Century Gothic" pitchFamily="34" charset="0"/>
            </a:endParaRPr>
          </a:p>
        </p:txBody>
      </p:sp>
      <p:sp>
        <p:nvSpPr>
          <p:cNvPr id="7" name="Rounded Rectangle 6"/>
          <p:cNvSpPr/>
          <p:nvPr/>
        </p:nvSpPr>
        <p:spPr>
          <a:xfrm>
            <a:off x="1008262" y="3960490"/>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Dalam bab ini tidak dibahas pemakaian </a:t>
            </a:r>
            <a:r>
              <a:rPr lang="id-ID" b="1" i="1" dirty="0" smtClean="0">
                <a:latin typeface="Century Gothic" pitchFamily="34" charset="0"/>
              </a:rPr>
              <a:t>tanda baca</a:t>
            </a:r>
            <a:r>
              <a:rPr lang="id-ID" b="1" dirty="0" smtClean="0">
                <a:latin typeface="Century Gothic" pitchFamily="34" charset="0"/>
              </a:rPr>
              <a:t>.</a:t>
            </a:r>
            <a:endParaRPr lang="id-ID" b="1" dirty="0">
              <a:solidFill>
                <a:schemeClr val="bg1"/>
              </a:solidFill>
              <a:latin typeface="Century Gothic" pitchFamily="34" charset="0"/>
            </a:endParaRPr>
          </a:p>
        </p:txBody>
      </p:sp>
      <p:sp>
        <p:nvSpPr>
          <p:cNvPr id="8" name="Rounded Rectangle 7"/>
          <p:cNvSpPr/>
          <p:nvPr/>
        </p:nvSpPr>
        <p:spPr>
          <a:xfrm>
            <a:off x="1008262" y="4536554"/>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Buatlah kalimat dengan menggunakan ungkapan </a:t>
            </a:r>
            <a:r>
              <a:rPr lang="id-ID" b="1" i="1" dirty="0" smtClean="0">
                <a:latin typeface="Century Gothic" pitchFamily="34" charset="0"/>
              </a:rPr>
              <a:t>lepas tangan. </a:t>
            </a:r>
            <a:endParaRPr lang="id-ID" b="1" i="1" dirty="0">
              <a:solidFill>
                <a:schemeClr val="bg1"/>
              </a:solidFill>
              <a:latin typeface="Century Gothic" pitchFamily="34" charset="0"/>
            </a:endParaRPr>
          </a:p>
        </p:txBody>
      </p:sp>
      <p:sp>
        <p:nvSpPr>
          <p:cNvPr id="9" name="Rounded Rectangle 8"/>
          <p:cNvSpPr/>
          <p:nvPr/>
        </p:nvSpPr>
        <p:spPr>
          <a:xfrm>
            <a:off x="1008262" y="511261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Dia tidak </a:t>
            </a:r>
            <a:r>
              <a:rPr lang="id-ID" b="1" i="1" dirty="0" smtClean="0">
                <a:latin typeface="Century Gothic" pitchFamily="34" charset="0"/>
              </a:rPr>
              <a:t>diantar</a:t>
            </a:r>
            <a:r>
              <a:rPr lang="id-ID" b="1" dirty="0" smtClean="0">
                <a:latin typeface="Century Gothic" pitchFamily="34" charset="0"/>
              </a:rPr>
              <a:t>, tetapi </a:t>
            </a:r>
            <a:r>
              <a:rPr lang="id-ID" b="1" i="1" dirty="0" smtClean="0">
                <a:latin typeface="Century Gothic" pitchFamily="34" charset="0"/>
              </a:rPr>
              <a:t>mengantar.</a:t>
            </a:r>
            <a:endParaRPr lang="id-ID" b="1" i="1" dirty="0">
              <a:solidFill>
                <a:schemeClr val="bg1"/>
              </a:solidFill>
              <a:latin typeface="Century Gothic" pitchFamily="34" charset="0"/>
            </a:endParaRPr>
          </a:p>
        </p:txBody>
      </p:sp>
      <p:sp>
        <p:nvSpPr>
          <p:cNvPr id="12" name="Rounded Rectangle 11"/>
          <p:cNvSpPr/>
          <p:nvPr/>
        </p:nvSpPr>
        <p:spPr>
          <a:xfrm>
            <a:off x="360115" y="792138"/>
            <a:ext cx="8280920" cy="1440160"/>
          </a:xfrm>
          <a:prstGeom prst="roundRect">
            <a:avLst>
              <a:gd name="adj" fmla="val 6733"/>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latin typeface="Century Gothic" pitchFamily="34" charset="0"/>
            </a:endParaRPr>
          </a:p>
          <a:p>
            <a:pPr algn="ctr"/>
            <a:endParaRPr lang="id-ID" b="1" dirty="0">
              <a:latin typeface="Century Gothic" pitchFamily="34" charset="0"/>
            </a:endParaRPr>
          </a:p>
          <a:p>
            <a:r>
              <a:rPr lang="id-ID" b="1" dirty="0" smtClean="0">
                <a:latin typeface="Century Gothic" pitchFamily="34" charset="0"/>
              </a:rPr>
              <a:t>Buku itu disusun oleh </a:t>
            </a:r>
            <a:r>
              <a:rPr lang="id-ID" b="1" i="1" dirty="0" smtClean="0">
                <a:latin typeface="Century Gothic" pitchFamily="34" charset="0"/>
              </a:rPr>
              <a:t>Antonio Mcvallen</a:t>
            </a:r>
          </a:p>
          <a:p>
            <a:endParaRPr lang="id-ID" b="1" i="1" dirty="0">
              <a:latin typeface="Century Gothic" pitchFamily="34" charset="0"/>
            </a:endParaRPr>
          </a:p>
          <a:p>
            <a:r>
              <a:rPr lang="id-ID" b="1" i="1" dirty="0" smtClean="0">
                <a:latin typeface="Century Gothic" pitchFamily="34" charset="0"/>
              </a:rPr>
              <a:t>VOC (Vereenigde Oostindische Compagnie) </a:t>
            </a:r>
            <a:r>
              <a:rPr lang="id-ID" b="1" dirty="0" smtClean="0">
                <a:latin typeface="Century Gothic" pitchFamily="34" charset="0"/>
              </a:rPr>
              <a:t> terlibat dalam politik internal Jawa pada masa ini. </a:t>
            </a:r>
            <a:r>
              <a:rPr lang="id-ID" b="1" i="1" dirty="0" smtClean="0">
                <a:latin typeface="Century Gothic" pitchFamily="34" charset="0"/>
              </a:rPr>
              <a:t> </a:t>
            </a:r>
          </a:p>
          <a:p>
            <a:endParaRPr lang="id-ID" b="1" dirty="0">
              <a:latin typeface="Century Gothic" pitchFamily="34" charset="0"/>
            </a:endParaRPr>
          </a:p>
          <a:p>
            <a:endParaRPr lang="id-ID" b="1" dirty="0">
              <a:latin typeface="Century Gothic" pitchFamily="34" charset="0"/>
            </a:endParaRPr>
          </a:p>
        </p:txBody>
      </p:sp>
      <p:sp>
        <p:nvSpPr>
          <p:cNvPr id="13" name="Rounded Rectangle 12"/>
          <p:cNvSpPr/>
          <p:nvPr/>
        </p:nvSpPr>
        <p:spPr>
          <a:xfrm>
            <a:off x="8713043" y="792138"/>
            <a:ext cx="1728192" cy="1440160"/>
          </a:xfrm>
          <a:prstGeom prst="roundRect">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4" name="Picture 13" descr="C:\Users\user\Pictures\download.png"/>
          <p:cNvPicPr>
            <a:picLocks noChangeAspect="1" noChangeArrowheads="1"/>
          </p:cNvPicPr>
          <p:nvPr/>
        </p:nvPicPr>
        <p:blipFill>
          <a:blip r:embed="rId2" cstate="print"/>
          <a:srcRect/>
          <a:stretch>
            <a:fillRect/>
          </a:stretch>
        </p:blipFill>
        <p:spPr bwMode="auto">
          <a:xfrm>
            <a:off x="9361115" y="1008162"/>
            <a:ext cx="500066" cy="500066"/>
          </a:xfrm>
          <a:prstGeom prst="rect">
            <a:avLst/>
          </a:prstGeom>
          <a:noFill/>
        </p:spPr>
      </p:pic>
      <p:pic>
        <p:nvPicPr>
          <p:cNvPr id="15" name="Picture 14" descr="C:\Users\user\Pictures\download.png"/>
          <p:cNvPicPr>
            <a:picLocks noChangeAspect="1" noChangeArrowheads="1"/>
          </p:cNvPicPr>
          <p:nvPr/>
        </p:nvPicPr>
        <p:blipFill>
          <a:blip r:embed="rId2" cstate="print"/>
          <a:srcRect/>
          <a:stretch>
            <a:fillRect/>
          </a:stretch>
        </p:blipFill>
        <p:spPr bwMode="auto">
          <a:xfrm>
            <a:off x="9361115" y="1656234"/>
            <a:ext cx="500066" cy="5000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ppt_x</p:attrName>
                                        </p:attrNameLst>
                                      </p:cBhvr>
                                      <p:tavLst>
                                        <p:tav tm="0">
                                          <p:val>
                                            <p:strVal val="#ppt_x-.2"/>
                                          </p:val>
                                        </p:tav>
                                        <p:tav tm="100000">
                                          <p:val>
                                            <p:strVal val="#ppt_x"/>
                                          </p:val>
                                        </p:tav>
                                      </p:tavLst>
                                    </p:anim>
                                    <p:anim calcmode="lin" valueType="num">
                                      <p:cBhvr>
                                        <p:cTn id="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ppt_x</p:attrName>
                                        </p:attrNameLst>
                                      </p:cBhvr>
                                      <p:tavLst>
                                        <p:tav tm="0">
                                          <p:val>
                                            <p:strVal val="#ppt_x-.2"/>
                                          </p:val>
                                        </p:tav>
                                        <p:tav tm="100000">
                                          <p:val>
                                            <p:strVal val="#ppt_x"/>
                                          </p:val>
                                        </p:tav>
                                      </p:tavLst>
                                    </p:anim>
                                    <p:anim calcmode="lin" valueType="num">
                                      <p:cBhvr>
                                        <p:cTn id="15"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pPr>
              <a:buNone/>
            </a:pPr>
            <a:endParaRPr lang="id-ID" b="1" dirty="0">
              <a:latin typeface="Century Gothic" pitchFamily="34" charset="0"/>
            </a:endParaRPr>
          </a:p>
        </p:txBody>
      </p:sp>
      <p:sp>
        <p:nvSpPr>
          <p:cNvPr id="4" name="Oval 3"/>
          <p:cNvSpPr/>
          <p:nvPr/>
        </p:nvSpPr>
        <p:spPr>
          <a:xfrm>
            <a:off x="3240435" y="-2736254"/>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5" name="TextBox 4"/>
          <p:cNvSpPr txBox="1"/>
          <p:nvPr/>
        </p:nvSpPr>
        <p:spPr>
          <a:xfrm>
            <a:off x="3816499" y="288082"/>
            <a:ext cx="3528392" cy="523220"/>
          </a:xfrm>
          <a:prstGeom prst="rect">
            <a:avLst/>
          </a:prstGeom>
          <a:noFill/>
        </p:spPr>
        <p:txBody>
          <a:bodyPr wrap="square" rtlCol="0">
            <a:spAutoFit/>
          </a:bodyPr>
          <a:lstStyle/>
          <a:p>
            <a:pPr algn="ctr"/>
            <a:r>
              <a:rPr lang="id-ID" sz="2800" b="1" dirty="0" smtClean="0">
                <a:solidFill>
                  <a:srgbClr val="F6F4EA"/>
                </a:solidFill>
                <a:latin typeface="Century Gothic" pitchFamily="34" charset="0"/>
              </a:rPr>
              <a:t>Tanda Titik</a:t>
            </a:r>
            <a:endParaRPr lang="id-ID" sz="2800" b="1" dirty="0">
              <a:solidFill>
                <a:srgbClr val="F6F4EA"/>
              </a:solidFill>
              <a:latin typeface="Century Gothic" pitchFamily="34" charset="0"/>
            </a:endParaRPr>
          </a:p>
        </p:txBody>
      </p:sp>
      <p:sp>
        <p:nvSpPr>
          <p:cNvPr id="6" name="Oval 5"/>
          <p:cNvSpPr/>
          <p:nvPr/>
        </p:nvSpPr>
        <p:spPr>
          <a:xfrm>
            <a:off x="-3384301" y="2088282"/>
            <a:ext cx="4536504" cy="4176514"/>
          </a:xfrm>
          <a:prstGeom prst="ellipse">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latin typeface="Century Gothic" pitchFamily="34" charset="0"/>
            </a:endParaRPr>
          </a:p>
        </p:txBody>
      </p:sp>
      <p:sp>
        <p:nvSpPr>
          <p:cNvPr id="7" name="TextBox 6"/>
          <p:cNvSpPr txBox="1"/>
          <p:nvPr/>
        </p:nvSpPr>
        <p:spPr>
          <a:xfrm>
            <a:off x="-1368077" y="3456434"/>
            <a:ext cx="3528392" cy="1446550"/>
          </a:xfrm>
          <a:prstGeom prst="rect">
            <a:avLst/>
          </a:prstGeom>
          <a:noFill/>
        </p:spPr>
        <p:txBody>
          <a:bodyPr wrap="square" rtlCol="0">
            <a:spAutoFit/>
          </a:bodyPr>
          <a:lstStyle/>
          <a:p>
            <a:pPr algn="ctr"/>
            <a:r>
              <a:rPr lang="id-ID" sz="8800" b="1" dirty="0" smtClean="0">
                <a:solidFill>
                  <a:srgbClr val="F6F4EA"/>
                </a:solidFill>
                <a:latin typeface="Century Gothic" pitchFamily="34" charset="0"/>
              </a:rPr>
              <a:t>.</a:t>
            </a:r>
            <a:endParaRPr lang="id-ID" sz="8800" b="1" dirty="0">
              <a:solidFill>
                <a:srgbClr val="F6F4EA"/>
              </a:solidFill>
              <a:latin typeface="Century Gothic" pitchFamily="34" charset="0"/>
            </a:endParaRPr>
          </a:p>
        </p:txBody>
      </p:sp>
      <p:sp>
        <p:nvSpPr>
          <p:cNvPr id="8" name="Rounded Rectangle 7"/>
          <p:cNvSpPr/>
          <p:nvPr/>
        </p:nvSpPr>
        <p:spPr>
          <a:xfrm>
            <a:off x="0" y="1512218"/>
            <a:ext cx="9793088"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Di belakang angka atau huruf dalam suatu bagan, ikhtisar, atau daftar.</a:t>
            </a:r>
            <a:endParaRPr lang="id-ID" b="1" dirty="0">
              <a:solidFill>
                <a:srgbClr val="1C3A56"/>
              </a:solidFill>
              <a:latin typeface="Century Gothic" pitchFamily="34" charset="0"/>
            </a:endParaRPr>
          </a:p>
        </p:txBody>
      </p:sp>
      <p:sp>
        <p:nvSpPr>
          <p:cNvPr id="9" name="Rounded Rectangle 8"/>
          <p:cNvSpPr/>
          <p:nvPr/>
        </p:nvSpPr>
        <p:spPr>
          <a:xfrm>
            <a:off x="1800274" y="2160290"/>
            <a:ext cx="9001075" cy="144016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id-ID" b="1" dirty="0" smtClean="0">
                <a:latin typeface="Century Gothic" pitchFamily="34" charset="0"/>
              </a:rPr>
              <a:t>Patokan Umum </a:t>
            </a:r>
          </a:p>
          <a:p>
            <a:pPr marL="457200" indent="-457200"/>
            <a:r>
              <a:rPr lang="id-ID" b="1" dirty="0" smtClean="0">
                <a:latin typeface="Century Gothic" pitchFamily="34" charset="0"/>
              </a:rPr>
              <a:t>1.1 Isi Karangan</a:t>
            </a:r>
          </a:p>
          <a:p>
            <a:pPr marL="457200" indent="-457200"/>
            <a:r>
              <a:rPr lang="id-ID" b="1" dirty="0" smtClean="0">
                <a:latin typeface="Century Gothic" pitchFamily="34" charset="0"/>
              </a:rPr>
              <a:t>1.2 Ilustrasi </a:t>
            </a:r>
          </a:p>
          <a:p>
            <a:pPr marL="457200" indent="-457200"/>
            <a:r>
              <a:rPr lang="id-ID" b="1" dirty="0" smtClean="0">
                <a:latin typeface="Century Gothic" pitchFamily="34" charset="0"/>
              </a:rPr>
              <a:t>1.2.1 Gambar Tangan</a:t>
            </a:r>
            <a:endParaRPr lang="id-ID" b="1" i="1" dirty="0">
              <a:solidFill>
                <a:schemeClr val="bg1"/>
              </a:solidFill>
              <a:latin typeface="Century Gothic" pitchFamily="34" charset="0"/>
            </a:endParaRPr>
          </a:p>
        </p:txBody>
      </p:sp>
      <p:sp>
        <p:nvSpPr>
          <p:cNvPr id="10" name="Rounded Rectangle 9"/>
          <p:cNvSpPr/>
          <p:nvPr/>
        </p:nvSpPr>
        <p:spPr>
          <a:xfrm>
            <a:off x="1224211" y="3816474"/>
            <a:ext cx="9145016" cy="792088"/>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rgbClr val="1C3A56"/>
                </a:solidFill>
                <a:latin typeface="Century Gothic" pitchFamily="34" charset="0"/>
              </a:rPr>
              <a:t>M</a:t>
            </a:r>
            <a:r>
              <a:rPr lang="sv-SE" b="1" dirty="0" smtClean="0">
                <a:solidFill>
                  <a:srgbClr val="1C3A56"/>
                </a:solidFill>
                <a:latin typeface="Century Gothic" pitchFamily="34" charset="0"/>
              </a:rPr>
              <a:t>emisahkan angka jam, menit, dan detik yang menunjukkan waktu atau jangka waktu.</a:t>
            </a:r>
            <a:endParaRPr lang="id-ID" b="1" dirty="0">
              <a:solidFill>
                <a:srgbClr val="1C3A56"/>
              </a:solidFill>
              <a:latin typeface="Century Gothic" pitchFamily="34" charset="0"/>
            </a:endParaRPr>
          </a:p>
        </p:txBody>
      </p:sp>
      <p:sp>
        <p:nvSpPr>
          <p:cNvPr id="11" name="Rounded Rectangle 10"/>
          <p:cNvSpPr/>
          <p:nvPr/>
        </p:nvSpPr>
        <p:spPr>
          <a:xfrm>
            <a:off x="1800275" y="4752578"/>
            <a:ext cx="9001075"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id-ID" b="1" dirty="0">
                <a:latin typeface="Century Gothic" pitchFamily="34" charset="0"/>
              </a:rPr>
              <a:t>P</a:t>
            </a:r>
            <a:r>
              <a:rPr lang="id-ID" b="1" dirty="0" smtClean="0">
                <a:latin typeface="Century Gothic" pitchFamily="34" charset="0"/>
              </a:rPr>
              <a:t>ukul 01.35.20 (pukul 1 lewat 35 menit 20 detik atau pukul 1, 35 menit, 20 detik) </a:t>
            </a:r>
            <a:endParaRPr lang="id-ID" b="1" i="1" dirty="0">
              <a:solidFill>
                <a:schemeClr val="bg1"/>
              </a:solidFill>
              <a:latin typeface="Century Gothic" pitchFamily="34" charset="0"/>
            </a:endParaRPr>
          </a:p>
        </p:txBody>
      </p:sp>
      <p:sp>
        <p:nvSpPr>
          <p:cNvPr id="13" name="Rounded Rectangle 12"/>
          <p:cNvSpPr/>
          <p:nvPr/>
        </p:nvSpPr>
        <p:spPr>
          <a:xfrm>
            <a:off x="576139" y="5544666"/>
            <a:ext cx="9145016" cy="432048"/>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solidFill>
                  <a:srgbClr val="1C3A56"/>
                </a:solidFill>
                <a:latin typeface="Century Gothic" pitchFamily="34" charset="0"/>
              </a:rPr>
              <a:t>Daftar Pustaka </a:t>
            </a:r>
            <a:endParaRPr lang="id-ID" b="1" dirty="0">
              <a:solidFill>
                <a:srgbClr val="1C3A56"/>
              </a:solidFill>
              <a:latin typeface="Century Gothic" pitchFamily="34" charset="0"/>
            </a:endParaRPr>
          </a:p>
        </p:txBody>
      </p:sp>
      <p:sp>
        <p:nvSpPr>
          <p:cNvPr id="14" name="Rounded Rectangle 13"/>
          <p:cNvSpPr/>
          <p:nvPr/>
        </p:nvSpPr>
        <p:spPr>
          <a:xfrm>
            <a:off x="1800275" y="6120730"/>
            <a:ext cx="9001075" cy="720080"/>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r>
              <a:rPr lang="id-ID" b="1" dirty="0" smtClean="0">
                <a:latin typeface="Century Gothic" pitchFamily="34" charset="0"/>
              </a:rPr>
              <a:t>Moeliono, Anton M. 1989. </a:t>
            </a:r>
            <a:r>
              <a:rPr lang="id-ID" b="1" i="1" dirty="0" smtClean="0">
                <a:latin typeface="Century Gothic" pitchFamily="34" charset="0"/>
              </a:rPr>
              <a:t>Kembara Bahasa</a:t>
            </a:r>
            <a:r>
              <a:rPr lang="id-ID" b="1" dirty="0" smtClean="0">
                <a:latin typeface="Century Gothic" pitchFamily="34" charset="0"/>
              </a:rPr>
              <a:t>. Jakarta: Gramedia.</a:t>
            </a:r>
            <a:endParaRPr lang="id-ID" b="1" i="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82A1"/>
        </a:solidFill>
        <a:effectLst/>
      </p:bgPr>
    </p:bg>
    <p:spTree>
      <p:nvGrpSpPr>
        <p:cNvPr id="1" name=""/>
        <p:cNvGrpSpPr/>
        <p:nvPr/>
      </p:nvGrpSpPr>
      <p:grpSpPr>
        <a:xfrm>
          <a:off x="0" y="0"/>
          <a:ext cx="0" cy="0"/>
          <a:chOff x="0" y="0"/>
          <a:chExt cx="0" cy="0"/>
        </a:xfrm>
      </p:grpSpPr>
      <p:sp>
        <p:nvSpPr>
          <p:cNvPr id="13" name="Rounded Rectangle 12"/>
          <p:cNvSpPr/>
          <p:nvPr/>
        </p:nvSpPr>
        <p:spPr>
          <a:xfrm>
            <a:off x="1008262" y="5472658"/>
            <a:ext cx="9793088" cy="504056"/>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b="1" dirty="0">
              <a:solidFill>
                <a:srgbClr val="F6F4EA"/>
              </a:solidFill>
              <a:latin typeface="Century Gothic" pitchFamily="34" charset="0"/>
            </a:endParaRPr>
          </a:p>
        </p:txBody>
      </p:sp>
      <p:sp>
        <p:nvSpPr>
          <p:cNvPr id="2" name="Title 1"/>
          <p:cNvSpPr>
            <a:spLocks noGrp="1"/>
          </p:cNvSpPr>
          <p:nvPr>
            <p:ph type="title"/>
          </p:nvPr>
        </p:nvSpPr>
        <p:spPr/>
        <p:txBody>
          <a:bodyPr/>
          <a:lstStyle/>
          <a:p>
            <a:endParaRPr lang="id-ID" b="1">
              <a:latin typeface="Century Gothic" pitchFamily="34" charset="0"/>
            </a:endParaRPr>
          </a:p>
        </p:txBody>
      </p:sp>
      <p:sp>
        <p:nvSpPr>
          <p:cNvPr id="3" name="Content Placeholder 2"/>
          <p:cNvSpPr>
            <a:spLocks noGrp="1"/>
          </p:cNvSpPr>
          <p:nvPr>
            <p:ph idx="1"/>
          </p:nvPr>
        </p:nvSpPr>
        <p:spPr/>
        <p:txBody>
          <a:bodyPr/>
          <a:lstStyle/>
          <a:p>
            <a:endParaRPr lang="id-ID" b="1" dirty="0">
              <a:latin typeface="Century Gothic" pitchFamily="34" charset="0"/>
            </a:endParaRPr>
          </a:p>
        </p:txBody>
      </p:sp>
      <p:sp>
        <p:nvSpPr>
          <p:cNvPr id="6" name="Rounded Rectangle 5"/>
          <p:cNvSpPr/>
          <p:nvPr/>
        </p:nvSpPr>
        <p:spPr>
          <a:xfrm>
            <a:off x="0" y="1512218"/>
            <a:ext cx="9793088" cy="504056"/>
          </a:xfrm>
          <a:prstGeom prst="roundRect">
            <a:avLst>
              <a:gd name="adj" fmla="val 39625"/>
            </a:avLst>
          </a:prstGeom>
          <a:solidFill>
            <a:srgbClr val="FEE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latin typeface="Century Gothic" pitchFamily="34" charset="0"/>
              </a:rPr>
              <a:t>M</a:t>
            </a:r>
            <a:r>
              <a:rPr lang="id-ID" b="1" dirty="0" smtClean="0">
                <a:latin typeface="Century Gothic" pitchFamily="34" charset="0"/>
              </a:rPr>
              <a:t>emisahkan bilangan ribuan atau kelipatannya yang menunjukkan jumlah.</a:t>
            </a:r>
            <a:endParaRPr lang="id-ID" b="1" dirty="0">
              <a:solidFill>
                <a:srgbClr val="1C3A56"/>
              </a:solidFill>
              <a:latin typeface="Century Gothic" pitchFamily="34" charset="0"/>
            </a:endParaRPr>
          </a:p>
        </p:txBody>
      </p:sp>
      <p:sp>
        <p:nvSpPr>
          <p:cNvPr id="7" name="Rounded Rectangle 6"/>
          <p:cNvSpPr/>
          <p:nvPr/>
        </p:nvSpPr>
        <p:spPr>
          <a:xfrm>
            <a:off x="1008262" y="2232298"/>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latin typeface="Century Gothic" pitchFamily="34" charset="0"/>
              </a:rPr>
              <a:t>Anggaran lembaga itu mencapai Rp225.000.000.000,00.</a:t>
            </a:r>
            <a:endParaRPr lang="id-ID" b="1" dirty="0">
              <a:solidFill>
                <a:schemeClr val="bg1"/>
              </a:solidFill>
              <a:latin typeface="Century Gothic" pitchFamily="34" charset="0"/>
            </a:endParaRPr>
          </a:p>
        </p:txBody>
      </p:sp>
      <p:sp>
        <p:nvSpPr>
          <p:cNvPr id="8" name="Rounded Rectangle 7"/>
          <p:cNvSpPr/>
          <p:nvPr/>
        </p:nvSpPr>
        <p:spPr>
          <a:xfrm>
            <a:off x="1008262" y="2808362"/>
            <a:ext cx="9793088" cy="504056"/>
          </a:xfrm>
          <a:prstGeom prst="roundRect">
            <a:avLst>
              <a:gd name="adj" fmla="val 39625"/>
            </a:avLst>
          </a:prstGeom>
          <a:solidFill>
            <a:srgbClr val="1C3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Penduduk kota itu lebih dari 7.000.000 orang</a:t>
            </a:r>
            <a:endParaRPr lang="id-ID" b="1" dirty="0">
              <a:solidFill>
                <a:schemeClr val="bg1"/>
              </a:solidFill>
              <a:latin typeface="Century Gothic" pitchFamily="34" charset="0"/>
            </a:endParaRPr>
          </a:p>
        </p:txBody>
      </p:sp>
      <p:sp>
        <p:nvSpPr>
          <p:cNvPr id="9" name="Rounded Rectangle 8"/>
          <p:cNvSpPr/>
          <p:nvPr/>
        </p:nvSpPr>
        <p:spPr>
          <a:xfrm>
            <a:off x="1008262" y="3384426"/>
            <a:ext cx="9793088" cy="504056"/>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Tabel 5 Sikap Bahasa Generasi Muda Berdasarkan Pendidikan.</a:t>
            </a:r>
            <a:endParaRPr lang="id-ID" b="1" dirty="0">
              <a:solidFill>
                <a:srgbClr val="F6F4EA"/>
              </a:solidFill>
              <a:latin typeface="Century Gothic" pitchFamily="34" charset="0"/>
            </a:endParaRPr>
          </a:p>
        </p:txBody>
      </p:sp>
      <p:sp>
        <p:nvSpPr>
          <p:cNvPr id="10" name="Rounded Rectangle 9"/>
          <p:cNvSpPr/>
          <p:nvPr/>
        </p:nvSpPr>
        <p:spPr>
          <a:xfrm>
            <a:off x="1008262" y="4032498"/>
            <a:ext cx="9793088" cy="1368152"/>
          </a:xfrm>
          <a:prstGeom prst="roundRect">
            <a:avLst>
              <a:gd name="adj" fmla="val 3962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smtClean="0">
                <a:latin typeface="Century Gothic" pitchFamily="34" charset="0"/>
              </a:rPr>
              <a:t>Yth. </a:t>
            </a:r>
          </a:p>
          <a:p>
            <a:r>
              <a:rPr lang="id-ID" b="1" dirty="0" smtClean="0">
                <a:latin typeface="Century Gothic" pitchFamily="34" charset="0"/>
              </a:rPr>
              <a:t>Direktur Taman Ismail Marzuki. </a:t>
            </a:r>
          </a:p>
          <a:p>
            <a:r>
              <a:rPr lang="id-ID" b="1" dirty="0" smtClean="0">
                <a:latin typeface="Century Gothic" pitchFamily="34" charset="0"/>
              </a:rPr>
              <a:t>Jalan Cikini Raya No. 73. </a:t>
            </a:r>
          </a:p>
          <a:p>
            <a:r>
              <a:rPr lang="id-ID" b="1" dirty="0" smtClean="0">
                <a:latin typeface="Century Gothic" pitchFamily="34" charset="0"/>
              </a:rPr>
              <a:t>Menteng Jakarta 10330.</a:t>
            </a:r>
            <a:endParaRPr lang="id-ID" b="1" dirty="0">
              <a:solidFill>
                <a:srgbClr val="F6F4EA"/>
              </a:solidFill>
              <a:latin typeface="Century Gothic" pitchFamily="34" charset="0"/>
            </a:endParaRPr>
          </a:p>
        </p:txBody>
      </p:sp>
      <p:sp>
        <p:nvSpPr>
          <p:cNvPr id="12" name="Rectangle 11"/>
          <p:cNvSpPr/>
          <p:nvPr/>
        </p:nvSpPr>
        <p:spPr>
          <a:xfrm>
            <a:off x="1152203" y="5544666"/>
            <a:ext cx="5019323" cy="400110"/>
          </a:xfrm>
          <a:prstGeom prst="rect">
            <a:avLst/>
          </a:prstGeom>
        </p:spPr>
        <p:txBody>
          <a:bodyPr wrap="none">
            <a:spAutoFit/>
          </a:bodyPr>
          <a:lstStyle/>
          <a:p>
            <a:r>
              <a:rPr lang="id-ID" b="1" dirty="0" smtClean="0">
                <a:solidFill>
                  <a:schemeClr val="bg1"/>
                </a:solidFill>
                <a:latin typeface="Century Gothic" pitchFamily="34" charset="0"/>
              </a:rPr>
              <a:t>Jakarta, 15 Mei 2013. (tanpa kop surat)</a:t>
            </a:r>
            <a:endParaRPr lang="id-ID" b="1" dirty="0">
              <a:solidFill>
                <a:schemeClr val="bg1"/>
              </a:solidFill>
              <a:latin typeface="Century Gothic"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2233</Words>
  <Application>Microsoft Office PowerPoint</Application>
  <PresentationFormat>Custom</PresentationFormat>
  <Paragraphs>295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1</vt:lpstr>
      <vt:lpstr>Tujuan  Mempelajari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Laporan Notulensi Kelompok Satu   Penulisan Huruf Kapital, Cetak Miring, Tanda Baca dalam Bahasa Indonesia </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user</dc:creator>
  <cp:lastModifiedBy>user</cp:lastModifiedBy>
  <cp:revision>8</cp:revision>
  <dcterms:created xsi:type="dcterms:W3CDTF">2019-09-11T13:46:06Z</dcterms:created>
  <dcterms:modified xsi:type="dcterms:W3CDTF">2019-09-12T02:40:10Z</dcterms:modified>
</cp:coreProperties>
</file>