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1" r:id="rId5"/>
    <p:sldId id="262" r:id="rId6"/>
    <p:sldId id="263" r:id="rId7"/>
    <p:sldId id="264" r:id="rId8"/>
    <p:sldId id="265" r:id="rId9"/>
    <p:sldId id="268" r:id="rId10"/>
    <p:sldId id="269" r:id="rId11"/>
    <p:sldId id="266"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t>11/13/2019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t>11/13/2019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11/13/2019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11/13/2019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t>11/13/2019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45" y="487045"/>
            <a:ext cx="8187055" cy="2613660"/>
          </a:xfrm>
        </p:spPr>
        <p:txBody>
          <a:bodyPr>
            <a:normAutofit fontScale="90000"/>
          </a:bodyPr>
          <a:lstStyle/>
          <a:p>
            <a:r>
              <a:rPr lang="en-US" dirty="0" err="1" smtClean="0">
                <a:sym typeface="+mn-ea"/>
              </a:rPr>
              <a:t>Tantangan</a:t>
            </a:r>
            <a:r>
              <a:rPr lang="en-US" dirty="0" smtClean="0">
                <a:sym typeface="+mn-ea"/>
              </a:rPr>
              <a:t> di era </a:t>
            </a:r>
            <a:r>
              <a:rPr lang="en-US" dirty="0" err="1" smtClean="0">
                <a:sym typeface="+mn-ea"/>
              </a:rPr>
              <a:t>globalisasi</a:t>
            </a:r>
            <a:endParaRPr lang="en-US"/>
          </a:p>
        </p:txBody>
      </p:sp>
      <p:sp>
        <p:nvSpPr>
          <p:cNvPr id="3" name="Text Placeholder 2"/>
          <p:cNvSpPr>
            <a:spLocks noGrp="1"/>
          </p:cNvSpPr>
          <p:nvPr>
            <p:ph type="body" idx="1"/>
          </p:nvPr>
        </p:nvSpPr>
        <p:spPr>
          <a:xfrm>
            <a:off x="3242945" y="3727450"/>
            <a:ext cx="7017385" cy="2760345"/>
          </a:xfrm>
        </p:spPr>
        <p:txBody>
          <a:bodyPr/>
          <a:lstStyle/>
          <a:p>
            <a:pPr algn="ctr"/>
            <a:r>
              <a:rPr lang="en-US" dirty="0">
                <a:latin typeface="+mj-ea"/>
                <a:cs typeface="+mj-ea"/>
              </a:rPr>
              <a:t>1.Sinta </a:t>
            </a:r>
            <a:r>
              <a:rPr lang="en-US" dirty="0" err="1">
                <a:latin typeface="+mj-ea"/>
                <a:cs typeface="+mj-ea"/>
              </a:rPr>
              <a:t>nurazizah</a:t>
            </a:r>
            <a:r>
              <a:rPr lang="en-US" dirty="0">
                <a:latin typeface="+mj-ea"/>
                <a:cs typeface="+mj-ea"/>
              </a:rPr>
              <a:t>		(3035)</a:t>
            </a:r>
          </a:p>
          <a:p>
            <a:pPr algn="ctr"/>
            <a:r>
              <a:rPr lang="en-US" dirty="0">
                <a:latin typeface="+mj-ea"/>
                <a:cs typeface="+mj-ea"/>
              </a:rPr>
              <a:t>2.meria </a:t>
            </a:r>
            <a:r>
              <a:rPr lang="en-US" dirty="0" err="1">
                <a:latin typeface="+mj-ea"/>
                <a:cs typeface="+mj-ea"/>
              </a:rPr>
              <a:t>agustin</a:t>
            </a:r>
            <a:r>
              <a:rPr lang="en-US" dirty="0">
                <a:latin typeface="+mj-ea"/>
                <a:cs typeface="+mj-ea"/>
              </a:rPr>
              <a:t>		(3082)</a:t>
            </a:r>
          </a:p>
          <a:p>
            <a:pPr algn="ctr"/>
            <a:r>
              <a:rPr lang="en-US" dirty="0">
                <a:latin typeface="+mj-ea"/>
                <a:cs typeface="+mj-ea"/>
              </a:rPr>
              <a:t>3.lailatul </a:t>
            </a:r>
            <a:r>
              <a:rPr lang="en-US" dirty="0" err="1">
                <a:latin typeface="+mj-ea"/>
                <a:cs typeface="+mj-ea"/>
              </a:rPr>
              <a:t>maghfirah</a:t>
            </a:r>
            <a:r>
              <a:rPr lang="en-US" dirty="0">
                <a:latin typeface="+mj-ea"/>
                <a:cs typeface="+mj-ea"/>
              </a:rPr>
              <a:t>	(3026)</a:t>
            </a:r>
          </a:p>
          <a:p>
            <a:pPr algn="ctr"/>
            <a:r>
              <a:rPr lang="en-US" dirty="0">
                <a:latin typeface="+mj-ea"/>
                <a:cs typeface="+mj-ea"/>
              </a:rPr>
              <a:t>4.yollanda </a:t>
            </a:r>
            <a:r>
              <a:rPr lang="en-US" dirty="0" err="1">
                <a:latin typeface="+mj-ea"/>
                <a:cs typeface="+mj-ea"/>
              </a:rPr>
              <a:t>nundy.a</a:t>
            </a:r>
            <a:r>
              <a:rPr lang="en-US" dirty="0">
                <a:latin typeface="+mj-ea"/>
                <a:cs typeface="+mj-ea"/>
              </a:rPr>
              <a:t>	(3037)</a:t>
            </a:r>
          </a:p>
          <a:p>
            <a:pPr algn="ctr"/>
            <a:r>
              <a:rPr lang="en-US" dirty="0">
                <a:latin typeface="+mj-ea"/>
                <a:cs typeface="+mj-ea"/>
              </a:rPr>
              <a:t>5.dewi </a:t>
            </a:r>
            <a:r>
              <a:rPr lang="en-US" dirty="0" err="1">
                <a:latin typeface="+mj-ea"/>
                <a:cs typeface="+mj-ea"/>
              </a:rPr>
              <a:t>sintawati</a:t>
            </a:r>
            <a:r>
              <a:rPr lang="en-US" dirty="0">
                <a:latin typeface="+mj-ea"/>
                <a:cs typeface="+mj-ea"/>
              </a:rPr>
              <a:t>		(3038)</a:t>
            </a:r>
          </a:p>
          <a:p>
            <a:pPr algn="ctr"/>
            <a:r>
              <a:rPr lang="en-US" dirty="0" smtClean="0">
                <a:latin typeface="+mj-ea"/>
                <a:cs typeface="+mj-ea"/>
              </a:rPr>
              <a:t>6.</a:t>
            </a:r>
            <a:r>
              <a:rPr lang="en-US" dirty="0" smtClean="0">
                <a:latin typeface="+mj-ea"/>
                <a:cs typeface="+mj-ea"/>
                <a:sym typeface="+mn-ea"/>
              </a:rPr>
              <a:t>adel</a:t>
            </a:r>
            <a:r>
              <a:rPr lang="id-ID" dirty="0" smtClean="0">
                <a:latin typeface="+mj-ea"/>
                <a:cs typeface="+mj-ea"/>
                <a:sym typeface="+mn-ea"/>
              </a:rPr>
              <a:t>l</a:t>
            </a:r>
            <a:r>
              <a:rPr lang="en-US" dirty="0" err="1" smtClean="0">
                <a:latin typeface="+mj-ea"/>
                <a:cs typeface="+mj-ea"/>
                <a:sym typeface="+mn-ea"/>
              </a:rPr>
              <a:t>ia</a:t>
            </a:r>
            <a:r>
              <a:rPr lang="en-US" dirty="0" smtClean="0">
                <a:latin typeface="+mj-ea"/>
                <a:cs typeface="+mj-ea"/>
                <a:sym typeface="+mn-ea"/>
              </a:rPr>
              <a:t> </a:t>
            </a:r>
            <a:r>
              <a:rPr lang="en-US" dirty="0" err="1">
                <a:latin typeface="+mj-ea"/>
                <a:cs typeface="+mj-ea"/>
                <a:sym typeface="+mn-ea"/>
              </a:rPr>
              <a:t>agissa</a:t>
            </a:r>
            <a:r>
              <a:rPr lang="en-US" dirty="0">
                <a:latin typeface="+mj-ea"/>
                <a:cs typeface="+mj-ea"/>
                <a:sym typeface="+mn-ea"/>
              </a:rPr>
              <a:t>		(3036)</a:t>
            </a:r>
            <a:endParaRPr lang="en-US" dirty="0">
              <a:latin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85" y="412115"/>
            <a:ext cx="10178415" cy="1000760"/>
          </a:xfrm>
        </p:spPr>
        <p:txBody>
          <a:bodyPr>
            <a:normAutofit/>
          </a:bodyPr>
          <a:lstStyle/>
          <a:p>
            <a:r>
              <a:rPr lang="en-US" sz="4400">
                <a:solidFill>
                  <a:schemeClr val="tx2">
                    <a:lumMod val="90000"/>
                    <a:lumOff val="10000"/>
                  </a:schemeClr>
                </a:solidFill>
                <a:latin typeface="Berlin Sans FB Demi" panose="020E0802020502020306" pitchFamily="34" charset="0"/>
                <a:cs typeface="Berlin Sans FB Demi" panose="020E0802020502020306" pitchFamily="34" charset="0"/>
              </a:rPr>
              <a:t>dampak negatif globalisasi</a:t>
            </a:r>
          </a:p>
        </p:txBody>
      </p:sp>
      <p:sp>
        <p:nvSpPr>
          <p:cNvPr id="3" name="Content Placeholder 2"/>
          <p:cNvSpPr>
            <a:spLocks noGrp="1"/>
          </p:cNvSpPr>
          <p:nvPr>
            <p:ph idx="1"/>
          </p:nvPr>
        </p:nvSpPr>
        <p:spPr>
          <a:xfrm>
            <a:off x="1028700" y="1295400"/>
            <a:ext cx="10594975" cy="5327650"/>
          </a:xfrm>
        </p:spPr>
        <p:txBody>
          <a:bodyPr>
            <a:noAutofit/>
          </a:bodyPr>
          <a:lstStyle/>
          <a:p>
            <a:r>
              <a:rPr lang="en-US" sz="2600">
                <a:solidFill>
                  <a:schemeClr val="tx2">
                    <a:lumMod val="90000"/>
                    <a:lumOff val="10000"/>
                  </a:schemeClr>
                </a:solidFill>
                <a:latin typeface="Times New Roman" panose="02020603050405020304" charset="0"/>
                <a:cs typeface="Times New Roman" panose="02020603050405020304" charset="0"/>
              </a:rPr>
              <a:t>Disorientasi, dislokasi atau krisis social-budaya dalam masyarakat.</a:t>
            </a:r>
          </a:p>
          <a:p>
            <a:r>
              <a:rPr lang="en-US" sz="2600">
                <a:solidFill>
                  <a:schemeClr val="tx2">
                    <a:lumMod val="90000"/>
                    <a:lumOff val="10000"/>
                  </a:schemeClr>
                </a:solidFill>
                <a:latin typeface="Times New Roman" panose="02020603050405020304" charset="0"/>
                <a:cs typeface="Times New Roman" panose="02020603050405020304" charset="0"/>
              </a:rPr>
              <a:t>Berbagai ekspresi social budaya asing yang sebenarnya tidak memiliki basis dan preseden kulturalnya.</a:t>
            </a:r>
          </a:p>
          <a:p>
            <a:r>
              <a:rPr lang="en-US" sz="2600">
                <a:solidFill>
                  <a:schemeClr val="tx2">
                    <a:lumMod val="90000"/>
                    <a:lumOff val="10000"/>
                  </a:schemeClr>
                </a:solidFill>
                <a:latin typeface="Times New Roman" panose="02020603050405020304" charset="0"/>
                <a:cs typeface="Times New Roman" panose="02020603050405020304" charset="0"/>
              </a:rPr>
              <a:t>Semakin merebaknya gaya hidup konsumerisme dan hedonisme.</a:t>
            </a:r>
          </a:p>
          <a:p>
            <a:r>
              <a:rPr lang="en-US" sz="2600">
                <a:solidFill>
                  <a:schemeClr val="tx2">
                    <a:lumMod val="90000"/>
                    <a:lumOff val="10000"/>
                  </a:schemeClr>
                </a:solidFill>
                <a:latin typeface="Times New Roman" panose="02020603050405020304" charset="0"/>
                <a:cs typeface="Times New Roman" panose="02020603050405020304" charset="0"/>
              </a:rPr>
              <a:t>Lenyapnya identitas cultural nasional dan local</a:t>
            </a:r>
          </a:p>
          <a:p>
            <a:r>
              <a:rPr lang="en-US" sz="2600">
                <a:solidFill>
                  <a:schemeClr val="tx2">
                    <a:lumMod val="90000"/>
                    <a:lumOff val="10000"/>
                  </a:schemeClr>
                </a:solidFill>
                <a:latin typeface="Times New Roman" panose="02020603050405020304" charset="0"/>
                <a:cs typeface="Times New Roman" panose="02020603050405020304" charset="0"/>
              </a:rPr>
              <a:t>Kehilangan arah sebagai bangsa yang memiliki jati diri.</a:t>
            </a:r>
          </a:p>
          <a:p>
            <a:r>
              <a:rPr lang="en-US" sz="2600">
                <a:solidFill>
                  <a:schemeClr val="tx2">
                    <a:lumMod val="90000"/>
                    <a:lumOff val="10000"/>
                  </a:schemeClr>
                </a:solidFill>
                <a:latin typeface="Times New Roman" panose="02020603050405020304" charset="0"/>
                <a:cs typeface="Times New Roman" panose="02020603050405020304" charset="0"/>
              </a:rPr>
              <a:t>Hilangnya semangat nasionalisme dan patriotisme</a:t>
            </a:r>
          </a:p>
          <a:p>
            <a:r>
              <a:rPr lang="en-US" sz="2600">
                <a:solidFill>
                  <a:schemeClr val="tx2">
                    <a:lumMod val="90000"/>
                    <a:lumOff val="10000"/>
                  </a:schemeClr>
                </a:solidFill>
                <a:latin typeface="Times New Roman" panose="02020603050405020304" charset="0"/>
                <a:cs typeface="Times New Roman" panose="02020603050405020304" charset="0"/>
              </a:rPr>
              <a:t>Cenderung pragmatisme dan maunya serba instant.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85" y="382270"/>
            <a:ext cx="10178415" cy="1194435"/>
          </a:xfrm>
        </p:spPr>
        <p:txBody>
          <a:bodyPr>
            <a:normAutofit fontScale="90000"/>
          </a:bodyPr>
          <a:lstStyle/>
          <a:p>
            <a:pPr algn="ctr"/>
            <a:r>
              <a:rPr lang="en-US" sz="40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sym typeface="+mn-ea"/>
              </a:rPr>
              <a:t>Menyikapi</a:t>
            </a:r>
            <a:r>
              <a:rPr lang="en-US" sz="4000" dirty="0" smtClean="0">
                <a:ln w="22225">
                  <a:solidFill>
                    <a:schemeClr val="accent2"/>
                  </a:solidFill>
                  <a:prstDash val="solid"/>
                </a:ln>
                <a:solidFill>
                  <a:schemeClr val="tx2">
                    <a:lumMod val="90000"/>
                    <a:lumOff val="10000"/>
                  </a:schemeClr>
                </a:solidFill>
                <a:effectLst/>
                <a:latin typeface="Berlin Sans FB Demi" panose="020E0802020502020306" pitchFamily="34" charset="0"/>
                <a:sym typeface="+mn-ea"/>
              </a:rPr>
              <a:t> Bahasa Indonesia </a:t>
            </a:r>
            <a:br>
              <a:rPr lang="en-US" sz="4000" dirty="0" smtClean="0">
                <a:ln w="22225">
                  <a:solidFill>
                    <a:schemeClr val="accent2"/>
                  </a:solidFill>
                  <a:prstDash val="solid"/>
                </a:ln>
                <a:solidFill>
                  <a:schemeClr val="tx2">
                    <a:lumMod val="90000"/>
                    <a:lumOff val="10000"/>
                  </a:schemeClr>
                </a:solidFill>
                <a:effectLst/>
                <a:latin typeface="Berlin Sans FB Demi" panose="020E0802020502020306" pitchFamily="34" charset="0"/>
                <a:sym typeface="+mn-ea"/>
              </a:rPr>
            </a:br>
            <a:r>
              <a:rPr lang="en-US" sz="4000" dirty="0" smtClean="0">
                <a:ln w="22225">
                  <a:solidFill>
                    <a:schemeClr val="accent2"/>
                  </a:solidFill>
                  <a:prstDash val="solid"/>
                </a:ln>
                <a:solidFill>
                  <a:schemeClr val="tx2">
                    <a:lumMod val="90000"/>
                    <a:lumOff val="10000"/>
                  </a:schemeClr>
                </a:solidFill>
                <a:effectLst/>
                <a:latin typeface="Berlin Sans FB Demi" panose="020E0802020502020306" pitchFamily="34" charset="0"/>
                <a:sym typeface="+mn-ea"/>
              </a:rPr>
              <a:t>di Era </a:t>
            </a:r>
            <a:r>
              <a:rPr lang="en-US" sz="40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sym typeface="+mn-ea"/>
              </a:rPr>
              <a:t>Globalisasi</a:t>
            </a:r>
            <a:r>
              <a:rPr lang="en-US" sz="40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rPr>
              <a:t/>
            </a:r>
            <a:br>
              <a:rPr lang="en-US" sz="40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rPr>
            </a:br>
            <a:endParaRPr lang="en-US" sz="40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endParaRPr>
          </a:p>
        </p:txBody>
      </p:sp>
      <p:sp>
        <p:nvSpPr>
          <p:cNvPr id="3" name="Content Placeholder 2"/>
          <p:cNvSpPr>
            <a:spLocks noGrp="1"/>
          </p:cNvSpPr>
          <p:nvPr>
            <p:ph idx="1"/>
          </p:nvPr>
        </p:nvSpPr>
        <p:spPr>
          <a:xfrm>
            <a:off x="909955" y="1593215"/>
            <a:ext cx="10981690" cy="5045075"/>
          </a:xfrm>
        </p:spPr>
        <p:txBody>
          <a:bodyPr>
            <a:noAutofit/>
          </a:bodyPr>
          <a:lstStyle/>
          <a:p>
            <a:pPr marL="342900" indent="-342900" algn="l">
              <a:buFont typeface="Wingdings" panose="05000000000000000000" charset="0"/>
              <a:buChar char="Ø"/>
            </a:pPr>
            <a:r>
              <a:rPr lang="en-US" sz="2600" dirty="0">
                <a:solidFill>
                  <a:schemeClr val="tx2">
                    <a:lumMod val="90000"/>
                    <a:lumOff val="10000"/>
                  </a:schemeClr>
                </a:solidFill>
                <a:latin typeface="Times New Roman" panose="02020603050405020304" charset="0"/>
                <a:cs typeface="Times New Roman" panose="02020603050405020304" charset="0"/>
                <a:sym typeface="+mn-ea"/>
              </a:rPr>
              <a:t>Bahasa Indonesia yang  menjadi bahasa Nasional harus disikapi bersama-sama termasuk dalam pengajarannya, agar kita dapat mempertahankan keutuhan Bahasa Indonesia.</a:t>
            </a:r>
            <a:endParaRPr lang="en-US" sz="2600" dirty="0">
              <a:solidFill>
                <a:schemeClr val="tx2">
                  <a:lumMod val="90000"/>
                  <a:lumOff val="10000"/>
                </a:schemeClr>
              </a:solidFill>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US" sz="2600" dirty="0">
                <a:solidFill>
                  <a:schemeClr val="tx2">
                    <a:lumMod val="90000"/>
                    <a:lumOff val="10000"/>
                  </a:schemeClr>
                </a:solidFill>
                <a:latin typeface="Times New Roman" panose="02020603050405020304" charset="0"/>
                <a:cs typeface="Times New Roman" panose="02020603050405020304" charset="0"/>
                <a:sym typeface="+mn-ea"/>
              </a:rPr>
              <a:t>Pemanfaatan teknologi di era globalisasi sudah menjadi keharusan yang tidak dapat ditunda. misalnya dengan memanfaatkan teknologi sebagai alat bantu pembelajaran Bahasa Indonesia. dengan demikian Bahasa Indonesia tetap dapat dipertahankan dan dilestarikan.</a:t>
            </a:r>
            <a:endParaRPr lang="en-US" sz="2600" dirty="0">
              <a:solidFill>
                <a:schemeClr val="tx2">
                  <a:lumMod val="90000"/>
                  <a:lumOff val="10000"/>
                </a:schemeClr>
              </a:solidFill>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US" sz="2600" dirty="0">
                <a:solidFill>
                  <a:schemeClr val="tx2">
                    <a:lumMod val="90000"/>
                    <a:lumOff val="10000"/>
                  </a:schemeClr>
                </a:solidFill>
                <a:latin typeface="Times New Roman" panose="02020603050405020304" charset="0"/>
                <a:cs typeface="Times New Roman" panose="02020603050405020304" charset="0"/>
                <a:sym typeface="+mn-ea"/>
              </a:rPr>
              <a:t>Peningkatan fungsi bahasa indonesia  sebagai sarana keilmuan perlu terus dilakukan sejalan dengan perkembangan ilmu pengetahuan dan teknologi, serta peningkatan mutu Bahasa Indonesia perlu juga unutuk dilakukan untuk menyamarakkan penggunaan Bahasa Indonesia dengan baik dan benar.</a:t>
            </a:r>
            <a:endParaRPr lang="en-US" sz="2600" dirty="0">
              <a:solidFill>
                <a:schemeClr val="tx2">
                  <a:lumMod val="90000"/>
                  <a:lumOff val="10000"/>
                </a:schemeClr>
              </a:solidFill>
              <a:latin typeface="Times New Roman" panose="02020603050405020304" charset="0"/>
              <a:cs typeface="Times New Roman" panose="02020603050405020304" charset="0"/>
            </a:endParaRPr>
          </a:p>
          <a:p>
            <a:endParaRPr lang="en-US" sz="2600" dirty="0">
              <a:solidFill>
                <a:schemeClr val="tx2">
                  <a:lumMod val="90000"/>
                  <a:lumOff val="10000"/>
                </a:schemeClr>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85" y="382270"/>
            <a:ext cx="10178415" cy="1002030"/>
          </a:xfrm>
        </p:spPr>
        <p:txBody>
          <a:bodyPr/>
          <a:lstStyle/>
          <a:p>
            <a:pPr algn="ctr"/>
            <a:r>
              <a:rPr lang="en-US">
                <a:solidFill>
                  <a:schemeClr val="tx2">
                    <a:lumMod val="90000"/>
                    <a:lumOff val="10000"/>
                  </a:schemeClr>
                </a:solidFill>
                <a:latin typeface="Berlin Sans FB Demi" panose="020E0802020502020306" pitchFamily="34" charset="0"/>
                <a:cs typeface="Berlin Sans FB Demi" panose="020E0802020502020306" pitchFamily="34" charset="0"/>
              </a:rPr>
              <a:t>Sumber referensi</a:t>
            </a:r>
          </a:p>
        </p:txBody>
      </p:sp>
      <p:sp>
        <p:nvSpPr>
          <p:cNvPr id="3" name="Content Placeholder 2"/>
          <p:cNvSpPr>
            <a:spLocks noGrp="1"/>
          </p:cNvSpPr>
          <p:nvPr>
            <p:ph idx="1"/>
          </p:nvPr>
        </p:nvSpPr>
        <p:spPr>
          <a:xfrm>
            <a:off x="1251585" y="1873885"/>
            <a:ext cx="10178415" cy="4005580"/>
          </a:xfrm>
        </p:spPr>
        <p:txBody>
          <a:bodyPr/>
          <a:lstStyle/>
          <a:p>
            <a:r>
              <a:rPr lang="en-US" sz="3200">
                <a:solidFill>
                  <a:schemeClr val="tx2">
                    <a:lumMod val="90000"/>
                    <a:lumOff val="10000"/>
                  </a:schemeClr>
                </a:solidFill>
                <a:latin typeface="Times New Roman" panose="02020603050405020304" charset="0"/>
                <a:cs typeface="Times New Roman" panose="02020603050405020304" charset="0"/>
                <a:sym typeface="+mn-ea"/>
              </a:rPr>
              <a:t>http://dosensosiologi.com/tantangan-globalisasi-di-indonesia-dan-contohnya-lengkap/</a:t>
            </a:r>
            <a:endParaRPr lang="en-US" sz="3200">
              <a:solidFill>
                <a:schemeClr val="tx2">
                  <a:lumMod val="90000"/>
                  <a:lumOff val="10000"/>
                </a:schemeClr>
              </a:solidFill>
              <a:latin typeface="Times New Roman" panose="02020603050405020304" charset="0"/>
              <a:cs typeface="Times New Roman" panose="02020603050405020304" charset="0"/>
            </a:endParaRPr>
          </a:p>
          <a:p>
            <a:r>
              <a:rPr lang="en-US" sz="3200">
                <a:solidFill>
                  <a:schemeClr val="tx2">
                    <a:lumMod val="90000"/>
                    <a:lumOff val="10000"/>
                  </a:schemeClr>
                </a:solidFill>
                <a:latin typeface="Times New Roman" panose="02020603050405020304" charset="0"/>
                <a:cs typeface="Times New Roman" panose="02020603050405020304" charset="0"/>
                <a:sym typeface="+mn-ea"/>
              </a:rPr>
              <a:t>https://www.zonareferensi.com/pengertian-globalisasi/</a:t>
            </a:r>
            <a:endParaRPr lang="en-US" sz="3200">
              <a:solidFill>
                <a:schemeClr val="tx2">
                  <a:lumMod val="90000"/>
                  <a:lumOff val="10000"/>
                </a:schemeClr>
              </a:solidFill>
              <a:latin typeface="Times New Roman" panose="02020603050405020304" charset="0"/>
              <a:cs typeface="Times New Roman" panose="02020603050405020304" charset="0"/>
            </a:endParaRPr>
          </a:p>
          <a:p>
            <a:r>
              <a:rPr lang="en-US" sz="3200">
                <a:solidFill>
                  <a:schemeClr val="tx2">
                    <a:lumMod val="90000"/>
                    <a:lumOff val="10000"/>
                  </a:schemeClr>
                </a:solidFill>
                <a:latin typeface="Times New Roman" panose="02020603050405020304" charset="0"/>
                <a:cs typeface="Times New Roman" panose="02020603050405020304" charset="0"/>
              </a:rPr>
              <a:t>http://asagenerasiku.blogspot.com/2014/01/10-dampak-positif-dan-negatif.html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8000" dirty="0" smtClean="0"/>
              <a:t>Terima</a:t>
            </a:r>
            <a:br>
              <a:rPr lang="id-ID" sz="8000" dirty="0" smtClean="0"/>
            </a:br>
            <a:r>
              <a:rPr lang="id-ID" sz="8000" dirty="0" smtClean="0"/>
              <a:t>kasih</a:t>
            </a:r>
            <a:br>
              <a:rPr lang="id-ID" sz="8000" dirty="0" smtClean="0"/>
            </a:br>
            <a:r>
              <a:rPr lang="id-ID" sz="8000" dirty="0" smtClean="0">
                <a:sym typeface="Wingdings" pitchFamily="2" charset="2"/>
              </a:rPr>
              <a:t></a:t>
            </a:r>
            <a:endParaRPr lang="id-ID" sz="8000" dirty="0"/>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248969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49755" y="382270"/>
            <a:ext cx="9851390" cy="1403350"/>
          </a:xfrm>
        </p:spPr>
        <p:txBody>
          <a:bodyPr>
            <a:normAutofit fontScale="90000"/>
          </a:bodyPr>
          <a:lstStyle/>
          <a:p>
            <a:r>
              <a:rPr lang="en-US" sz="48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Pengertian Globaliasasi</a:t>
            </a:r>
            <a:r>
              <a:rPr lang="en-US" sz="48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rPr>
              <a:t/>
            </a:r>
            <a:br>
              <a:rPr lang="en-US" sz="48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rPr>
            </a:br>
            <a:endParaRPr lang="en-US" sz="4800" dirty="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endParaRPr>
          </a:p>
        </p:txBody>
      </p:sp>
      <p:sp>
        <p:nvSpPr>
          <p:cNvPr id="3" name="Content Placeholder 2"/>
          <p:cNvSpPr>
            <a:spLocks noGrp="1"/>
          </p:cNvSpPr>
          <p:nvPr>
            <p:ph idx="4294967295"/>
          </p:nvPr>
        </p:nvSpPr>
        <p:spPr>
          <a:xfrm>
            <a:off x="1551305" y="1660525"/>
            <a:ext cx="10476865" cy="4679950"/>
          </a:xfrm>
        </p:spPr>
        <p:txBody>
          <a:bodyPr>
            <a:noAutofit/>
          </a:bodyPr>
          <a:lstStyle/>
          <a:p>
            <a:r>
              <a:rPr lang="en-US" sz="2800">
                <a:solidFill>
                  <a:schemeClr val="tx2">
                    <a:lumMod val="90000"/>
                    <a:lumOff val="10000"/>
                  </a:schemeClr>
                </a:solidFill>
                <a:latin typeface="Times New Roman" panose="02020603050405020304" charset="0"/>
                <a:cs typeface="Times New Roman" panose="02020603050405020304" charset="0"/>
                <a:sym typeface="+mn-ea"/>
              </a:rPr>
              <a:t>Menurut Selo Soemardjan:					</a:t>
            </a:r>
            <a:endParaRPr lang="en-US" sz="2800">
              <a:solidFill>
                <a:schemeClr val="tx2">
                  <a:lumMod val="90000"/>
                  <a:lumOff val="10000"/>
                </a:schemeClr>
              </a:solidFill>
              <a:latin typeface="Times New Roman" panose="02020603050405020304" charset="0"/>
              <a:cs typeface="Times New Roman" panose="02020603050405020304" charset="0"/>
            </a:endParaRPr>
          </a:p>
          <a:p>
            <a:pPr marL="0" indent="0">
              <a:buNone/>
            </a:pPr>
            <a:r>
              <a:rPr lang="en-US" sz="2800">
                <a:solidFill>
                  <a:schemeClr val="tx2">
                    <a:lumMod val="90000"/>
                    <a:lumOff val="10000"/>
                  </a:schemeClr>
                </a:solidFill>
                <a:latin typeface="Times New Roman" panose="02020603050405020304" charset="0"/>
                <a:cs typeface="Times New Roman" panose="02020603050405020304" charset="0"/>
                <a:sym typeface="+mn-ea"/>
              </a:rPr>
              <a:t>Globalisasi adalah sebuah proses terbentuknya sistem komunikasi dan organisasi antar masyarakat  diseluruh dunia.</a:t>
            </a:r>
          </a:p>
          <a:p>
            <a:pPr marL="0" indent="0">
              <a:buNone/>
            </a:pPr>
            <a:endParaRPr lang="en-US" sz="2800">
              <a:solidFill>
                <a:schemeClr val="tx2">
                  <a:lumMod val="90000"/>
                  <a:lumOff val="10000"/>
                </a:schemeClr>
              </a:solidFill>
              <a:latin typeface="Times New Roman" panose="02020603050405020304" charset="0"/>
              <a:cs typeface="Times New Roman" panose="02020603050405020304" charset="0"/>
            </a:endParaRPr>
          </a:p>
          <a:p>
            <a:r>
              <a:rPr lang="en-US" sz="2800">
                <a:solidFill>
                  <a:schemeClr val="tx2">
                    <a:lumMod val="90000"/>
                    <a:lumOff val="10000"/>
                  </a:schemeClr>
                </a:solidFill>
                <a:latin typeface="Times New Roman" panose="02020603050405020304" charset="0"/>
                <a:cs typeface="Times New Roman" panose="02020603050405020304" charset="0"/>
                <a:sym typeface="+mn-ea"/>
              </a:rPr>
              <a:t>Menurut KBBI:							</a:t>
            </a:r>
            <a:endParaRPr lang="en-US" sz="2800">
              <a:solidFill>
                <a:schemeClr val="tx2">
                  <a:lumMod val="90000"/>
                  <a:lumOff val="10000"/>
                </a:schemeClr>
              </a:solidFill>
              <a:latin typeface="Times New Roman" panose="02020603050405020304" charset="0"/>
              <a:cs typeface="Times New Roman" panose="02020603050405020304" charset="0"/>
            </a:endParaRPr>
          </a:p>
          <a:p>
            <a:pPr marL="0" indent="0">
              <a:buNone/>
            </a:pPr>
            <a:r>
              <a:rPr lang="en-US" sz="2800">
                <a:solidFill>
                  <a:schemeClr val="tx2">
                    <a:lumMod val="90000"/>
                    <a:lumOff val="10000"/>
                  </a:schemeClr>
                </a:solidFill>
                <a:latin typeface="Times New Roman" panose="02020603050405020304" charset="0"/>
                <a:cs typeface="Times New Roman" panose="02020603050405020304" charset="0"/>
                <a:sym typeface="+mn-ea"/>
              </a:rPr>
              <a:t>Globalisasi adalah proses masuknya ke ruang lingkup dunia atau mendunia.</a:t>
            </a:r>
            <a:endParaRPr lang="en-US" sz="2800">
              <a:solidFill>
                <a:schemeClr val="tx2">
                  <a:lumMod val="90000"/>
                  <a:lumOff val="10000"/>
                </a:schemeClr>
              </a:solidFill>
              <a:latin typeface="Times New Roman" panose="02020603050405020304" charset="0"/>
              <a:cs typeface="Times New Roman" panose="02020603050405020304" charset="0"/>
            </a:endParaRPr>
          </a:p>
          <a:p>
            <a:pPr marL="0" indent="0">
              <a:buNone/>
            </a:pPr>
            <a:endParaRPr lang="en-US" sz="2800">
              <a:solidFill>
                <a:schemeClr val="tx2">
                  <a:lumMod val="90000"/>
                  <a:lumOff val="10000"/>
                </a:schemeClr>
              </a:solidFill>
              <a:latin typeface="Times New Roman" panose="02020603050405020304" charset="0"/>
              <a:cs typeface="Times New Roman" panose="02020603050405020304" charset="0"/>
            </a:endParaRPr>
          </a:p>
          <a:p>
            <a:endParaRPr lang="en-US" sz="2800" dirty="0">
              <a:solidFill>
                <a:schemeClr val="tx2">
                  <a:lumMod val="90000"/>
                  <a:lumOff val="10000"/>
                </a:schemeClr>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6233160" y="1381760"/>
            <a:ext cx="815975" cy="509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232525" y="2030730"/>
            <a:ext cx="816610"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233160" y="2737485"/>
            <a:ext cx="816610"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233160" y="3444240"/>
            <a:ext cx="816610"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232525" y="4261485"/>
            <a:ext cx="81597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Terminator 10"/>
          <p:cNvSpPr/>
          <p:nvPr/>
        </p:nvSpPr>
        <p:spPr>
          <a:xfrm>
            <a:off x="7598410" y="1381760"/>
            <a:ext cx="2316480" cy="45148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Times New Roman" panose="02020603050405020304" charset="0"/>
                <a:cs typeface="Times New Roman" panose="02020603050405020304" charset="0"/>
              </a:rPr>
              <a:t>P</a:t>
            </a:r>
            <a:r>
              <a:rPr lang="en-US" sz="2800" dirty="0" err="1" smtClean="0">
                <a:latin typeface="Times New Roman" panose="02020603050405020304" charset="0"/>
                <a:cs typeface="Times New Roman" panose="02020603050405020304" charset="0"/>
              </a:rPr>
              <a:t>olitik</a:t>
            </a:r>
            <a:endParaRPr lang="en-US" sz="2800" dirty="0">
              <a:latin typeface="Times New Roman" panose="02020603050405020304" charset="0"/>
              <a:cs typeface="Times New Roman" panose="02020603050405020304" charset="0"/>
            </a:endParaRPr>
          </a:p>
        </p:txBody>
      </p:sp>
      <p:sp>
        <p:nvSpPr>
          <p:cNvPr id="12" name="Flowchart: Terminator 11"/>
          <p:cNvSpPr/>
          <p:nvPr/>
        </p:nvSpPr>
        <p:spPr>
          <a:xfrm>
            <a:off x="7598410" y="2066925"/>
            <a:ext cx="2316480" cy="45148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500" dirty="0">
                <a:latin typeface="Times New Roman" panose="02020603050405020304" charset="0"/>
                <a:cs typeface="Times New Roman" panose="02020603050405020304" charset="0"/>
              </a:rPr>
              <a:t>S</a:t>
            </a:r>
            <a:r>
              <a:rPr lang="en-US" sz="2500" dirty="0" err="1" smtClean="0">
                <a:latin typeface="Times New Roman" panose="02020603050405020304" charset="0"/>
                <a:cs typeface="Times New Roman" panose="02020603050405020304" charset="0"/>
              </a:rPr>
              <a:t>osial</a:t>
            </a:r>
            <a:r>
              <a:rPr lang="en-US" sz="2500" dirty="0" smtClean="0">
                <a:latin typeface="Times New Roman" panose="02020603050405020304" charset="0"/>
                <a:cs typeface="Times New Roman" panose="02020603050405020304" charset="0"/>
              </a:rPr>
              <a:t> </a:t>
            </a:r>
            <a:r>
              <a:rPr lang="id-ID" sz="2500" dirty="0" err="1">
                <a:latin typeface="Times New Roman" panose="02020603050405020304" charset="0"/>
                <a:cs typeface="Times New Roman" panose="02020603050405020304" charset="0"/>
              </a:rPr>
              <a:t>B</a:t>
            </a:r>
            <a:r>
              <a:rPr lang="en-US" sz="2500" dirty="0" err="1" smtClean="0">
                <a:latin typeface="Times New Roman" panose="02020603050405020304" charset="0"/>
                <a:cs typeface="Times New Roman" panose="02020603050405020304" charset="0"/>
              </a:rPr>
              <a:t>udaya</a:t>
            </a:r>
            <a:endParaRPr lang="en-US" sz="2500" dirty="0">
              <a:latin typeface="Times New Roman" panose="02020603050405020304" charset="0"/>
              <a:cs typeface="Times New Roman" panose="02020603050405020304" charset="0"/>
            </a:endParaRPr>
          </a:p>
        </p:txBody>
      </p:sp>
      <p:sp>
        <p:nvSpPr>
          <p:cNvPr id="13" name="Flowchart: Terminator 12"/>
          <p:cNvSpPr/>
          <p:nvPr/>
        </p:nvSpPr>
        <p:spPr>
          <a:xfrm>
            <a:off x="7598410" y="2737485"/>
            <a:ext cx="2316480" cy="45148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Times New Roman" panose="02020603050405020304" charset="0"/>
                <a:cs typeface="Times New Roman" panose="02020603050405020304" charset="0"/>
              </a:rPr>
              <a:t>E</a:t>
            </a:r>
            <a:r>
              <a:rPr lang="en-US" sz="2800" dirty="0" err="1" smtClean="0">
                <a:latin typeface="Times New Roman" panose="02020603050405020304" charset="0"/>
                <a:cs typeface="Times New Roman" panose="02020603050405020304" charset="0"/>
              </a:rPr>
              <a:t>konomi</a:t>
            </a:r>
            <a:endParaRPr lang="en-US" sz="2800" dirty="0">
              <a:latin typeface="Times New Roman" panose="02020603050405020304" charset="0"/>
              <a:cs typeface="Times New Roman" panose="02020603050405020304" charset="0"/>
            </a:endParaRPr>
          </a:p>
        </p:txBody>
      </p:sp>
      <p:sp>
        <p:nvSpPr>
          <p:cNvPr id="14" name="Flowchart: Terminator 13"/>
          <p:cNvSpPr/>
          <p:nvPr/>
        </p:nvSpPr>
        <p:spPr>
          <a:xfrm>
            <a:off x="7598410" y="3480435"/>
            <a:ext cx="2316480" cy="45148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Times New Roman" panose="02020603050405020304" charset="0"/>
                <a:cs typeface="Times New Roman" panose="02020603050405020304" charset="0"/>
              </a:rPr>
              <a:t>L</a:t>
            </a:r>
            <a:r>
              <a:rPr lang="en-US" sz="2800" dirty="0" err="1" smtClean="0">
                <a:latin typeface="Times New Roman" panose="02020603050405020304" charset="0"/>
                <a:cs typeface="Times New Roman" panose="02020603050405020304" charset="0"/>
              </a:rPr>
              <a:t>ingkungan</a:t>
            </a:r>
            <a:endParaRPr lang="en-US" sz="2800" dirty="0">
              <a:latin typeface="Times New Roman" panose="02020603050405020304" charset="0"/>
              <a:cs typeface="Times New Roman" panose="02020603050405020304" charset="0"/>
            </a:endParaRPr>
          </a:p>
        </p:txBody>
      </p:sp>
      <p:sp>
        <p:nvSpPr>
          <p:cNvPr id="15" name="Flowchart: Terminator 14"/>
          <p:cNvSpPr/>
          <p:nvPr/>
        </p:nvSpPr>
        <p:spPr>
          <a:xfrm>
            <a:off x="7598410" y="4334510"/>
            <a:ext cx="2316480" cy="45148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Times New Roman" pitchFamily="18" charset="0"/>
                <a:cs typeface="Times New Roman" pitchFamily="18" charset="0"/>
              </a:rPr>
              <a:t>P</a:t>
            </a:r>
            <a:r>
              <a:rPr lang="en-US" sz="2800" dirty="0" err="1" smtClean="0">
                <a:latin typeface="Times New Roman" pitchFamily="18" charset="0"/>
                <a:cs typeface="Times New Roman" pitchFamily="18" charset="0"/>
              </a:rPr>
              <a:t>endidika</a:t>
            </a:r>
            <a:r>
              <a:rPr lang="id-ID" sz="2800" dirty="0" smtClean="0">
                <a:latin typeface="Times New Roman" pitchFamily="18" charset="0"/>
                <a:cs typeface="Times New Roman" pitchFamily="18" charset="0"/>
              </a:rPr>
              <a:t>n</a:t>
            </a:r>
            <a:endParaRPr lang="en-US" sz="2800" dirty="0">
              <a:latin typeface="Times New Roman" pitchFamily="18" charset="0"/>
              <a:cs typeface="Times New Roman" pitchFamily="18" charset="0"/>
            </a:endParaRPr>
          </a:p>
        </p:txBody>
      </p:sp>
      <p:sp>
        <p:nvSpPr>
          <p:cNvPr id="17" name="Flowchart: Terminator 16"/>
          <p:cNvSpPr/>
          <p:nvPr/>
        </p:nvSpPr>
        <p:spPr>
          <a:xfrm>
            <a:off x="1717675" y="1789430"/>
            <a:ext cx="3641725" cy="262191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atin typeface="Times New Roman" panose="02020603050405020304" charset="0"/>
                <a:cs typeface="Times New Roman" panose="02020603050405020304" charset="0"/>
                <a:sym typeface="+mn-ea"/>
              </a:rPr>
              <a:t>Tantangan </a:t>
            </a:r>
          </a:p>
          <a:p>
            <a:pPr algn="ctr"/>
            <a:r>
              <a:rPr lang="en-US" sz="3600" dirty="0" smtClean="0">
                <a:latin typeface="Times New Roman" panose="02020603050405020304" charset="0"/>
                <a:cs typeface="Times New Roman" panose="02020603050405020304" charset="0"/>
                <a:sym typeface="+mn-ea"/>
              </a:rPr>
              <a:t>  </a:t>
            </a:r>
            <a:r>
              <a:rPr lang="en-US" sz="3600" dirty="0" err="1" smtClean="0">
                <a:latin typeface="Times New Roman" panose="02020603050405020304" charset="0"/>
                <a:cs typeface="Times New Roman" panose="02020603050405020304" charset="0"/>
                <a:sym typeface="+mn-ea"/>
              </a:rPr>
              <a:t>globalisasi di berbagai bidang</a:t>
            </a:r>
            <a:endParaRPr lang="en-US" sz="36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51585" y="328930"/>
            <a:ext cx="10178415" cy="76200"/>
          </a:xfrm>
        </p:spPr>
        <p:txBody>
          <a:bodyPr>
            <a:normAutofit fontScale="90000"/>
          </a:bodyPr>
          <a:lstStyle/>
          <a:p>
            <a:r>
              <a:rPr lang="en-US" sz="2000">
                <a:solidFill>
                  <a:schemeClr val="tx2">
                    <a:lumMod val="90000"/>
                    <a:lumOff val="10000"/>
                  </a:schemeClr>
                </a:solidFill>
                <a:latin typeface="Times New Roman" panose="02020603050405020304" charset="0"/>
                <a:ea typeface="SimSun" panose="02010600030101010101" pitchFamily="2" charset="-122"/>
                <a:cs typeface="Times New Roman" panose="02020603050405020304" charset="0"/>
                <a:sym typeface="+mn-ea"/>
              </a:rPr>
              <a:t/>
            </a:r>
            <a:br>
              <a:rPr lang="en-US" sz="2000">
                <a:solidFill>
                  <a:schemeClr val="tx2">
                    <a:lumMod val="90000"/>
                    <a:lumOff val="10000"/>
                  </a:schemeClr>
                </a:solidFill>
                <a:latin typeface="Times New Roman" panose="02020603050405020304" charset="0"/>
                <a:ea typeface="SimSun" panose="02010600030101010101" pitchFamily="2" charset="-122"/>
                <a:cs typeface="Times New Roman" panose="02020603050405020304" charset="0"/>
                <a:sym typeface="+mn-ea"/>
              </a:rPr>
            </a:br>
            <a:r>
              <a:rPr lang="en-US" sz="2400">
                <a:solidFill>
                  <a:schemeClr val="tx2">
                    <a:lumMod val="90000"/>
                    <a:lumOff val="10000"/>
                  </a:schemeClr>
                </a:solidFill>
              </a:rPr>
              <a:t/>
            </a:r>
            <a:br>
              <a:rPr lang="en-US" sz="2400">
                <a:solidFill>
                  <a:schemeClr val="tx2">
                    <a:lumMod val="90000"/>
                    <a:lumOff val="10000"/>
                  </a:schemeClr>
                </a:solidFill>
              </a:rPr>
            </a:br>
            <a:endParaRPr lang="en-US" sz="2400">
              <a:solidFill>
                <a:schemeClr val="tx2">
                  <a:lumMod val="90000"/>
                  <a:lumOff val="10000"/>
                </a:schemeClr>
              </a:solidFill>
            </a:endParaRPr>
          </a:p>
        </p:txBody>
      </p:sp>
      <p:sp>
        <p:nvSpPr>
          <p:cNvPr id="3" name="Content Placeholder 2"/>
          <p:cNvSpPr>
            <a:spLocks noGrp="1"/>
          </p:cNvSpPr>
          <p:nvPr>
            <p:ph idx="1"/>
          </p:nvPr>
        </p:nvSpPr>
        <p:spPr>
          <a:xfrm>
            <a:off x="1251585" y="328295"/>
            <a:ext cx="10178415" cy="6325235"/>
          </a:xfrm>
        </p:spPr>
        <p:txBody>
          <a:bodyPr>
            <a:noAutofit/>
          </a:bodyPr>
          <a:lstStyle/>
          <a:p>
            <a:pPr marL="0" indent="0">
              <a:buNone/>
            </a:pPr>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sym typeface="+mn-ea"/>
              </a:rPr>
              <a:t>1. BIDANG POLITIK</a:t>
            </a: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ea typeface="SimSun" panose="02010600030101010101" pitchFamily="2" charset="-122"/>
                <a:cs typeface="Times New Roman" panose="02020603050405020304" charset="0"/>
                <a:sym typeface="+mn-ea"/>
              </a:rPr>
              <a:t>Dominasi negara maju di kegiatan ekonomi negara berkembang juga mempengaruhi kebijakan politik yang akan diambil di negara berkembang.</a:t>
            </a:r>
          </a:p>
          <a:p>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 BIDANG SOSIAL BUDAYA</a:t>
            </a:r>
          </a:p>
          <a:p>
            <a:pPr>
              <a:buFont typeface="Arial" panose="020B0604020202020204" pitchFamily="34" charset="0"/>
              <a:buChar char="•"/>
            </a:pPr>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Kemudahan pertukaran budaya </a:t>
            </a: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Perubahan pola hidup dan berpikir masyarakat</a:t>
            </a: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Memicu pembaharuan kesenian</a:t>
            </a: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 BIDANG EKONOMI</a:t>
            </a: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Semakin berkurangnya pasar penjualan dalam negeri</a:t>
            </a: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Persaingan antarnegara semakin ketat</a:t>
            </a: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Terbatasnya kerja sama ekonomi dengan negara lain</a:t>
            </a: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endParaRPr lang="en-US" sz="22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endParaRPr lang="en-US" sz="2200">
              <a:solidFill>
                <a:schemeClr val="accent1">
                  <a:lumMod val="50000"/>
                </a:schemeClr>
              </a:solidFill>
              <a:latin typeface="Times New Roman" panose="02020603050405020304" charset="0"/>
              <a:cs typeface="Times New Roman" panose="02020603050405020304" charset="0"/>
            </a:endParaRPr>
          </a:p>
          <a:p>
            <a:endParaRPr lang="en-US" sz="1700">
              <a:solidFill>
                <a:schemeClr val="accent1">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51585" y="390525"/>
            <a:ext cx="10119360" cy="76200"/>
          </a:xfrm>
        </p:spPr>
        <p:txBody>
          <a:bodyPr>
            <a:normAutofit fontScale="90000"/>
          </a:bodyPr>
          <a:lstStyle/>
          <a:p>
            <a:endParaRPr lang="en-US" sz="1800">
              <a:solidFill>
                <a:schemeClr val="tx2">
                  <a:lumMod val="90000"/>
                  <a:lumOff val="1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251585" y="391160"/>
            <a:ext cx="10371455" cy="5488305"/>
          </a:xfrm>
        </p:spPr>
        <p:txBody>
          <a:bodyPr>
            <a:normAutofit fontScale="85000" lnSpcReduction="20000"/>
          </a:bodyPr>
          <a:lstStyle/>
          <a:p>
            <a:pPr marL="0" indent="0">
              <a:buNone/>
            </a:pPr>
            <a:r>
              <a:rPr lang="en-US" dirty="0">
                <a:solidFill>
                  <a:schemeClr val="tx2">
                    <a:lumMod val="90000"/>
                    <a:lumOff val="10000"/>
                  </a:schemeClr>
                </a:solidFill>
                <a:latin typeface="Times New Roman" panose="02020603050405020304" charset="0"/>
                <a:cs typeface="Times New Roman" panose="02020603050405020304" charset="0"/>
                <a:sym typeface="+mn-ea"/>
              </a:rPr>
              <a:t>4. BIDANG LINGKUNGAN</a:t>
            </a:r>
            <a:endParaRPr lang="en-US" dirty="0">
              <a:solidFill>
                <a:schemeClr val="tx2">
                  <a:lumMod val="90000"/>
                  <a:lumOff val="10000"/>
                </a:schemeClr>
              </a:solidFill>
              <a:latin typeface="Times New Roman" panose="02020603050405020304" charset="0"/>
              <a:cs typeface="Times New Roman" panose="02020603050405020304" charset="0"/>
            </a:endParaRPr>
          </a:p>
          <a:p>
            <a:r>
              <a:rPr lang="id-ID" dirty="0" smtClean="0"/>
              <a:t>Semakin banyaknya limbah hasil industri yang mencemari lingkungan diperlukan inovasi terbaru untuk menanggulangi hal tersebut</a:t>
            </a:r>
          </a:p>
          <a:p>
            <a:r>
              <a:rPr lang="id-ID" dirty="0" smtClean="0"/>
              <a:t>Semakin padatnya bangunan permanen membuat keberadaan ruang hijau semakin sempit</a:t>
            </a:r>
          </a:p>
          <a:p>
            <a:r>
              <a:rPr lang="id-ID" dirty="0" smtClean="0"/>
              <a:t>Banyaknya sampah yang dihasilkan masyarakat diperlukan cara cerdas untuk mennggulangi sampah tersebut</a:t>
            </a:r>
            <a:endParaRPr lang="en-US" dirty="0"/>
          </a:p>
          <a:p>
            <a:pPr marL="0" indent="0">
              <a:buNone/>
            </a:pPr>
            <a:endParaRPr lang="en-US" dirty="0"/>
          </a:p>
          <a:p>
            <a:pPr marL="0" indent="0">
              <a:buNone/>
            </a:pPr>
            <a:r>
              <a:rPr lang="en-US" dirty="0">
                <a:solidFill>
                  <a:schemeClr val="tx2">
                    <a:lumMod val="90000"/>
                    <a:lumOff val="10000"/>
                  </a:schemeClr>
                </a:solidFill>
                <a:latin typeface="Times New Roman" panose="02020603050405020304" charset="0"/>
                <a:cs typeface="Times New Roman" panose="02020603050405020304" charset="0"/>
              </a:rPr>
              <a:t>5. BIDANG </a:t>
            </a:r>
            <a:r>
              <a:rPr lang="en-US" dirty="0" smtClean="0">
                <a:solidFill>
                  <a:schemeClr val="tx2">
                    <a:lumMod val="90000"/>
                    <a:lumOff val="10000"/>
                  </a:schemeClr>
                </a:solidFill>
                <a:latin typeface="Times New Roman" panose="02020603050405020304" charset="0"/>
                <a:cs typeface="Times New Roman" panose="02020603050405020304" charset="0"/>
              </a:rPr>
              <a:t>PENDIDIKAN</a:t>
            </a:r>
            <a:endParaRPr lang="id-ID" dirty="0" smtClean="0">
              <a:solidFill>
                <a:schemeClr val="tx2">
                  <a:lumMod val="90000"/>
                  <a:lumOff val="10000"/>
                </a:schemeClr>
              </a:solidFill>
              <a:latin typeface="Times New Roman" panose="02020603050405020304" charset="0"/>
              <a:cs typeface="Times New Roman" panose="02020603050405020304" charset="0"/>
            </a:endParaRPr>
          </a:p>
          <a:p>
            <a:pPr marL="0" indent="0">
              <a:buNone/>
            </a:pPr>
            <a:r>
              <a:rPr lang="id-ID" dirty="0" smtClean="0"/>
              <a:t>Khaerudin </a:t>
            </a:r>
            <a:r>
              <a:rPr lang="id-ID" dirty="0"/>
              <a:t>Kurniawan (1999), memerinci berbagai tantangan pendidikan menghadapi era global.</a:t>
            </a:r>
          </a:p>
          <a:p>
            <a:r>
              <a:rPr lang="id-ID" i="1" dirty="0"/>
              <a:t>Pertama</a:t>
            </a:r>
            <a:r>
              <a:rPr lang="id-ID" dirty="0"/>
              <a:t>, tantangan untuk meningkatkan nilai tambah, yaitu bagaimana meningkatkan produktivitas kerja nasional serta pertumbuhan dan pemerataan ekonomi, sebagai upaya untuk memelihara dan meningkatkan pembangunan berkelanjutan (</a:t>
            </a:r>
            <a:r>
              <a:rPr lang="id-ID" i="1" dirty="0"/>
              <a:t>continuing development )</a:t>
            </a:r>
            <a:r>
              <a:rPr lang="id-ID" dirty="0"/>
              <a:t>.</a:t>
            </a:r>
          </a:p>
          <a:p>
            <a:r>
              <a:rPr lang="id-ID" i="1" dirty="0"/>
              <a:t>Kedua</a:t>
            </a:r>
            <a:r>
              <a:rPr lang="id-ID" dirty="0"/>
              <a:t>, tantangan untuk melakukan riset secara komprehensif terhadap terjadinya era reformasi dan transformasi struktur masyarakat, dari masyarakat tradisional-agraris ke masyarakat modern-industrial dan informasi-komunikasi, serta bagaimana implikasinya bagi peningkatan dan pengembangan kualitas kehidupan SDM.</a:t>
            </a:r>
          </a:p>
          <a:p>
            <a:r>
              <a:rPr lang="id-ID" i="1" dirty="0"/>
              <a:t>Ketiga, </a:t>
            </a:r>
            <a:r>
              <a:rPr lang="id-ID" dirty="0"/>
              <a:t>tantangan dalam persaingan global yang semakin ketat, yaitu meningkatkan daya saing bangsa dalam menghasilkan karya-karya kreatif yang berkualitas sebagai hasil pemikiran, penemuan dan penguasaan ilmu pengetahuan, teknologi dan seni.</a:t>
            </a:r>
          </a:p>
          <a:p>
            <a:r>
              <a:rPr lang="id-ID" i="1" dirty="0"/>
              <a:t>Keempat,</a:t>
            </a:r>
            <a:r>
              <a:rPr lang="id-ID" dirty="0"/>
              <a:t> tantangan terhadap munculnya invasi dan kolonialisme baru di bidang Iptek, yang menggantikan invasi dan kolonialisme di bidang politik dan ekonomi.</a:t>
            </a:r>
          </a:p>
          <a:p>
            <a:endParaRPr lang="en-US" dirty="0">
              <a:solidFill>
                <a:schemeClr val="tx2">
                  <a:lumMod val="90000"/>
                  <a:lumOff val="10000"/>
                </a:schemeClr>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Contoh Tantangan</a:t>
            </a:r>
            <a:br>
              <a:rPr lang="en-US" sz="44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br>
            <a:r>
              <a:rPr lang="en-US" sz="44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 di Era Globalisasi</a:t>
            </a:r>
            <a:br>
              <a:rPr lang="en-US" sz="44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br>
            <a:endParaRPr lang="en-US" sz="440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endParaRPr>
          </a:p>
        </p:txBody>
      </p:sp>
      <p:sp>
        <p:nvSpPr>
          <p:cNvPr id="3" name="Content Placeholder 2"/>
          <p:cNvSpPr>
            <a:spLocks noGrp="1"/>
          </p:cNvSpPr>
          <p:nvPr>
            <p:ph idx="1"/>
          </p:nvPr>
        </p:nvSpPr>
        <p:spPr>
          <a:xfrm>
            <a:off x="1006475" y="1541780"/>
            <a:ext cx="10423525" cy="5140960"/>
          </a:xfrm>
        </p:spPr>
        <p:txBody>
          <a:bodyPr>
            <a:noAutofit/>
          </a:bodyPr>
          <a:lstStyle/>
          <a:p>
            <a:pPr marL="0" indent="0">
              <a:buNone/>
            </a:pPr>
            <a:r>
              <a:rPr lang="en-US" sz="2100">
                <a:solidFill>
                  <a:schemeClr val="tx2">
                    <a:lumMod val="90000"/>
                    <a:lumOff val="10000"/>
                  </a:schemeClr>
                </a:solidFill>
                <a:latin typeface="Times New Roman" panose="02020603050405020304" charset="0"/>
                <a:cs typeface="Times New Roman" panose="02020603050405020304" charset="0"/>
                <a:sym typeface="+mn-ea"/>
              </a:rPr>
              <a:t>1. Bidang Politik</a:t>
            </a:r>
            <a:endParaRPr lang="en-US" sz="2100">
              <a:solidFill>
                <a:schemeClr val="tx2">
                  <a:lumMod val="90000"/>
                  <a:lumOff val="10000"/>
                </a:schemeClr>
              </a:solidFill>
              <a:latin typeface="Times New Roman" panose="02020603050405020304" charset="0"/>
              <a:cs typeface="Times New Roman" panose="02020603050405020304" charset="0"/>
            </a:endParaRPr>
          </a:p>
          <a:p>
            <a:r>
              <a:rPr lang="en-US" sz="2100">
                <a:solidFill>
                  <a:schemeClr val="tx2">
                    <a:lumMod val="90000"/>
                    <a:lumOff val="10000"/>
                  </a:schemeClr>
                </a:solidFill>
                <a:latin typeface="Times New Roman" panose="02020603050405020304" charset="0"/>
                <a:cs typeface="Times New Roman" panose="02020603050405020304" charset="0"/>
                <a:sym typeface="+mn-ea"/>
              </a:rPr>
              <a:t>Kegiatan ekonomi yang didominasi oleh negara-negara maju berpengaruh terhadap kondisi politik di negara berkembang, seperti di Indonesia.  </a:t>
            </a:r>
            <a:endParaRPr lang="en-US" sz="2100">
              <a:solidFill>
                <a:schemeClr val="tx2">
                  <a:lumMod val="90000"/>
                  <a:lumOff val="10000"/>
                </a:schemeClr>
              </a:solidFill>
              <a:latin typeface="Times New Roman" panose="02020603050405020304" charset="0"/>
              <a:cs typeface="Times New Roman" panose="02020603050405020304" charset="0"/>
            </a:endParaRPr>
          </a:p>
          <a:p>
            <a:r>
              <a:rPr lang="en-US" sz="2100">
                <a:solidFill>
                  <a:schemeClr val="tx2">
                    <a:lumMod val="90000"/>
                    <a:lumOff val="10000"/>
                  </a:schemeClr>
                </a:solidFill>
                <a:latin typeface="Times New Roman" panose="02020603050405020304" charset="0"/>
                <a:cs typeface="Times New Roman" panose="02020603050405020304" charset="0"/>
                <a:sym typeface="+mn-ea"/>
              </a:rPr>
              <a:t>Adanya intervensi dari negara maju mengenai kebijakan politik di negara berkembang dalam upaya menciptakan rasa ketergantungan kepada negara maju, agar lebih di untungkan.</a:t>
            </a:r>
            <a:endParaRPr lang="en-US" sz="2100">
              <a:solidFill>
                <a:schemeClr val="tx2">
                  <a:lumMod val="90000"/>
                  <a:lumOff val="10000"/>
                </a:schemeClr>
              </a:solidFill>
              <a:latin typeface="Times New Roman" panose="02020603050405020304" charset="0"/>
              <a:cs typeface="Times New Roman" panose="02020603050405020304" charset="0"/>
            </a:endParaRPr>
          </a:p>
          <a:p>
            <a:pPr marL="0" indent="0">
              <a:buNone/>
            </a:pPr>
            <a:r>
              <a:rPr lang="en-US" sz="2100">
                <a:solidFill>
                  <a:schemeClr val="tx2">
                    <a:lumMod val="90000"/>
                    <a:lumOff val="10000"/>
                  </a:schemeClr>
                </a:solidFill>
                <a:latin typeface="Times New Roman" panose="02020603050405020304" charset="0"/>
                <a:cs typeface="Times New Roman" panose="02020603050405020304" charset="0"/>
                <a:sym typeface="+mn-ea"/>
              </a:rPr>
              <a:t>2. Bidang Budaya</a:t>
            </a:r>
            <a:endParaRPr lang="en-US" sz="2100">
              <a:solidFill>
                <a:schemeClr val="tx2">
                  <a:lumMod val="90000"/>
                  <a:lumOff val="10000"/>
                </a:schemeClr>
              </a:solidFill>
              <a:latin typeface="Times New Roman" panose="02020603050405020304" charset="0"/>
              <a:cs typeface="Times New Roman" panose="02020603050405020304" charset="0"/>
            </a:endParaRPr>
          </a:p>
          <a:p>
            <a:pPr>
              <a:buFont typeface="Arial" panose="020B0604020202020204" pitchFamily="34" charset="0"/>
              <a:buChar char="•"/>
            </a:pPr>
            <a:r>
              <a:rPr lang="en-US" sz="2100">
                <a:solidFill>
                  <a:schemeClr val="tx2">
                    <a:lumMod val="90000"/>
                    <a:lumOff val="10000"/>
                  </a:schemeClr>
                </a:solidFill>
                <a:latin typeface="Times New Roman" panose="02020603050405020304" charset="0"/>
                <a:cs typeface="Times New Roman" panose="02020603050405020304" charset="0"/>
                <a:sym typeface="+mn-ea"/>
              </a:rPr>
              <a:t>Globalisasi menyebabkan pertukaran budaya semakin mudah. Bangsa Indonesia dikenal sebagai bangsa ramah dan terbuka dengan budaya lain. Akan tetapi, sikap yang kurang bijak dan selektif terhadap budaya lain dapat menyebabkan lunturnya budaya Indonesia. </a:t>
            </a:r>
            <a:endParaRPr lang="en-US" sz="2100">
              <a:solidFill>
                <a:schemeClr val="tx2">
                  <a:lumMod val="90000"/>
                  <a:lumOff val="10000"/>
                </a:schemeClr>
              </a:solidFill>
              <a:latin typeface="Times New Roman" panose="02020603050405020304" charset="0"/>
              <a:cs typeface="Times New Roman" panose="02020603050405020304" charset="0"/>
            </a:endParaRPr>
          </a:p>
          <a:p>
            <a:pPr>
              <a:buFont typeface="Arial" panose="020B0604020202020204" pitchFamily="34" charset="0"/>
              <a:buChar char="•"/>
            </a:pPr>
            <a:r>
              <a:rPr lang="en-US" sz="2100">
                <a:solidFill>
                  <a:schemeClr val="tx2">
                    <a:lumMod val="90000"/>
                    <a:lumOff val="10000"/>
                  </a:schemeClr>
                </a:solidFill>
                <a:latin typeface="Times New Roman" panose="02020603050405020304" charset="0"/>
                <a:cs typeface="Times New Roman" panose="02020603050405020304" charset="0"/>
                <a:sym typeface="+mn-ea"/>
              </a:rPr>
              <a:t>Dalam dunia fashion sangat dinamis dan saling mempengaruhi antarnegara. Model-model pakaian yang sedang trend di luar negeri dapat diterima dengan cepat di Indonesia, misalnya trend busana Korea, Jepang, dan lain sebagainya.</a:t>
            </a:r>
            <a:endParaRPr lang="en-US" sz="2100">
              <a:solidFill>
                <a:schemeClr val="tx2">
                  <a:lumMod val="90000"/>
                  <a:lumOff val="10000"/>
                </a:schemeClr>
              </a:solidFill>
              <a:latin typeface="Times New Roman" panose="02020603050405020304" charset="0"/>
              <a:cs typeface="Times New Roman" panose="02020603050405020304" charset="0"/>
            </a:endParaRPr>
          </a:p>
          <a:p>
            <a:endParaRPr lang="en-US" sz="2100">
              <a:solidFill>
                <a:schemeClr val="tx2">
                  <a:lumMod val="90000"/>
                  <a:lumOff val="10000"/>
                </a:schemeClr>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369060" y="298450"/>
            <a:ext cx="10178415" cy="76200"/>
          </a:xfrm>
        </p:spPr>
        <p:txBody>
          <a:bodyPr>
            <a:normAutofit fontScale="90000"/>
          </a:bodyPr>
          <a:lstStyle/>
          <a:p>
            <a:endParaRPr lang="en-US"/>
          </a:p>
        </p:txBody>
      </p:sp>
      <p:sp>
        <p:nvSpPr>
          <p:cNvPr id="3" name="Content Placeholder 2"/>
          <p:cNvSpPr>
            <a:spLocks noGrp="1"/>
          </p:cNvSpPr>
          <p:nvPr>
            <p:ph idx="1"/>
          </p:nvPr>
        </p:nvSpPr>
        <p:spPr>
          <a:xfrm>
            <a:off x="1219835" y="298450"/>
            <a:ext cx="10476230" cy="6200775"/>
          </a:xfrm>
        </p:spPr>
        <p:txBody>
          <a:bodyPr>
            <a:normAutofit lnSpcReduction="10000"/>
          </a:bodyPr>
          <a:lstStyle/>
          <a:p>
            <a:pPr marL="0" indent="0">
              <a:buNone/>
            </a:pPr>
            <a:r>
              <a:rPr lang="en-US" sz="2400">
                <a:solidFill>
                  <a:schemeClr val="tx2">
                    <a:lumMod val="90000"/>
                    <a:lumOff val="10000"/>
                  </a:schemeClr>
                </a:solidFill>
                <a:latin typeface="Times New Roman" panose="02020603050405020304" charset="0"/>
                <a:cs typeface="Times New Roman" panose="02020603050405020304" charset="0"/>
                <a:sym typeface="+mn-ea"/>
              </a:rPr>
              <a:t>3. Bidang Ekonomi</a:t>
            </a:r>
            <a:endParaRPr lang="en-US" sz="2400">
              <a:solidFill>
                <a:schemeClr val="tx2">
                  <a:lumMod val="90000"/>
                  <a:lumOff val="10000"/>
                </a:schemeClr>
              </a:solidFill>
              <a:latin typeface="Times New Roman" panose="02020603050405020304" charset="0"/>
              <a:cs typeface="Times New Roman" panose="02020603050405020304" charset="0"/>
            </a:endParaRPr>
          </a:p>
          <a:p>
            <a:r>
              <a:rPr lang="en-US" sz="2400">
                <a:solidFill>
                  <a:schemeClr val="tx2">
                    <a:lumMod val="90000"/>
                    <a:lumOff val="10000"/>
                  </a:schemeClr>
                </a:solidFill>
                <a:latin typeface="Times New Roman" panose="02020603050405020304" charset="0"/>
                <a:cs typeface="Times New Roman" panose="02020603050405020304" charset="0"/>
                <a:sym typeface="+mn-ea"/>
              </a:rPr>
              <a:t>Tantangan pada sistem pasar bebas menuntut adanya persaingan produk-produk agar mampu diterima pasar dunia. Oleh karena itu, globalisasi mendorong persaingan agar setiap pihak mampu menunjukkan potensi terbaik yang dimiliki.</a:t>
            </a:r>
            <a:endParaRPr lang="en-US" sz="2400">
              <a:solidFill>
                <a:schemeClr val="tx2">
                  <a:lumMod val="90000"/>
                  <a:lumOff val="10000"/>
                </a:schemeClr>
              </a:solidFill>
              <a:latin typeface="Times New Roman" panose="02020603050405020304" charset="0"/>
              <a:cs typeface="Times New Roman" panose="02020603050405020304" charset="0"/>
            </a:endParaRPr>
          </a:p>
          <a:p>
            <a:pPr marL="0" indent="0">
              <a:buNone/>
            </a:pPr>
            <a:r>
              <a:rPr lang="en-US" sz="2400">
                <a:solidFill>
                  <a:schemeClr val="tx2">
                    <a:lumMod val="90000"/>
                    <a:lumOff val="10000"/>
                  </a:schemeClr>
                </a:solidFill>
                <a:latin typeface="Times New Roman" panose="02020603050405020304" charset="0"/>
                <a:cs typeface="Times New Roman" panose="02020603050405020304" charset="0"/>
                <a:sym typeface="+mn-ea"/>
              </a:rPr>
              <a:t>4. Bidang Lingkungan</a:t>
            </a:r>
            <a:endParaRPr lang="en-US" sz="2400">
              <a:solidFill>
                <a:schemeClr val="tx2">
                  <a:lumMod val="90000"/>
                  <a:lumOff val="10000"/>
                </a:schemeClr>
              </a:solidFill>
              <a:latin typeface="Times New Roman" panose="02020603050405020304" charset="0"/>
              <a:cs typeface="Times New Roman" panose="02020603050405020304" charset="0"/>
            </a:endParaRPr>
          </a:p>
          <a:p>
            <a:r>
              <a:rPr lang="en-US" sz="2400">
                <a:solidFill>
                  <a:schemeClr val="tx2">
                    <a:lumMod val="90000"/>
                    <a:lumOff val="10000"/>
                  </a:schemeClr>
                </a:solidFill>
                <a:latin typeface="Times New Roman" panose="02020603050405020304" charset="0"/>
                <a:cs typeface="Times New Roman" panose="02020603050405020304" charset="0"/>
                <a:sym typeface="+mn-ea"/>
              </a:rPr>
              <a:t>Globalisasi mendorong perkembangan banyak perusahaan multinasional. Kegiatan produksi perusahaan multinasional yang tidak memperhatikan kelestarian lingkungan dapat menyebabkan kerusakan iingkungan, misalnya terjadi banjir dan tanah longsor karena banyaknya pembukaan tahan hijau untuk dijadikan kawasan industri.</a:t>
            </a:r>
            <a:endParaRPr lang="en-US" sz="2400">
              <a:solidFill>
                <a:schemeClr val="tx2">
                  <a:lumMod val="90000"/>
                  <a:lumOff val="10000"/>
                </a:schemeClr>
              </a:solidFill>
              <a:latin typeface="Times New Roman" panose="02020603050405020304" charset="0"/>
              <a:cs typeface="Times New Roman" panose="02020603050405020304" charset="0"/>
            </a:endParaRPr>
          </a:p>
          <a:p>
            <a:pPr marL="0" indent="0">
              <a:buNone/>
            </a:pPr>
            <a:r>
              <a:rPr lang="en-US" sz="2400">
                <a:solidFill>
                  <a:schemeClr val="tx2">
                    <a:lumMod val="90000"/>
                    <a:lumOff val="10000"/>
                  </a:schemeClr>
                </a:solidFill>
                <a:latin typeface="Times New Roman" panose="02020603050405020304" charset="0"/>
                <a:cs typeface="Times New Roman" panose="02020603050405020304" charset="0"/>
                <a:sym typeface="+mn-ea"/>
              </a:rPr>
              <a:t>5. Bidang Pendidikan</a:t>
            </a:r>
            <a:endParaRPr lang="en-US" sz="2400">
              <a:solidFill>
                <a:schemeClr val="tx2">
                  <a:lumMod val="90000"/>
                  <a:lumOff val="10000"/>
                </a:schemeClr>
              </a:solidFill>
              <a:latin typeface="Times New Roman" panose="02020603050405020304" charset="0"/>
              <a:cs typeface="Times New Roman" panose="02020603050405020304" charset="0"/>
            </a:endParaRPr>
          </a:p>
          <a:p>
            <a:r>
              <a:rPr lang="en-US" sz="2400">
                <a:solidFill>
                  <a:schemeClr val="tx2">
                    <a:lumMod val="90000"/>
                    <a:lumOff val="10000"/>
                  </a:schemeClr>
                </a:solidFill>
                <a:latin typeface="Times New Roman" panose="02020603050405020304" charset="0"/>
                <a:cs typeface="Times New Roman" panose="02020603050405020304" charset="0"/>
                <a:sym typeface="+mn-ea"/>
              </a:rPr>
              <a:t>Pendidikan menjadi segmen penting dalam kamajuan bansa-bangsa di dunia. Bahkan dengan sistem sosiologi pendidikan yang bagus suatu masyarakat akan bisa lebih mudah mengendalikan atau melakukan filtrasi kepada budaya-budaya yang tidak baik akibat globalisasi.</a:t>
            </a:r>
            <a:endParaRPr lang="en-US" sz="2400">
              <a:solidFill>
                <a:schemeClr val="tx2">
                  <a:lumMod val="90000"/>
                  <a:lumOff val="10000"/>
                </a:schemeClr>
              </a:solidFill>
              <a:latin typeface="Times New Roman" panose="02020603050405020304" charset="0"/>
              <a:cs typeface="Times New Roman" panose="02020603050405020304" charset="0"/>
            </a:endParaRPr>
          </a:p>
          <a:p>
            <a:endParaRPr lang="en-US" sz="2400">
              <a:solidFill>
                <a:schemeClr val="tx2">
                  <a:lumMod val="90000"/>
                  <a:lumOff val="10000"/>
                </a:schemeClr>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85" y="382270"/>
            <a:ext cx="10178415" cy="1283970"/>
          </a:xfrm>
        </p:spPr>
        <p:txBody>
          <a:bodyPr>
            <a:normAutofit fontScale="90000"/>
          </a:bodyPr>
          <a:lstStyle/>
          <a:p>
            <a:pPr algn="ctr"/>
            <a:r>
              <a:rPr lang="en-US" sz="44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Makna</a:t>
            </a:r>
            <a:r>
              <a:rPr lang="en-US" sz="4400" dirty="0"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 Bahasa Indonesia </a:t>
            </a:r>
            <a:br>
              <a:rPr lang="en-US" sz="4400" dirty="0"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br>
            <a:r>
              <a:rPr lang="en-US" sz="44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di </a:t>
            </a:r>
            <a:r>
              <a:rPr lang="en-US" sz="4400" dirty="0"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Era </a:t>
            </a:r>
            <a:r>
              <a:rPr lang="en-US" sz="4400" dirty="0" err="1">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G</a:t>
            </a:r>
            <a:r>
              <a:rPr lang="en-US" sz="4400"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sym typeface="+mn-ea"/>
              </a:rPr>
              <a:t>lobalisasi</a:t>
            </a:r>
            <a:r>
              <a:rPr lang="en-US"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rPr>
              <a:t/>
            </a:r>
            <a:br>
              <a:rPr lang="en-US"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rPr>
            </a:br>
            <a:endParaRPr lang="en-US" dirty="0" err="1" smtClean="0">
              <a:ln w="22225">
                <a:solidFill>
                  <a:schemeClr val="accent2"/>
                </a:solidFill>
                <a:prstDash val="solid"/>
              </a:ln>
              <a:solidFill>
                <a:schemeClr val="tx2">
                  <a:lumMod val="90000"/>
                  <a:lumOff val="10000"/>
                </a:schemeClr>
              </a:solidFill>
              <a:effectLst/>
              <a:latin typeface="Berlin Sans FB Demi" panose="020E0802020502020306" pitchFamily="34" charset="0"/>
              <a:cs typeface="Berlin Sans FB Demi" panose="020E0802020502020306" pitchFamily="34" charset="0"/>
            </a:endParaRPr>
          </a:p>
        </p:txBody>
      </p:sp>
      <p:sp>
        <p:nvSpPr>
          <p:cNvPr id="3" name="Content Placeholder 2"/>
          <p:cNvSpPr>
            <a:spLocks noGrp="1"/>
          </p:cNvSpPr>
          <p:nvPr>
            <p:ph idx="1"/>
          </p:nvPr>
        </p:nvSpPr>
        <p:spPr>
          <a:xfrm>
            <a:off x="1089025" y="1577340"/>
            <a:ext cx="10668000" cy="4953635"/>
          </a:xfrm>
        </p:spPr>
        <p:txBody>
          <a:bodyPr>
            <a:noAutofit/>
          </a:bodyPr>
          <a:lstStyle/>
          <a:p>
            <a:pPr marL="342900" indent="-342900" algn="l">
              <a:buFont typeface="Wingdings" panose="05000000000000000000" charset="0"/>
              <a:buChar char="Ø"/>
            </a:pPr>
            <a:r>
              <a:rPr lang="id-ID" sz="2600" dirty="0">
                <a:solidFill>
                  <a:schemeClr val="tx2">
                    <a:lumMod val="90000"/>
                    <a:lumOff val="10000"/>
                  </a:schemeClr>
                </a:solidFill>
                <a:latin typeface="Times New Roman" panose="02020603050405020304" charset="0"/>
                <a:cs typeface="Times New Roman" panose="02020603050405020304" charset="0"/>
                <a:sym typeface="+mn-ea"/>
              </a:rPr>
              <a:t>B</a:t>
            </a:r>
            <a:r>
              <a:rPr lang="en-US" sz="2600" dirty="0" err="1" smtClean="0">
                <a:solidFill>
                  <a:schemeClr val="tx2">
                    <a:lumMod val="90000"/>
                    <a:lumOff val="10000"/>
                  </a:schemeClr>
                </a:solidFill>
                <a:latin typeface="Times New Roman" panose="02020603050405020304" charset="0"/>
                <a:cs typeface="Times New Roman" panose="02020603050405020304" charset="0"/>
                <a:sym typeface="+mn-ea"/>
              </a:rPr>
              <a:t>ahasa</a:t>
            </a:r>
            <a:r>
              <a:rPr lang="en-US" sz="2600" dirty="0" smtClean="0">
                <a:solidFill>
                  <a:schemeClr val="tx2">
                    <a:lumMod val="90000"/>
                    <a:lumOff val="10000"/>
                  </a:schemeClr>
                </a:solidFill>
                <a:latin typeface="Times New Roman" panose="02020603050405020304" charset="0"/>
                <a:cs typeface="Times New Roman" panose="02020603050405020304" charset="0"/>
                <a:sym typeface="+mn-ea"/>
              </a:rPr>
              <a:t> </a:t>
            </a:r>
            <a:r>
              <a:rPr lang="en-US" sz="2600" dirty="0">
                <a:solidFill>
                  <a:schemeClr val="tx2">
                    <a:lumMod val="90000"/>
                    <a:lumOff val="10000"/>
                  </a:schemeClr>
                </a:solidFill>
                <a:latin typeface="Times New Roman" panose="02020603050405020304" charset="0"/>
                <a:cs typeface="Times New Roman" panose="02020603050405020304" charset="0"/>
                <a:sym typeface="+mn-ea"/>
              </a:rPr>
              <a:t>indonesia sebagai bahasa komunikasi yaitu untuk meyampaikan pesan atau makna oleh seseorang kepada orang lain. </a:t>
            </a:r>
            <a:endParaRPr lang="en-US" sz="2600" dirty="0">
              <a:solidFill>
                <a:schemeClr val="tx2">
                  <a:lumMod val="90000"/>
                  <a:lumOff val="10000"/>
                </a:schemeClr>
              </a:solidFill>
              <a:latin typeface="Times New Roman" panose="02020603050405020304" charset="0"/>
              <a:cs typeface="Times New Roman" panose="02020603050405020304" charset="0"/>
            </a:endParaRPr>
          </a:p>
          <a:p>
            <a:pPr marL="342900" indent="-342900" algn="l">
              <a:buFont typeface="Wingdings" panose="05000000000000000000" charset="0"/>
              <a:buChar char="Ø"/>
            </a:pPr>
            <a:r>
              <a:rPr lang="id-ID" sz="2600" dirty="0">
                <a:solidFill>
                  <a:schemeClr val="tx2">
                    <a:lumMod val="90000"/>
                    <a:lumOff val="10000"/>
                  </a:schemeClr>
                </a:solidFill>
                <a:latin typeface="Times New Roman" panose="02020603050405020304" charset="0"/>
                <a:cs typeface="Times New Roman" panose="02020603050405020304" charset="0"/>
                <a:sym typeface="+mn-ea"/>
              </a:rPr>
              <a:t>B</a:t>
            </a:r>
            <a:r>
              <a:rPr lang="en-US" sz="2600" dirty="0" err="1" smtClean="0">
                <a:solidFill>
                  <a:schemeClr val="tx2">
                    <a:lumMod val="90000"/>
                    <a:lumOff val="10000"/>
                  </a:schemeClr>
                </a:solidFill>
                <a:latin typeface="Times New Roman" panose="02020603050405020304" charset="0"/>
                <a:cs typeface="Times New Roman" panose="02020603050405020304" charset="0"/>
                <a:sym typeface="+mn-ea"/>
              </a:rPr>
              <a:t>ahasa</a:t>
            </a:r>
            <a:r>
              <a:rPr lang="en-US" sz="2600" dirty="0" smtClean="0">
                <a:solidFill>
                  <a:schemeClr val="tx2">
                    <a:lumMod val="90000"/>
                    <a:lumOff val="10000"/>
                  </a:schemeClr>
                </a:solidFill>
                <a:latin typeface="Times New Roman" panose="02020603050405020304" charset="0"/>
                <a:cs typeface="Times New Roman" panose="02020603050405020304" charset="0"/>
                <a:sym typeface="+mn-ea"/>
              </a:rPr>
              <a:t> </a:t>
            </a:r>
            <a:r>
              <a:rPr lang="en-US" sz="2600" dirty="0">
                <a:solidFill>
                  <a:schemeClr val="tx2">
                    <a:lumMod val="90000"/>
                    <a:lumOff val="10000"/>
                  </a:schemeClr>
                </a:solidFill>
                <a:latin typeface="Times New Roman" panose="02020603050405020304" charset="0"/>
                <a:cs typeface="Times New Roman" panose="02020603050405020304" charset="0"/>
                <a:sym typeface="+mn-ea"/>
              </a:rPr>
              <a:t>selalu mengikuti dan mewarnai kehidupan manusia sehari-hari, kenyataan ini menunjukkan betapa pentingnya bahasa dalam kehidupan di era globalisasi. </a:t>
            </a:r>
            <a:endParaRPr lang="en-US" sz="2600" dirty="0">
              <a:solidFill>
                <a:schemeClr val="tx2">
                  <a:lumMod val="90000"/>
                  <a:lumOff val="10000"/>
                </a:schemeClr>
              </a:solidFill>
              <a:latin typeface="Times New Roman" panose="02020603050405020304" charset="0"/>
              <a:cs typeface="Times New Roman" panose="02020603050405020304" charset="0"/>
            </a:endParaRPr>
          </a:p>
          <a:p>
            <a:pPr marL="342900" indent="-342900" algn="l">
              <a:buFont typeface="Wingdings" panose="05000000000000000000" charset="0"/>
              <a:buChar char="Ø"/>
            </a:pPr>
            <a:r>
              <a:rPr lang="id-ID" sz="2600" dirty="0">
                <a:solidFill>
                  <a:schemeClr val="tx2">
                    <a:lumMod val="90000"/>
                    <a:lumOff val="10000"/>
                  </a:schemeClr>
                </a:solidFill>
                <a:latin typeface="Times New Roman" panose="02020603050405020304" charset="0"/>
                <a:cs typeface="Times New Roman" panose="02020603050405020304" charset="0"/>
                <a:sym typeface="+mn-ea"/>
              </a:rPr>
              <a:t>S</a:t>
            </a:r>
            <a:r>
              <a:rPr lang="en-US" sz="2600" dirty="0" err="1" smtClean="0">
                <a:solidFill>
                  <a:schemeClr val="tx2">
                    <a:lumMod val="90000"/>
                    <a:lumOff val="10000"/>
                  </a:schemeClr>
                </a:solidFill>
                <a:latin typeface="Times New Roman" panose="02020603050405020304" charset="0"/>
                <a:cs typeface="Times New Roman" panose="02020603050405020304" charset="0"/>
                <a:sym typeface="+mn-ea"/>
              </a:rPr>
              <a:t>ebagai</a:t>
            </a:r>
            <a:r>
              <a:rPr lang="en-US" sz="2600" dirty="0" smtClean="0">
                <a:solidFill>
                  <a:schemeClr val="tx2">
                    <a:lumMod val="90000"/>
                    <a:lumOff val="10000"/>
                  </a:schemeClr>
                </a:solidFill>
                <a:latin typeface="Times New Roman" panose="02020603050405020304" charset="0"/>
                <a:cs typeface="Times New Roman" panose="02020603050405020304" charset="0"/>
                <a:sym typeface="+mn-ea"/>
              </a:rPr>
              <a:t> </a:t>
            </a:r>
            <a:r>
              <a:rPr lang="en-US" sz="2600" dirty="0">
                <a:solidFill>
                  <a:schemeClr val="tx2">
                    <a:lumMod val="90000"/>
                    <a:lumOff val="10000"/>
                  </a:schemeClr>
                </a:solidFill>
                <a:latin typeface="Times New Roman" panose="02020603050405020304" charset="0"/>
                <a:cs typeface="Times New Roman" panose="02020603050405020304" charset="0"/>
                <a:sym typeface="+mn-ea"/>
              </a:rPr>
              <a:t>lambang identitas nasional, bahasa indonesia merupakan “lambang” bangsa indonesia. dengan bahasa indonesia akan dapat diketahui siapa kita, yaitu sifat, watak kita sebagai bangsa indonesia, karena kita harus menjaganya agar ciri kepribadian bangsa indonesia tercermin didalamnya dan jati diri bangsa indonesia semakin kuat.</a:t>
            </a:r>
            <a:endParaRPr lang="en-US" sz="2600" dirty="0">
              <a:solidFill>
                <a:schemeClr val="tx2">
                  <a:lumMod val="90000"/>
                  <a:lumOff val="10000"/>
                </a:schemeClr>
              </a:solidFill>
              <a:latin typeface="Times New Roman" panose="02020603050405020304" charset="0"/>
              <a:cs typeface="Times New Roman" panose="02020603050405020304" charset="0"/>
            </a:endParaRPr>
          </a:p>
          <a:p>
            <a:pPr algn="l">
              <a:buFont typeface="Wingdings" panose="05000000000000000000" charset="0"/>
            </a:pPr>
            <a:endParaRPr lang="en-US" sz="2400" dirty="0">
              <a:solidFill>
                <a:schemeClr val="tx2">
                  <a:lumMod val="90000"/>
                  <a:lumOff val="10000"/>
                </a:schemeClr>
              </a:solidFill>
              <a:latin typeface="Times New Roman" panose="02020603050405020304" charset="0"/>
              <a:cs typeface="Times New Roman" panose="02020603050405020304" charset="0"/>
            </a:endParaRPr>
          </a:p>
          <a:p>
            <a:endParaRPr lang="en-US" sz="2400" dirty="0">
              <a:solidFill>
                <a:schemeClr val="tx2">
                  <a:lumMod val="90000"/>
                  <a:lumOff val="10000"/>
                </a:schemeClr>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85" y="382270"/>
            <a:ext cx="10178415" cy="1031875"/>
          </a:xfrm>
        </p:spPr>
        <p:txBody>
          <a:bodyPr/>
          <a:lstStyle/>
          <a:p>
            <a:r>
              <a:rPr lang="en-US" sz="4400">
                <a:solidFill>
                  <a:schemeClr val="tx2">
                    <a:lumMod val="90000"/>
                    <a:lumOff val="10000"/>
                  </a:schemeClr>
                </a:solidFill>
                <a:latin typeface="Berlin Sans FB Demi" panose="020E0802020502020306" pitchFamily="34" charset="0"/>
                <a:cs typeface="Berlin Sans FB Demi" panose="020E0802020502020306" pitchFamily="34" charset="0"/>
              </a:rPr>
              <a:t>dampak positif globalisasi</a:t>
            </a:r>
          </a:p>
        </p:txBody>
      </p:sp>
      <p:sp>
        <p:nvSpPr>
          <p:cNvPr id="3" name="Content Placeholder 2"/>
          <p:cNvSpPr>
            <a:spLocks noGrp="1"/>
          </p:cNvSpPr>
          <p:nvPr>
            <p:ph idx="1"/>
          </p:nvPr>
        </p:nvSpPr>
        <p:spPr>
          <a:xfrm>
            <a:off x="1251585" y="1309370"/>
            <a:ext cx="10356850" cy="5001895"/>
          </a:xfrm>
        </p:spPr>
        <p:txBody>
          <a:bodyPr>
            <a:noAutofit/>
          </a:bodyPr>
          <a:lstStyle/>
          <a:p>
            <a:r>
              <a:rPr lang="en-US" sz="2600">
                <a:solidFill>
                  <a:schemeClr val="tx2"/>
                </a:solidFill>
                <a:latin typeface="Times New Roman" panose="02020603050405020304" charset="0"/>
                <a:cs typeface="Times New Roman" panose="02020603050405020304" charset="0"/>
              </a:rPr>
              <a:t>Meningkatkan etos kerja yang tinggi, suka bekerja keras, disiplin, mempunyai jiwa kemandirian, rasional, sportif, dan lain sebagainya.</a:t>
            </a:r>
          </a:p>
          <a:p>
            <a:r>
              <a:rPr lang="en-US" sz="2600">
                <a:solidFill>
                  <a:schemeClr val="tx2"/>
                </a:solidFill>
                <a:latin typeface="Times New Roman" panose="02020603050405020304" charset="0"/>
                <a:cs typeface="Times New Roman" panose="02020603050405020304" charset="0"/>
              </a:rPr>
              <a:t>Kemajuan teknologi menyebabkan kehidupan sosial ekonomi lebih produktif, efektif, dan efisien sehingga membuat produksi dalam negeri mampu bersaing di pasar internasional.</a:t>
            </a:r>
          </a:p>
          <a:p>
            <a:r>
              <a:rPr lang="en-US" sz="2600">
                <a:solidFill>
                  <a:schemeClr val="tx2"/>
                </a:solidFill>
                <a:latin typeface="Times New Roman" panose="02020603050405020304" charset="0"/>
                <a:cs typeface="Times New Roman" panose="02020603050405020304" charset="0"/>
              </a:rPr>
              <a:t>Tingkat Kehidupan yang lebih Baik. </a:t>
            </a:r>
          </a:p>
          <a:p>
            <a:r>
              <a:rPr lang="en-US" sz="2600">
                <a:solidFill>
                  <a:schemeClr val="tx2"/>
                </a:solidFill>
                <a:latin typeface="Times New Roman" panose="02020603050405020304" charset="0"/>
                <a:cs typeface="Times New Roman" panose="02020603050405020304" charset="0"/>
              </a:rPr>
              <a:t>Dapat memperoleh lebih banyak modal dan teknologi yang lebih baik. </a:t>
            </a:r>
          </a:p>
          <a:p>
            <a:r>
              <a:rPr lang="en-US" sz="2600">
                <a:solidFill>
                  <a:schemeClr val="tx2"/>
                </a:solidFill>
                <a:latin typeface="Times New Roman" panose="02020603050405020304" charset="0"/>
                <a:cs typeface="Times New Roman" panose="02020603050405020304" charset="0"/>
              </a:rPr>
              <a:t>Meluaskan pasar untuk produk dalam negeri. </a:t>
            </a:r>
          </a:p>
          <a:p>
            <a:r>
              <a:rPr lang="en-US" sz="2600">
                <a:solidFill>
                  <a:schemeClr val="tx2"/>
                </a:solidFill>
                <a:latin typeface="Times New Roman" panose="02020603050405020304" charset="0"/>
                <a:cs typeface="Times New Roman" panose="02020603050405020304" charset="0"/>
              </a:rPr>
              <a:t>Kemajuan di bidang teknologi, komunikasi, informasi, dan transportasi yang memudahkan kehidupan manusia. </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84</TotalTime>
  <Words>762</Words>
  <Application>Microsoft Office PowerPoint</Application>
  <PresentationFormat>Custom</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Badge</vt:lpstr>
      <vt:lpstr>Tantangan di era globalisasi</vt:lpstr>
      <vt:lpstr>Pengertian Globaliasasi </vt:lpstr>
      <vt:lpstr>PowerPoint Presentation</vt:lpstr>
      <vt:lpstr>  </vt:lpstr>
      <vt:lpstr>PowerPoint Presentation</vt:lpstr>
      <vt:lpstr>Contoh Tantangan  di Era Globalisasi </vt:lpstr>
      <vt:lpstr>PowerPoint Presentation</vt:lpstr>
      <vt:lpstr>Makna Bahasa Indonesia  di Era Globalisasi </vt:lpstr>
      <vt:lpstr>dampak positif globalisasi</vt:lpstr>
      <vt:lpstr>dampak negatif globalisasi</vt:lpstr>
      <vt:lpstr>Menyikapi Bahasa Indonesia  di Era Globalisasi </vt:lpstr>
      <vt:lpstr>Sumber referensi</vt:lpstr>
      <vt:lpstr>Terima kasih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Tantangan di era globalisasi</dc:title>
  <dc:creator>HP</dc:creator>
  <cp:lastModifiedBy>Windows User</cp:lastModifiedBy>
  <cp:revision>8</cp:revision>
  <dcterms:created xsi:type="dcterms:W3CDTF">2019-11-06T03:39:00Z</dcterms:created>
  <dcterms:modified xsi:type="dcterms:W3CDTF">2019-11-13T02:00:35Z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