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90" r:id="rId2"/>
    <p:sldId id="273" r:id="rId3"/>
    <p:sldId id="257" r:id="rId4"/>
    <p:sldId id="258" r:id="rId5"/>
    <p:sldId id="267" r:id="rId6"/>
    <p:sldId id="294" r:id="rId7"/>
    <p:sldId id="285" r:id="rId8"/>
    <p:sldId id="288" r:id="rId9"/>
    <p:sldId id="286" r:id="rId10"/>
    <p:sldId id="292" r:id="rId11"/>
    <p:sldId id="287" r:id="rId12"/>
    <p:sldId id="291" r:id="rId13"/>
    <p:sldId id="262" r:id="rId14"/>
    <p:sldId id="272" r:id="rId15"/>
  </p:sldIdLst>
  <p:sldSz cx="9144000" cy="5143500" type="screen16x9"/>
  <p:notesSz cx="6858000" cy="9144000"/>
  <p:embeddedFontLst>
    <p:embeddedFont>
      <p:font typeface="Comic Sans MS" pitchFamily="66" charset="0"/>
      <p:regular r:id="rId17"/>
      <p:bold r:id="rId18"/>
      <p:italic r:id="rId19"/>
      <p:boldItalic r:id="rId20"/>
    </p:embeddedFont>
    <p:embeddedFont>
      <p:font typeface="Cinzel" charset="0"/>
      <p:regular r:id="rId21"/>
      <p:bold r:id="rId22"/>
    </p:embeddedFont>
    <p:embeddedFont>
      <p:font typeface="Bookman Old Style" pitchFamily="18" charset="0"/>
      <p:regular r:id="rId23"/>
      <p:bold r:id="rId24"/>
      <p:italic r:id="rId25"/>
      <p:boldItalic r:id="rId26"/>
    </p:embeddedFont>
    <p:embeddedFont>
      <p:font typeface="Chiller" pitchFamily="82" charset="0"/>
      <p:regular r:id="rId27"/>
    </p:embeddedFont>
    <p:embeddedFont>
      <p:font typeface="Copperplate Gothic Light" pitchFamily="34" charset="0"/>
      <p:regular r:id="rId28"/>
    </p:embeddedFont>
    <p:embeddedFont>
      <p:font typeface="Libre Baskerville" charset="0"/>
      <p:regular r:id="rId29"/>
      <p:bold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B191A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124FE06-BE0B-49B3-A348-1A1AA700241E}">
  <a:tblStyle styleId="{B124FE06-BE0B-49B3-A348-1A1AA7002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2" autoAdjust="0"/>
  </p:normalViewPr>
  <p:slideViewPr>
    <p:cSldViewPr>
      <p:cViewPr>
        <p:scale>
          <a:sx n="102" d="100"/>
          <a:sy n="102" d="100"/>
        </p:scale>
        <p:origin x="-462" y="-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4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44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61200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86413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811626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8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7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115616" y="1419622"/>
            <a:ext cx="6840760" cy="2088232"/>
          </a:xfrm>
          <a:prstGeom prst="horizontalScroll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6000" dirty="0">
                <a:solidFill>
                  <a:srgbClr val="1D1D1B"/>
                </a:solidFill>
                <a:latin typeface="Chiller" pitchFamily="82" charset="0"/>
                <a:ea typeface="Cinzel"/>
                <a:cs typeface="Cinzel"/>
                <a:sym typeface="Cinzel"/>
              </a:rPr>
              <a:t>Hukum dan Teori </a:t>
            </a:r>
            <a:r>
              <a:rPr lang="id-ID" sz="6000" dirty="0" smtClean="0">
                <a:solidFill>
                  <a:srgbClr val="1D1D1B"/>
                </a:solidFill>
                <a:latin typeface="Chiller" pitchFamily="82" charset="0"/>
                <a:ea typeface="Cinzel"/>
                <a:cs typeface="Cinzel"/>
                <a:sym typeface="Cinzel"/>
              </a:rPr>
              <a:t>Ilmiah</a:t>
            </a:r>
            <a:endParaRPr lang="id-ID" sz="4000" dirty="0">
              <a:solidFill>
                <a:srgbClr val="1D1D1B"/>
              </a:solidFill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4217513" y="1251743"/>
            <a:ext cx="2759400" cy="1117800"/>
          </a:xfrm>
          <a:prstGeom prst="ellipse">
            <a:avLst/>
          </a:prstGeom>
          <a:noFill/>
          <a:ln w="9525" cap="flat" cmpd="sng">
            <a:solidFill>
              <a:srgbClr val="9269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ctrTitle" idx="4294967295"/>
          </p:nvPr>
        </p:nvSpPr>
        <p:spPr>
          <a:xfrm>
            <a:off x="4998245" y="2427734"/>
            <a:ext cx="2094035" cy="6663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Galileo</a:t>
            </a:r>
            <a:endParaRPr sz="2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4294967295"/>
          </p:nvPr>
        </p:nvSpPr>
        <p:spPr>
          <a:xfrm>
            <a:off x="683568" y="1419622"/>
            <a:ext cx="3308174" cy="1296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400" i="1" dirty="0" smtClean="0"/>
              <a:t>“Pengetahuan manusia terjadi karena ada kategori-kategori tertentu dalam akal budi manusia yang memungkinkannya untuk menangkap alam sebagai objek pengetahuan.”</a:t>
            </a:r>
            <a:endParaRPr sz="1400" i="1" dirty="0"/>
          </a:p>
        </p:txBody>
      </p:sp>
      <p:sp>
        <p:nvSpPr>
          <p:cNvPr id="95" name="Google Shape;95;p17"/>
          <p:cNvSpPr/>
          <p:nvPr/>
        </p:nvSpPr>
        <p:spPr>
          <a:xfrm>
            <a:off x="5224869" y="699542"/>
            <a:ext cx="307307" cy="2986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147563" y="1079205"/>
            <a:ext cx="567551" cy="556361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425863" y="1709506"/>
            <a:ext cx="738425" cy="727300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154029" y="1364108"/>
            <a:ext cx="886368" cy="893062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233535" y="2295954"/>
            <a:ext cx="307307" cy="2986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321767" y="927802"/>
            <a:ext cx="307307" cy="2986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" name="Google Shape;93;p17"/>
          <p:cNvSpPr txBox="1">
            <a:spLocks/>
          </p:cNvSpPr>
          <p:nvPr/>
        </p:nvSpPr>
        <p:spPr>
          <a:xfrm>
            <a:off x="1115616" y="1131590"/>
            <a:ext cx="2501320" cy="52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id-ID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Kant</a:t>
            </a:r>
            <a:endParaRPr lang="id-ID" sz="2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Google Shape;94;p17"/>
          <p:cNvSpPr txBox="1">
            <a:spLocks/>
          </p:cNvSpPr>
          <p:nvPr/>
        </p:nvSpPr>
        <p:spPr>
          <a:xfrm>
            <a:off x="4644008" y="3083094"/>
            <a:ext cx="2880320" cy="107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 algn="ctr">
              <a:buFont typeface="Libre Baskerville"/>
              <a:buNone/>
            </a:pPr>
            <a:r>
              <a:rPr lang="id-ID" sz="1400" i="1" dirty="0" smtClean="0"/>
              <a:t>“Ilmu pengetahuan berkembang berkat insting/intuisi budi yang langsung menyentuh kebesaran dan keindahan alam.”</a:t>
            </a:r>
            <a:endParaRPr lang="en-US" sz="1400" i="1" dirty="0"/>
          </a:p>
        </p:txBody>
      </p:sp>
      <p:sp>
        <p:nvSpPr>
          <p:cNvPr id="14" name="Google Shape;93;p17"/>
          <p:cNvSpPr txBox="1">
            <a:spLocks/>
          </p:cNvSpPr>
          <p:nvPr/>
        </p:nvSpPr>
        <p:spPr>
          <a:xfrm>
            <a:off x="3923928" y="2769518"/>
            <a:ext cx="4320479" cy="45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id-ID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lume naturale / a natural light / light of nature</a:t>
            </a:r>
            <a:endParaRPr lang="id-ID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85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83568" y="490214"/>
            <a:ext cx="784887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 Hukum Menuju Teori</a:t>
            </a:r>
            <a:endParaRPr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395536" y="1563638"/>
            <a:ext cx="3672408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sz="1200" dirty="0" err="1" smtClean="0">
                <a:solidFill>
                  <a:srgbClr val="1D1D1B"/>
                </a:solidFill>
              </a:rPr>
              <a:t>Hukum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dan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teori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saling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berkaitan</a:t>
            </a:r>
            <a:r>
              <a:rPr sz="1200" dirty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erat</a:t>
            </a:r>
            <a:r>
              <a:rPr sz="1200" dirty="0" smtClean="0">
                <a:solidFill>
                  <a:srgbClr val="1D1D1B"/>
                </a:solidFill>
              </a:rPr>
              <a:t>. </a:t>
            </a:r>
            <a:r>
              <a:rPr sz="1200" dirty="0" err="1" smtClean="0">
                <a:solidFill>
                  <a:srgbClr val="1D1D1B"/>
                </a:solidFill>
              </a:rPr>
              <a:t>Sebuah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teori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biasanya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terdiri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dari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hukum-hukum</a:t>
            </a:r>
            <a:r>
              <a:rPr sz="1200" dirty="0" smtClean="0">
                <a:solidFill>
                  <a:srgbClr val="1D1D1B"/>
                </a:solidFill>
              </a:rPr>
              <a:t>. </a:t>
            </a:r>
            <a:r>
              <a:rPr sz="1200" dirty="0" err="1" smtClean="0">
                <a:solidFill>
                  <a:srgbClr val="1D1D1B"/>
                </a:solidFill>
              </a:rPr>
              <a:t>Teori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sendiri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merupakan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himpunan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pengetahuan</a:t>
            </a:r>
            <a:r>
              <a:rPr sz="1200" dirty="0" smtClean="0">
                <a:solidFill>
                  <a:srgbClr val="1D1D1B"/>
                </a:solidFill>
              </a:rPr>
              <a:t> yang </a:t>
            </a:r>
            <a:r>
              <a:rPr sz="1200" dirty="0" err="1" smtClean="0">
                <a:solidFill>
                  <a:srgbClr val="1D1D1B"/>
                </a:solidFill>
              </a:rPr>
              <a:t>meliputi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banyak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kenyataan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dan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hukum</a:t>
            </a:r>
            <a:r>
              <a:rPr sz="1200" dirty="0" smtClean="0">
                <a:solidFill>
                  <a:srgbClr val="1D1D1B"/>
                </a:solidFill>
              </a:rPr>
              <a:t>. </a:t>
            </a:r>
            <a:r>
              <a:rPr sz="1200" dirty="0" err="1" smtClean="0">
                <a:solidFill>
                  <a:srgbClr val="1D1D1B"/>
                </a:solidFill>
              </a:rPr>
              <a:t>Fungsi</a:t>
            </a:r>
            <a:r>
              <a:rPr sz="1200" dirty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dari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teori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adalah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untuk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menjelaskan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hukum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ilmiah</a:t>
            </a:r>
            <a:r>
              <a:rPr sz="1200" dirty="0" smtClean="0">
                <a:solidFill>
                  <a:srgbClr val="1D1D1B"/>
                </a:solidFill>
              </a:rPr>
              <a:t>.</a:t>
            </a:r>
            <a:endParaRPr sz="1200" dirty="0">
              <a:solidFill>
                <a:srgbClr val="1D1D1B"/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4355976" y="3435846"/>
            <a:ext cx="4320473" cy="12445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sz="1200" dirty="0" err="1" smtClean="0">
                <a:solidFill>
                  <a:srgbClr val="1D1D1B"/>
                </a:solidFill>
              </a:rPr>
              <a:t>Jika</a:t>
            </a:r>
            <a:r>
              <a:rPr sz="1200" dirty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kita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menerima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teori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tersebut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sebagai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benar</a:t>
            </a:r>
            <a:r>
              <a:rPr sz="1200" dirty="0" smtClean="0">
                <a:solidFill>
                  <a:srgbClr val="1D1D1B"/>
                </a:solidFill>
              </a:rPr>
              <a:t>, </a:t>
            </a:r>
            <a:r>
              <a:rPr sz="1200" dirty="0" err="1" smtClean="0">
                <a:solidFill>
                  <a:srgbClr val="1D1D1B"/>
                </a:solidFill>
              </a:rPr>
              <a:t>maka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kita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dapat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membuktikan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bahwa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hukum</a:t>
            </a:r>
            <a:r>
              <a:rPr sz="1200" dirty="0" smtClean="0">
                <a:solidFill>
                  <a:srgbClr val="1D1D1B"/>
                </a:solidFill>
              </a:rPr>
              <a:t> yang </a:t>
            </a:r>
            <a:r>
              <a:rPr sz="1200" dirty="0" err="1" smtClean="0">
                <a:solidFill>
                  <a:srgbClr val="1D1D1B"/>
                </a:solidFill>
              </a:rPr>
              <a:t>harus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dijelaskannya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juga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benardengan</a:t>
            </a:r>
            <a:r>
              <a:rPr sz="1200" dirty="0" smtClean="0">
                <a:solidFill>
                  <a:srgbClr val="1D1D1B"/>
                </a:solidFill>
              </a:rPr>
              <a:t> </a:t>
            </a:r>
            <a:r>
              <a:rPr sz="1200" dirty="0" err="1" smtClean="0">
                <a:solidFill>
                  <a:srgbClr val="1D1D1B"/>
                </a:solidFill>
              </a:rPr>
              <a:t>sendirinya</a:t>
            </a:r>
            <a:r>
              <a:rPr sz="1200" dirty="0" smtClean="0">
                <a:solidFill>
                  <a:srgbClr val="1D1D1B"/>
                </a:solidFill>
              </a:rPr>
              <a:t>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x-none" sz="1200" smtClean="0">
                <a:solidFill>
                  <a:srgbClr val="1D1D1B"/>
                </a:solidFill>
              </a:rPr>
              <a:t>Memberi pernyataan yang jauh lebih dikenal umum atau diterima.</a:t>
            </a:r>
            <a:endParaRPr sz="1200" dirty="0">
              <a:solidFill>
                <a:srgbClr val="1D1D1B"/>
              </a:solidFill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305;p37"/>
          <p:cNvSpPr/>
          <p:nvPr/>
        </p:nvSpPr>
        <p:spPr>
          <a:xfrm rot="16415941">
            <a:off x="260278" y="13563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Curved Connector 21"/>
          <p:cNvCxnSpPr/>
          <p:nvPr/>
        </p:nvCxnSpPr>
        <p:spPr>
          <a:xfrm rot="16200000" flipH="1">
            <a:off x="4230393" y="2590183"/>
            <a:ext cx="720080" cy="683214"/>
          </a:xfrm>
          <a:prstGeom prst="curvedConnector3">
            <a:avLst>
              <a:gd name="adj1" fmla="val 39634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096" y="339502"/>
            <a:ext cx="5368200" cy="857400"/>
          </a:xfrm>
        </p:spPr>
        <p:txBody>
          <a:bodyPr/>
          <a:lstStyle/>
          <a:p>
            <a:r>
              <a:rPr lang="id-ID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 Teori</a:t>
            </a:r>
            <a:endParaRPr lang="id-ID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6056" y="1994766"/>
            <a:ext cx="2282120" cy="1800200"/>
          </a:xfrm>
        </p:spPr>
        <p:txBody>
          <a:bodyPr/>
          <a:lstStyle/>
          <a:p>
            <a:pPr marL="101600" indent="0" algn="ctr">
              <a:buNone/>
            </a:pPr>
            <a:r>
              <a:rPr lang="id-ID" sz="1600" dirty="0" smtClean="0">
                <a:latin typeface="Comic Sans MS" pitchFamily="66" charset="0"/>
              </a:rPr>
              <a:t>Sebagai upaya tentatif untuk membangun hubungan yang cukup luas antara sejumlah hukum ilmiah.</a:t>
            </a:r>
            <a:endParaRPr lang="id-ID" sz="1600" dirty="0">
              <a:latin typeface="Comic Sans MS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286561" y="1707654"/>
            <a:ext cx="2429455" cy="2016224"/>
          </a:xfrm>
        </p:spPr>
        <p:txBody>
          <a:bodyPr/>
          <a:lstStyle/>
          <a:p>
            <a:pPr marL="101600" indent="0" algn="ctr">
              <a:buNone/>
            </a:pPr>
            <a:r>
              <a:rPr lang="id-ID" sz="1600" dirty="0" smtClean="0">
                <a:latin typeface="Comic Sans MS" pitchFamily="66" charset="0"/>
              </a:rPr>
              <a:t>Menjelaskan hukum-hukum yang berhubungan satu sama lain, sehingga hukum-hukum tersebut dapat dipahami sebagai masuk akal.</a:t>
            </a:r>
            <a:endParaRPr lang="id-ID" sz="1600" dirty="0"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Google Shape;294;p37"/>
          <p:cNvSpPr/>
          <p:nvPr/>
        </p:nvSpPr>
        <p:spPr>
          <a:xfrm>
            <a:off x="2123728" y="1491630"/>
            <a:ext cx="5544616" cy="32403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403228">
              <a:alpha val="9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04;p37"/>
          <p:cNvSpPr/>
          <p:nvPr/>
        </p:nvSpPr>
        <p:spPr>
          <a:xfrm rot="9456812">
            <a:off x="402179" y="2033197"/>
            <a:ext cx="1672424" cy="1723339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403228">
              <a:alpha val="7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2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4217513" y="1251743"/>
            <a:ext cx="2759400" cy="1117800"/>
          </a:xfrm>
          <a:prstGeom prst="ellipse">
            <a:avLst/>
          </a:prstGeom>
          <a:noFill/>
          <a:ln w="9525" cap="flat" cmpd="sng">
            <a:solidFill>
              <a:srgbClr val="9269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ctrTitle" idx="4294967295"/>
          </p:nvPr>
        </p:nvSpPr>
        <p:spPr>
          <a:xfrm>
            <a:off x="4701040" y="2715766"/>
            <a:ext cx="2501320" cy="8823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Hukum Boyle</a:t>
            </a:r>
            <a:endParaRPr sz="2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4294967295"/>
          </p:nvPr>
        </p:nvSpPr>
        <p:spPr>
          <a:xfrm>
            <a:off x="615754" y="1995686"/>
            <a:ext cx="330817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1400" i="1" dirty="0" smtClean="0"/>
              <a:t>“Dengan volume yang tetap, tekanan meningkat sesuai dengan meningkatnya suhu.”</a:t>
            </a:r>
            <a:endParaRPr sz="1400" i="1" dirty="0"/>
          </a:p>
        </p:txBody>
      </p:sp>
      <p:sp>
        <p:nvSpPr>
          <p:cNvPr id="95" name="Google Shape;95;p17"/>
          <p:cNvSpPr/>
          <p:nvPr/>
        </p:nvSpPr>
        <p:spPr>
          <a:xfrm>
            <a:off x="5224869" y="699542"/>
            <a:ext cx="307307" cy="2986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147563" y="1079205"/>
            <a:ext cx="567551" cy="556361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425863" y="1709506"/>
            <a:ext cx="738425" cy="727300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154029" y="1364108"/>
            <a:ext cx="886368" cy="893062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233535" y="2295954"/>
            <a:ext cx="307307" cy="2986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321767" y="927802"/>
            <a:ext cx="307307" cy="2986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926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2" name="Google Shape;93;p17"/>
          <p:cNvSpPr txBox="1">
            <a:spLocks/>
          </p:cNvSpPr>
          <p:nvPr/>
        </p:nvSpPr>
        <p:spPr>
          <a:xfrm>
            <a:off x="558512" y="1275606"/>
            <a:ext cx="3437424" cy="88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id-ID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Hukum</a:t>
            </a:r>
          </a:p>
          <a:p>
            <a:r>
              <a:rPr lang="id-ID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Gay-Lussac</a:t>
            </a:r>
            <a:endParaRPr lang="id-ID" sz="2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Google Shape;94;p17"/>
          <p:cNvSpPr txBox="1">
            <a:spLocks/>
          </p:cNvSpPr>
          <p:nvPr/>
        </p:nvSpPr>
        <p:spPr>
          <a:xfrm>
            <a:off x="4599447" y="3435846"/>
            <a:ext cx="288032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 algn="ctr">
              <a:buFont typeface="Libre Baskerville"/>
              <a:buNone/>
            </a:pPr>
            <a:r>
              <a:rPr lang="id-ID" sz="1400" i="1" dirty="0" smtClean="0"/>
              <a:t>“Tekanan berbanding terbalik dengan volume.”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7"/>
          <p:cNvCxnSpPr/>
          <p:nvPr/>
        </p:nvCxnSpPr>
        <p:spPr>
          <a:xfrm>
            <a:off x="-45096" y="2081944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92694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8" name="Google Shape;188;p27"/>
          <p:cNvSpPr/>
          <p:nvPr/>
        </p:nvSpPr>
        <p:spPr>
          <a:xfrm>
            <a:off x="2154424" y="1890062"/>
            <a:ext cx="419100" cy="419400"/>
          </a:xfrm>
          <a:prstGeom prst="donut">
            <a:avLst>
              <a:gd name="adj" fmla="val 24108"/>
            </a:avLst>
          </a:prstGeom>
          <a:solidFill>
            <a:srgbClr val="403228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27"/>
          <p:cNvCxnSpPr/>
          <p:nvPr/>
        </p:nvCxnSpPr>
        <p:spPr>
          <a:xfrm rot="10800000">
            <a:off x="2363974" y="2110978"/>
            <a:ext cx="0" cy="611700"/>
          </a:xfrm>
          <a:prstGeom prst="straightConnector1">
            <a:avLst/>
          </a:prstGeom>
          <a:noFill/>
          <a:ln w="19050" cap="flat" cmpd="sng">
            <a:solidFill>
              <a:srgbClr val="92694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1" name="Google Shape;191;p27"/>
          <p:cNvSpPr/>
          <p:nvPr/>
        </p:nvSpPr>
        <p:spPr>
          <a:xfrm>
            <a:off x="6721463" y="1890062"/>
            <a:ext cx="419100" cy="419400"/>
          </a:xfrm>
          <a:prstGeom prst="donut">
            <a:avLst>
              <a:gd name="adj" fmla="val 24108"/>
            </a:avLst>
          </a:prstGeom>
          <a:solidFill>
            <a:srgbClr val="403228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>
            <a:off x="6931013" y="2110979"/>
            <a:ext cx="0" cy="611700"/>
          </a:xfrm>
          <a:prstGeom prst="straightConnector1">
            <a:avLst/>
          </a:prstGeom>
          <a:noFill/>
          <a:ln w="19050" cap="flat" cmpd="sng">
            <a:solidFill>
              <a:srgbClr val="92694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4" name="Google Shape;194;p27"/>
          <p:cNvSpPr txBox="1"/>
          <p:nvPr/>
        </p:nvSpPr>
        <p:spPr>
          <a:xfrm>
            <a:off x="1740124" y="1378112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i="1" dirty="0" smtClean="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Hukum</a:t>
            </a:r>
            <a:endParaRPr sz="2000" i="1" dirty="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6307163" y="1361864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i="1" dirty="0" smtClean="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Teori</a:t>
            </a:r>
            <a:endParaRPr sz="2000" i="1" dirty="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" name="Google Shape;94;p17"/>
          <p:cNvSpPr txBox="1">
            <a:spLocks/>
          </p:cNvSpPr>
          <p:nvPr/>
        </p:nvSpPr>
        <p:spPr>
          <a:xfrm>
            <a:off x="567139" y="2787774"/>
            <a:ext cx="3716829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 algn="ctr">
              <a:buFont typeface="Libre Baskerville"/>
              <a:buNone/>
            </a:pPr>
            <a:r>
              <a:rPr lang="id-ID" sz="1500" i="1" dirty="0" smtClean="0"/>
              <a:t>Bersifat empiris dan harus diperiksa dan ditolak berdasarkan fakta empiris</a:t>
            </a:r>
            <a:endParaRPr lang="en-US" sz="1500" i="1" dirty="0"/>
          </a:p>
        </p:txBody>
      </p:sp>
      <p:sp>
        <p:nvSpPr>
          <p:cNvPr id="19" name="Google Shape;94;p17"/>
          <p:cNvSpPr txBox="1">
            <a:spLocks/>
          </p:cNvSpPr>
          <p:nvPr/>
        </p:nvSpPr>
        <p:spPr>
          <a:xfrm>
            <a:off x="5211489" y="2730016"/>
            <a:ext cx="3439047" cy="99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 algn="ctr">
              <a:buFont typeface="Libre Baskerville"/>
              <a:buNone/>
            </a:pPr>
            <a:r>
              <a:rPr lang="id-ID" sz="1500" i="1" dirty="0" smtClean="0"/>
              <a:t>Pandangan umum yang sulit diperiksa langsung secara empiris</a:t>
            </a:r>
            <a:endParaRPr lang="en-US" sz="1500" i="1" dirty="0"/>
          </a:p>
        </p:txBody>
      </p:sp>
      <p:sp>
        <p:nvSpPr>
          <p:cNvPr id="21" name="Google Shape;131;p21"/>
          <p:cNvSpPr/>
          <p:nvPr/>
        </p:nvSpPr>
        <p:spPr>
          <a:xfrm>
            <a:off x="3275856" y="843558"/>
            <a:ext cx="2615852" cy="72008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 smtClean="0">
                <a:solidFill>
                  <a:srgbClr val="1D1D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nzel"/>
                <a:ea typeface="Cinzel"/>
                <a:cs typeface="Cinzel"/>
                <a:sym typeface="Cinzel"/>
              </a:rPr>
              <a:t>P</a:t>
            </a:r>
            <a:r>
              <a:rPr lang="id-ID" sz="2800" b="1" dirty="0" smtClean="0">
                <a:solidFill>
                  <a:srgbClr val="1D1D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nzel"/>
                <a:ea typeface="Cinzel"/>
                <a:cs typeface="Cinzel"/>
                <a:sym typeface="Cinzel"/>
              </a:rPr>
              <a:t>erbedaan</a:t>
            </a:r>
            <a:endParaRPr sz="1600" b="1" dirty="0">
              <a:solidFill>
                <a:srgbClr val="1D1D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1868096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Kelompok 5B</a:t>
            </a:r>
            <a:endParaRPr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827584" y="1907282"/>
            <a:ext cx="2732587" cy="736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id-ID" sz="1100" b="1" dirty="0" smtClean="0">
                <a:solidFill>
                  <a:schemeClr val="tx1"/>
                </a:solidFill>
              </a:rPr>
              <a:t>Kharimatul Erika Dewantari</a:t>
            </a:r>
          </a:p>
          <a:p>
            <a:pPr marL="0" indent="0" algn="ctr">
              <a:buNone/>
            </a:pPr>
            <a:r>
              <a:rPr lang="id-ID" sz="1100" b="1" dirty="0" smtClean="0">
                <a:solidFill>
                  <a:schemeClr val="tx1"/>
                </a:solidFill>
              </a:rPr>
              <a:t>(071911633044)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4449250" y="300379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4394064" y="1654053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/>
          </a:p>
        </p:txBody>
      </p:sp>
      <p:sp>
        <p:nvSpPr>
          <p:cNvPr id="21" name="Google Shape;203;p28"/>
          <p:cNvSpPr txBox="1">
            <a:spLocks noGrp="1"/>
          </p:cNvSpPr>
          <p:nvPr>
            <p:ph type="body" idx="1"/>
          </p:nvPr>
        </p:nvSpPr>
        <p:spPr>
          <a:xfrm>
            <a:off x="3279573" y="1893881"/>
            <a:ext cx="2732587" cy="736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id-ID" sz="1100" b="1" dirty="0">
                <a:solidFill>
                  <a:schemeClr val="tx1"/>
                </a:solidFill>
              </a:rPr>
              <a:t>Widya Kusuma </a:t>
            </a:r>
            <a:r>
              <a:rPr lang="id-ID" sz="1100" b="1" dirty="0" smtClean="0">
                <a:solidFill>
                  <a:schemeClr val="tx1"/>
                </a:solidFill>
              </a:rPr>
              <a:t>Wardani</a:t>
            </a:r>
          </a:p>
          <a:p>
            <a:pPr marL="0" indent="0" algn="ctr">
              <a:buNone/>
            </a:pPr>
            <a:r>
              <a:rPr lang="id-ID" sz="1100" b="1" dirty="0">
                <a:solidFill>
                  <a:schemeClr val="tx1"/>
                </a:solidFill>
              </a:rPr>
              <a:t>(071911633048)</a:t>
            </a:r>
            <a:endParaRPr lang="id-ID" sz="11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22" name="Google Shape;203;p28"/>
          <p:cNvSpPr txBox="1">
            <a:spLocks noGrp="1"/>
          </p:cNvSpPr>
          <p:nvPr>
            <p:ph type="body" idx="1"/>
          </p:nvPr>
        </p:nvSpPr>
        <p:spPr>
          <a:xfrm>
            <a:off x="5583829" y="1923678"/>
            <a:ext cx="2732587" cy="736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id-ID" sz="1100" b="1" smtClean="0">
                <a:solidFill>
                  <a:schemeClr val="tx1"/>
                </a:solidFill>
              </a:rPr>
              <a:t>Dafa Farras Haidar</a:t>
            </a:r>
          </a:p>
          <a:p>
            <a:pPr marL="0" lvl="0" indent="0" algn="ctr">
              <a:buNone/>
            </a:pPr>
            <a:r>
              <a:rPr lang="id-ID" sz="1100" b="1" smtClean="0">
                <a:solidFill>
                  <a:schemeClr val="tx1"/>
                </a:solidFill>
              </a:rPr>
              <a:t>(071911633049)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2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3279573" y="3275267"/>
            <a:ext cx="2732587" cy="736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id-ID" sz="1100" b="1" dirty="0" smtClean="0">
                <a:solidFill>
                  <a:schemeClr val="tx1"/>
                </a:solidFill>
              </a:rPr>
              <a:t>Ananda Anggita Sari</a:t>
            </a:r>
          </a:p>
          <a:p>
            <a:pPr marL="0" lvl="0" indent="0" algn="ctr">
              <a:buNone/>
            </a:pPr>
            <a:r>
              <a:rPr lang="id-ID" sz="1100" b="1" dirty="0" smtClean="0">
                <a:solidFill>
                  <a:schemeClr val="tx1"/>
                </a:solidFill>
              </a:rPr>
              <a:t>(071911633088)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24" name="Google Shape;203;p28"/>
          <p:cNvSpPr txBox="1">
            <a:spLocks noGrp="1"/>
          </p:cNvSpPr>
          <p:nvPr>
            <p:ph type="body" idx="1"/>
          </p:nvPr>
        </p:nvSpPr>
        <p:spPr>
          <a:xfrm>
            <a:off x="827584" y="3275434"/>
            <a:ext cx="2732587" cy="736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id-ID" sz="1100" b="1" dirty="0" smtClean="0">
                <a:solidFill>
                  <a:schemeClr val="tx1"/>
                </a:solidFill>
              </a:rPr>
              <a:t>Faisal Muchsin</a:t>
            </a:r>
          </a:p>
          <a:p>
            <a:pPr marL="0" lvl="0" indent="0" algn="ctr">
              <a:buNone/>
            </a:pPr>
            <a:r>
              <a:rPr lang="id-ID" sz="1100" b="1" dirty="0" smtClean="0">
                <a:solidFill>
                  <a:schemeClr val="tx1"/>
                </a:solidFill>
              </a:rPr>
              <a:t>(071911633078)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25" name="Google Shape;203;p28"/>
          <p:cNvSpPr txBox="1">
            <a:spLocks noGrp="1"/>
          </p:cNvSpPr>
          <p:nvPr>
            <p:ph type="body" idx="1"/>
          </p:nvPr>
        </p:nvSpPr>
        <p:spPr>
          <a:xfrm>
            <a:off x="5583829" y="3275434"/>
            <a:ext cx="2732587" cy="736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id-ID" sz="1100" b="1" dirty="0">
                <a:solidFill>
                  <a:schemeClr val="tx1"/>
                </a:solidFill>
              </a:rPr>
              <a:t>Khoirul Falah </a:t>
            </a:r>
            <a:r>
              <a:rPr lang="id-ID" sz="1100" b="1" dirty="0" smtClean="0">
                <a:solidFill>
                  <a:schemeClr val="tx1"/>
                </a:solidFill>
              </a:rPr>
              <a:t>Saktiko</a:t>
            </a:r>
            <a:endParaRPr lang="id-ID" sz="1100" b="1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id-ID" sz="1100" b="1" dirty="0" smtClean="0">
                <a:solidFill>
                  <a:schemeClr val="tx1"/>
                </a:solidFill>
              </a:rPr>
              <a:t>(071911633099</a:t>
            </a:r>
            <a:r>
              <a:rPr lang="id-ID" sz="1100" b="1" dirty="0">
                <a:solidFill>
                  <a:schemeClr val="tx1"/>
                </a:solidFill>
              </a:rPr>
              <a:t>)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26" name="Google Shape;332;p37"/>
          <p:cNvSpPr/>
          <p:nvPr/>
        </p:nvSpPr>
        <p:spPr>
          <a:xfrm>
            <a:off x="6719977" y="3003798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00;p37"/>
          <p:cNvSpPr/>
          <p:nvPr/>
        </p:nvSpPr>
        <p:spPr>
          <a:xfrm>
            <a:off x="2004462" y="154418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4;p37"/>
          <p:cNvSpPr/>
          <p:nvPr/>
        </p:nvSpPr>
        <p:spPr>
          <a:xfrm>
            <a:off x="6763913" y="1558542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61;p37"/>
          <p:cNvSpPr/>
          <p:nvPr/>
        </p:nvSpPr>
        <p:spPr>
          <a:xfrm>
            <a:off x="2072791" y="2979867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07504" y="274190"/>
            <a:ext cx="878497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Hukum : Hubungan Sebab Akibat</a:t>
            </a:r>
            <a:endParaRPr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3851920" y="3003798"/>
            <a:ext cx="4896544" cy="16561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Peristiwa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yang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satu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menjadi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sebab</a:t>
            </a:r>
            <a:r>
              <a:rPr sz="1400" dirty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dari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peristiwa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yang lain,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atau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bahwa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yang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satu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menjadi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akibat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dan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yang lain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menjadi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sebabnya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.</a:t>
            </a:r>
            <a:endParaRPr sz="1400" dirty="0">
              <a:solidFill>
                <a:srgbClr val="1D1D1B"/>
              </a:solidFill>
              <a:latin typeface="Bookman Old Style" pitchFamily="18" charset="0"/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539552" y="1491630"/>
            <a:ext cx="3312368" cy="1440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x-none" sz="1400">
              <a:solidFill>
                <a:srgbClr val="1D1D1B"/>
              </a:solidFill>
              <a:latin typeface="Bookman Old Style" pitchFamily="18" charset="0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Hubungan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yang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bersifat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pasti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, yang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mana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jika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satu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peristiwa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terjadi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yang lain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dengan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sendirinya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akan</a:t>
            </a:r>
            <a:r>
              <a:rPr sz="1400" dirty="0" smtClean="0">
                <a:solidFill>
                  <a:srgbClr val="1D1D1B"/>
                </a:solidFill>
                <a:latin typeface="Bookman Old Style" pitchFamily="18" charset="0"/>
              </a:rPr>
              <a:t> </a:t>
            </a:r>
            <a:r>
              <a:rPr sz="1400" dirty="0" err="1" smtClean="0">
                <a:solidFill>
                  <a:srgbClr val="1D1D1B"/>
                </a:solidFill>
                <a:latin typeface="Bookman Old Style" pitchFamily="18" charset="0"/>
              </a:rPr>
              <a:t>menyusul</a:t>
            </a:r>
            <a:r>
              <a:rPr sz="1400" dirty="0">
                <a:solidFill>
                  <a:srgbClr val="1D1D1B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3851920" y="3867894"/>
            <a:ext cx="4824536" cy="360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sz="1000" b="1" i="1" dirty="0" err="1" smtClean="0">
                <a:solidFill>
                  <a:srgbClr val="1D1D1B"/>
                </a:solidFill>
              </a:rPr>
              <a:t>Ilmu</a:t>
            </a:r>
            <a:r>
              <a:rPr sz="1000" b="1" i="1" dirty="0" smtClean="0">
                <a:solidFill>
                  <a:srgbClr val="1D1D1B"/>
                </a:solidFill>
              </a:rPr>
              <a:t> </a:t>
            </a:r>
            <a:r>
              <a:rPr sz="1000" b="1" i="1" dirty="0" err="1" smtClean="0">
                <a:solidFill>
                  <a:srgbClr val="1D1D1B"/>
                </a:solidFill>
              </a:rPr>
              <a:t>Pengetahuan</a:t>
            </a:r>
            <a:r>
              <a:rPr sz="1000" b="1" i="1" dirty="0" smtClean="0">
                <a:solidFill>
                  <a:srgbClr val="1D1D1B"/>
                </a:solidFill>
              </a:rPr>
              <a:t> : </a:t>
            </a:r>
            <a:r>
              <a:rPr sz="1000" b="1" i="1" dirty="0" err="1" smtClean="0">
                <a:solidFill>
                  <a:srgbClr val="1D1D1B"/>
                </a:solidFill>
              </a:rPr>
              <a:t>Sebuah</a:t>
            </a:r>
            <a:r>
              <a:rPr sz="1000" b="1" i="1" dirty="0" smtClean="0">
                <a:solidFill>
                  <a:srgbClr val="1D1D1B"/>
                </a:solidFill>
              </a:rPr>
              <a:t> </a:t>
            </a:r>
            <a:r>
              <a:rPr sz="1000" b="1" i="1" dirty="0" err="1" smtClean="0">
                <a:solidFill>
                  <a:srgbClr val="1D1D1B"/>
                </a:solidFill>
              </a:rPr>
              <a:t>Tinjauan</a:t>
            </a:r>
            <a:r>
              <a:rPr sz="1000" b="1" i="1" dirty="0" smtClean="0">
                <a:solidFill>
                  <a:srgbClr val="1D1D1B"/>
                </a:solidFill>
              </a:rPr>
              <a:t> </a:t>
            </a:r>
            <a:r>
              <a:rPr sz="1000" b="1" i="1" dirty="0" err="1" smtClean="0">
                <a:solidFill>
                  <a:srgbClr val="1D1D1B"/>
                </a:solidFill>
              </a:rPr>
              <a:t>Filosofis</a:t>
            </a:r>
            <a:r>
              <a:rPr sz="1000" b="1" i="1" dirty="0">
                <a:solidFill>
                  <a:srgbClr val="1D1D1B"/>
                </a:solidFill>
              </a:rPr>
              <a:t> </a:t>
            </a:r>
            <a:r>
              <a:rPr sz="1000" b="1" i="1" dirty="0" smtClean="0">
                <a:solidFill>
                  <a:srgbClr val="1D1D1B"/>
                </a:solidFill>
              </a:rPr>
              <a:t>(A. Sonny </a:t>
            </a:r>
            <a:r>
              <a:rPr sz="1000" b="1" i="1" dirty="0" err="1" smtClean="0">
                <a:solidFill>
                  <a:srgbClr val="1D1D1B"/>
                </a:solidFill>
              </a:rPr>
              <a:t>Keraf</a:t>
            </a:r>
            <a:r>
              <a:rPr sz="1000" b="1" i="1" dirty="0" smtClean="0">
                <a:solidFill>
                  <a:srgbClr val="1D1D1B"/>
                </a:solidFill>
              </a:rPr>
              <a:t> &amp; </a:t>
            </a:r>
            <a:r>
              <a:rPr sz="1000" b="1" i="1" dirty="0" err="1" smtClean="0">
                <a:solidFill>
                  <a:srgbClr val="1D1D1B"/>
                </a:solidFill>
              </a:rPr>
              <a:t>Mikhael</a:t>
            </a:r>
            <a:r>
              <a:rPr sz="1000" b="1" i="1" dirty="0" smtClean="0">
                <a:solidFill>
                  <a:srgbClr val="1D1D1B"/>
                </a:solidFill>
              </a:rPr>
              <a:t> </a:t>
            </a:r>
            <a:r>
              <a:rPr sz="1000" b="1" i="1" dirty="0" err="1" smtClean="0">
                <a:solidFill>
                  <a:srgbClr val="1D1D1B"/>
                </a:solidFill>
              </a:rPr>
              <a:t>Dua</a:t>
            </a:r>
            <a:r>
              <a:rPr sz="1000" b="1" i="1" dirty="0" smtClean="0">
                <a:solidFill>
                  <a:srgbClr val="1D1D1B"/>
                </a:solidFill>
              </a:rPr>
              <a:t>) </a:t>
            </a:r>
            <a:r>
              <a:rPr sz="1000" b="1" i="1" dirty="0" err="1" smtClean="0">
                <a:solidFill>
                  <a:srgbClr val="1D1D1B"/>
                </a:solidFill>
              </a:rPr>
              <a:t>hal</a:t>
            </a:r>
            <a:r>
              <a:rPr sz="1000" b="1" i="1" dirty="0" smtClean="0">
                <a:solidFill>
                  <a:srgbClr val="1D1D1B"/>
                </a:solidFill>
              </a:rPr>
              <a:t>. 119</a:t>
            </a:r>
            <a:endParaRPr sz="1000" b="1" i="1" dirty="0">
              <a:solidFill>
                <a:srgbClr val="1D1D1B"/>
              </a:solidFill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58;p12"/>
          <p:cNvSpPr txBox="1">
            <a:spLocks noGrp="1"/>
          </p:cNvSpPr>
          <p:nvPr>
            <p:ph type="body" idx="2"/>
          </p:nvPr>
        </p:nvSpPr>
        <p:spPr>
          <a:xfrm>
            <a:off x="1115616" y="1347614"/>
            <a:ext cx="2088232" cy="64807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dirty="0" err="1" smtClean="0">
                <a:solidFill>
                  <a:srgbClr val="1D1D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Hukum</a:t>
            </a:r>
            <a:endParaRPr dirty="0">
              <a:solidFill>
                <a:srgbClr val="1D1D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50516"/>
            <a:ext cx="1656184" cy="985838"/>
          </a:xfrm>
          <a:prstGeom prst="rect">
            <a:avLst/>
          </a:prstGeom>
        </p:spPr>
      </p:pic>
      <p:cxnSp>
        <p:nvCxnSpPr>
          <p:cNvPr id="4" name="Curved Connector 3"/>
          <p:cNvCxnSpPr/>
          <p:nvPr/>
        </p:nvCxnSpPr>
        <p:spPr>
          <a:xfrm flipV="1">
            <a:off x="6888426" y="1785179"/>
            <a:ext cx="347870" cy="2825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4288" y="1646679"/>
            <a:ext cx="152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>
                <a:latin typeface="Comic Sans MS" pitchFamily="66" charset="0"/>
              </a:rPr>
              <a:t>Widya meniup lilin</a:t>
            </a:r>
            <a:endParaRPr lang="id-ID" sz="1200" dirty="0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9992" y="171868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>
                <a:latin typeface="Comic Sans MS" pitchFamily="66" charset="0"/>
              </a:rPr>
              <a:t>Lilin mati</a:t>
            </a:r>
            <a:endParaRPr lang="id-ID" sz="1200" dirty="0">
              <a:latin typeface="Comic Sans MS" pitchFamily="66" charset="0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10800000">
            <a:off x="4932040" y="1947968"/>
            <a:ext cx="288032" cy="2049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305;p37"/>
          <p:cNvSpPr/>
          <p:nvPr/>
        </p:nvSpPr>
        <p:spPr>
          <a:xfrm rot="16415941">
            <a:off x="389222" y="1333237"/>
            <a:ext cx="298475" cy="309566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ctrTitle" idx="4294967295"/>
          </p:nvPr>
        </p:nvSpPr>
        <p:spPr>
          <a:xfrm>
            <a:off x="899592" y="123478"/>
            <a:ext cx="7282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Sifat-Sifat Hukum Ilmiah</a:t>
            </a:r>
            <a:endParaRPr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Pentagon 1"/>
          <p:cNvSpPr/>
          <p:nvPr/>
        </p:nvSpPr>
        <p:spPr>
          <a:xfrm>
            <a:off x="-36511" y="1851670"/>
            <a:ext cx="3763214" cy="57606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Copperplate Gothic Light" pitchFamily="34" charset="0"/>
              </a:rPr>
              <a:t>Lebih Pasti</a:t>
            </a:r>
            <a:endParaRPr lang="id-ID" sz="2400" dirty="0">
              <a:latin typeface="Copperplate Gothic Light" pitchFamily="34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-18864" y="3291830"/>
            <a:ext cx="7057934" cy="57606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Copperplate Gothic Light" pitchFamily="34" charset="0"/>
              </a:rPr>
              <a:t>Punya Daya Terang yang Lebih Luas</a:t>
            </a:r>
            <a:endParaRPr lang="id-ID" sz="2400" dirty="0">
              <a:latin typeface="Copperplate Gothic Light" pitchFamily="34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-36512" y="2571750"/>
            <a:ext cx="5707430" cy="57606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Copperplate Gothic Light" pitchFamily="34" charset="0"/>
              </a:rPr>
              <a:t>Berlaku Umum atau Universal</a:t>
            </a:r>
            <a:endParaRPr lang="id-ID" sz="2400" dirty="0">
              <a:latin typeface="Copperplate Gothic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1887900" y="562222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Hukum, Kebetulan, dan Kontinuitas Alam</a:t>
            </a:r>
            <a:endParaRPr sz="2800"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59;p12"/>
          <p:cNvSpPr txBox="1">
            <a:spLocks/>
          </p:cNvSpPr>
          <p:nvPr/>
        </p:nvSpPr>
        <p:spPr>
          <a:xfrm>
            <a:off x="323528" y="1923678"/>
            <a:ext cx="4320480" cy="9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spcBef>
                <a:spcPts val="1000"/>
              </a:spcBef>
              <a:spcAft>
                <a:spcPts val="1000"/>
              </a:spcAft>
            </a:pPr>
            <a:r>
              <a:rPr lang="id-ID" sz="1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Baskerville" charset="0"/>
              </a:rPr>
              <a:t>Bagaimana ilmuwaan dan filsuf melihat hukum dan regularitas itu?</a:t>
            </a:r>
            <a:endParaRPr lang="id-ID" sz="1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re Baskerville" charset="0"/>
            </a:endParaRPr>
          </a:p>
        </p:txBody>
      </p:sp>
      <p:sp>
        <p:nvSpPr>
          <p:cNvPr id="9" name="Google Shape;59;p12"/>
          <p:cNvSpPr txBox="1">
            <a:spLocks/>
          </p:cNvSpPr>
          <p:nvPr/>
        </p:nvSpPr>
        <p:spPr>
          <a:xfrm>
            <a:off x="3707904" y="2967794"/>
            <a:ext cx="5040560" cy="9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spcBef>
                <a:spcPts val="1000"/>
              </a:spcBef>
              <a:spcAft>
                <a:spcPts val="1000"/>
              </a:spcAft>
            </a:pPr>
            <a:r>
              <a:rPr lang="id-ID" sz="1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Baskerville" charset="0"/>
              </a:rPr>
              <a:t>Bagaimana regularitas atau hukum berkembang dari chance atau kebetulan?</a:t>
            </a:r>
            <a:endParaRPr lang="id-ID" sz="1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re Baskervil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635646"/>
            <a:ext cx="4104456" cy="2448272"/>
          </a:xfrm>
        </p:spPr>
        <p:txBody>
          <a:bodyPr/>
          <a:lstStyle/>
          <a:p>
            <a:pPr algn="just"/>
            <a:r>
              <a:rPr lang="id-ID" sz="1200" dirty="0" smtClean="0"/>
              <a:t>Hukum berkembang dari kebetulan, dalam pengertian bahwa variasi kebetulan secara bertahap tunduk pada hukum dan pada gilirannya akan menjadi mantap dalam pola-pola yang regular dan karena itu dapat dipahami. Hal ini terjadi secara kontinu.</a:t>
            </a:r>
          </a:p>
          <a:p>
            <a:pPr algn="just"/>
            <a:endParaRPr lang="id-ID" sz="1200" dirty="0" smtClean="0"/>
          </a:p>
          <a:p>
            <a:pPr algn="just"/>
            <a:r>
              <a:rPr lang="id-ID" sz="1200" dirty="0" smtClean="0"/>
              <a:t>Kontinuitas </a:t>
            </a:r>
            <a:r>
              <a:rPr lang="id-ID" sz="1200" dirty="0"/>
              <a:t>membuat peristiwa dan benda semakin lama semakin mencapai status hukum</a:t>
            </a:r>
            <a:r>
              <a:rPr lang="id-ID" sz="1200" dirty="0" smtClean="0"/>
              <a:t>.</a:t>
            </a:r>
            <a:endParaRPr lang="id-ID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44008" y="2139702"/>
            <a:ext cx="3168352" cy="1872208"/>
          </a:xfrm>
        </p:spPr>
        <p:txBody>
          <a:bodyPr/>
          <a:lstStyle/>
          <a:p>
            <a:pPr algn="just"/>
            <a:r>
              <a:rPr lang="id-ID" sz="1200" dirty="0" smtClean="0"/>
              <a:t>Hukum alam tidak pernah bersifat mutlak. Ilmu-ilmu alam hanya bisa menjelaskan bahwa dalam alam ada suatu elemen regularitas, bukan regularitas universal. Sementara diversitas dan spesialisasi dalam alam berhubungan dengan kebetulan.</a:t>
            </a:r>
            <a:endParaRPr lang="id-ID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5076056" y="3795885"/>
            <a:ext cx="2880320" cy="36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✣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●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○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2000"/>
              <a:buFont typeface="Libre Baskerville"/>
              <a:buChar char="●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2000"/>
              <a:buFont typeface="Libre Baskerville"/>
              <a:buChar char="○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2000"/>
              <a:buFont typeface="Libre Baskerville"/>
              <a:buChar char="■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Libre Baskerville"/>
              <a:buNone/>
            </a:pPr>
            <a:r>
              <a:rPr lang="id-ID" sz="1000" b="1" i="1" dirty="0" smtClean="0">
                <a:solidFill>
                  <a:srgbClr val="1D1D1B"/>
                </a:solidFill>
              </a:rPr>
              <a:t>Ilmu Pengetahuan : Sebuah Tinjauan Filosofis (A. Sonny Keraf &amp; Mikhael Dua) hal. 124</a:t>
            </a:r>
            <a:endParaRPr lang="id-ID" sz="1000" b="1" i="1" dirty="0">
              <a:solidFill>
                <a:srgbClr val="1D1D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83568" y="562222"/>
            <a:ext cx="784887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Evolusi dan Kontinuitas Pengetahuan</a:t>
            </a:r>
            <a:endParaRPr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1403648" y="2033282"/>
            <a:ext cx="64428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id-ID" sz="1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Apakah pengetahuan ilmiah kita juga mengalami evolusi?</a:t>
            </a:r>
            <a:endParaRPr sz="1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11560" y="1059582"/>
            <a:ext cx="3528392" cy="3255000"/>
          </a:xfrm>
        </p:spPr>
        <p:txBody>
          <a:bodyPr/>
          <a:lstStyle/>
          <a:p>
            <a:pPr algn="just"/>
            <a:r>
              <a:rPr lang="id-ID" sz="1400" dirty="0"/>
              <a:t>Banyak filsuf seperti Pierce yang memandang adanya kecocokan antara akal budi manusia dan alam, tidak meragukan sedikitpun tentang hal </a:t>
            </a:r>
            <a:r>
              <a:rPr lang="id-ID" sz="1400" dirty="0" smtClean="0"/>
              <a:t>ini.</a:t>
            </a:r>
          </a:p>
          <a:p>
            <a:pPr algn="just"/>
            <a:endParaRPr lang="id-ID" sz="1400" dirty="0" smtClean="0"/>
          </a:p>
          <a:p>
            <a:pPr algn="just"/>
            <a:r>
              <a:rPr lang="id-ID" sz="1400" dirty="0"/>
              <a:t>Evolusi dan kontinuitas tidak hanya merupakan kenyataan alam, melainkan juga kenyataan pengetahuan itu sendiri.</a:t>
            </a:r>
          </a:p>
          <a:p>
            <a:pPr algn="just"/>
            <a:endParaRPr lang="id-ID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427984" y="1779662"/>
            <a:ext cx="3672408" cy="2448272"/>
          </a:xfrm>
        </p:spPr>
        <p:txBody>
          <a:bodyPr/>
          <a:lstStyle/>
          <a:p>
            <a:pPr algn="just"/>
            <a:r>
              <a:rPr lang="id-ID" sz="1400" dirty="0" smtClean="0"/>
              <a:t>Ini disebabkan karena pemikiran manusia selalu mengalami perkembangan, baik dalam pikiran ilmuwan maupun komunitas ilmuwan, dan akan terus berkembang selama penelitiannya berkembang.</a:t>
            </a:r>
            <a:endParaRPr lang="id-ID" sz="1400" dirty="0"/>
          </a:p>
        </p:txBody>
      </p:sp>
      <p:sp>
        <p:nvSpPr>
          <p:cNvPr id="7" name="Google Shape;59;p12"/>
          <p:cNvSpPr txBox="1">
            <a:spLocks/>
          </p:cNvSpPr>
          <p:nvPr/>
        </p:nvSpPr>
        <p:spPr>
          <a:xfrm>
            <a:off x="4932040" y="3651869"/>
            <a:ext cx="2880320" cy="36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✣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●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○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2000"/>
              <a:buFont typeface="Libre Baskerville"/>
              <a:buChar char="●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2000"/>
              <a:buFont typeface="Libre Baskerville"/>
              <a:buChar char="○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2000"/>
              <a:buFont typeface="Libre Baskerville"/>
              <a:buChar char="■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Libre Baskerville"/>
              <a:buNone/>
            </a:pPr>
            <a:r>
              <a:rPr lang="id-ID" sz="1000" b="1" i="1" dirty="0" smtClean="0">
                <a:solidFill>
                  <a:srgbClr val="1D1D1B"/>
                </a:solidFill>
              </a:rPr>
              <a:t>Ilmu Pengetahuan : Sebuah Tinjauan Filosofis (A. Sonny Keraf &amp; Mikhael Dua) hal. 127</a:t>
            </a:r>
            <a:endParaRPr lang="id-ID" sz="1000" b="1" i="1" dirty="0">
              <a:solidFill>
                <a:srgbClr val="1D1D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83568" y="490214"/>
            <a:ext cx="784887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Aktivitas Pikiran dan </a:t>
            </a:r>
            <a:r>
              <a:rPr lang="id-ID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Alam</a:t>
            </a:r>
            <a:endParaRPr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40;p22"/>
          <p:cNvSpPr/>
          <p:nvPr/>
        </p:nvSpPr>
        <p:spPr>
          <a:xfrm>
            <a:off x="5015872" y="1878910"/>
            <a:ext cx="2133000" cy="2133000"/>
          </a:xfrm>
          <a:prstGeom prst="ellipse">
            <a:avLst/>
          </a:prstGeom>
          <a:solidFill>
            <a:srgbClr val="403228">
              <a:alpha val="21150"/>
            </a:srgbClr>
          </a:solidFill>
          <a:ln w="9525" cap="flat" cmpd="sng">
            <a:solidFill>
              <a:srgbClr val="92694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i="1" dirty="0" smtClean="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Pikiran</a:t>
            </a:r>
            <a:endParaRPr i="1" dirty="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140;p22"/>
          <p:cNvSpPr/>
          <p:nvPr/>
        </p:nvSpPr>
        <p:spPr>
          <a:xfrm>
            <a:off x="6543456" y="1825511"/>
            <a:ext cx="2133000" cy="2133000"/>
          </a:xfrm>
          <a:prstGeom prst="ellipse">
            <a:avLst/>
          </a:prstGeom>
          <a:solidFill>
            <a:srgbClr val="403228">
              <a:alpha val="21150"/>
            </a:srgbClr>
          </a:solidFill>
          <a:ln w="9525" cap="flat" cmpd="sng">
            <a:solidFill>
              <a:srgbClr val="92694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i="1" dirty="0" smtClean="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Alam</a:t>
            </a:r>
            <a:endParaRPr i="1" dirty="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" name="Google Shape;131;p21"/>
          <p:cNvSpPr/>
          <p:nvPr/>
        </p:nvSpPr>
        <p:spPr>
          <a:xfrm>
            <a:off x="346508" y="2355726"/>
            <a:ext cx="4297500" cy="11628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smtClean="0">
                <a:solidFill>
                  <a:srgbClr val="1D1D1B"/>
                </a:solidFill>
                <a:latin typeface="Cinzel"/>
                <a:ea typeface="Cinzel"/>
                <a:cs typeface="Cinzel"/>
                <a:sym typeface="Cinzel"/>
              </a:rPr>
              <a:t>R</a:t>
            </a:r>
            <a:r>
              <a:rPr lang="id-ID" sz="1600" dirty="0" smtClean="0">
                <a:solidFill>
                  <a:srgbClr val="1D1D1B"/>
                </a:solidFill>
                <a:latin typeface="Cinzel"/>
                <a:ea typeface="Cinzel"/>
                <a:cs typeface="Cinzel"/>
                <a:sym typeface="Cinzel"/>
              </a:rPr>
              <a:t>ealitas alam terbuka untuk dimengerti, sementara itu, pikiran manusia selalu berusaha mengerti realitas itu sendiri.</a:t>
            </a:r>
            <a:endParaRPr sz="1050" dirty="0">
              <a:solidFill>
                <a:srgbClr val="1D1D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583</Words>
  <Application>Microsoft Office PowerPoint</Application>
  <PresentationFormat>On-screen Show (16:9)</PresentationFormat>
  <Paragraphs>81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Comic Sans MS</vt:lpstr>
      <vt:lpstr>Cinzel</vt:lpstr>
      <vt:lpstr>Bookman Old Style</vt:lpstr>
      <vt:lpstr>Courier New</vt:lpstr>
      <vt:lpstr>Chiller</vt:lpstr>
      <vt:lpstr>Copperplate Gothic Light</vt:lpstr>
      <vt:lpstr>Libre Baskerville</vt:lpstr>
      <vt:lpstr>Dolabella template</vt:lpstr>
      <vt:lpstr>PowerPoint Presentation</vt:lpstr>
      <vt:lpstr>Kelompok 5B</vt:lpstr>
      <vt:lpstr>Hukum : Hubungan Sebab Akibat</vt:lpstr>
      <vt:lpstr>Sifat-Sifat Hukum Ilmiah</vt:lpstr>
      <vt:lpstr>Hukum, Kebetulan, dan Kontinuitas Alam</vt:lpstr>
      <vt:lpstr>PowerPoint Presentation</vt:lpstr>
      <vt:lpstr>Evolusi dan Kontinuitas Pengetahuan</vt:lpstr>
      <vt:lpstr>PowerPoint Presentation</vt:lpstr>
      <vt:lpstr>Aktivitas Pikiran dan Alam</vt:lpstr>
      <vt:lpstr>Galileo</vt:lpstr>
      <vt:lpstr>Dari Hukum Menuju Teori</vt:lpstr>
      <vt:lpstr>Fungsi Teori</vt:lpstr>
      <vt:lpstr>Hukum Boyle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Windows</cp:lastModifiedBy>
  <cp:revision>67</cp:revision>
  <dcterms:modified xsi:type="dcterms:W3CDTF">2019-09-25T12:31:50Z</dcterms:modified>
</cp:coreProperties>
</file>