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0"/>
  </p:normalViewPr>
  <p:slideViewPr>
    <p:cSldViewPr snapToGrid="0" showGuides="1">
      <p:cViewPr varScale="1">
        <p:scale>
          <a:sx n="62" d="100"/>
          <a:sy n="62" d="100"/>
        </p:scale>
        <p:origin x="90" y="2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3735C2-ADCB-4CD6-9960-88122C14D343}"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F655E-F181-4F99-990A-385C57BFC134}" type="slidenum">
              <a:rPr lang="en-US" smtClean="0"/>
              <a:t>‹#›</a:t>
            </a:fld>
            <a:endParaRPr lang="en-US"/>
          </a:p>
        </p:txBody>
      </p:sp>
    </p:spTree>
    <p:extLst>
      <p:ext uri="{BB962C8B-B14F-4D97-AF65-F5344CB8AC3E}">
        <p14:creationId xmlns:p14="http://schemas.microsoft.com/office/powerpoint/2010/main" val="310843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735C2-ADCB-4CD6-9960-88122C14D343}"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F655E-F181-4F99-990A-385C57BFC134}" type="slidenum">
              <a:rPr lang="en-US" smtClean="0"/>
              <a:t>‹#›</a:t>
            </a:fld>
            <a:endParaRPr lang="en-US"/>
          </a:p>
        </p:txBody>
      </p:sp>
    </p:spTree>
    <p:extLst>
      <p:ext uri="{BB962C8B-B14F-4D97-AF65-F5344CB8AC3E}">
        <p14:creationId xmlns:p14="http://schemas.microsoft.com/office/powerpoint/2010/main" val="157259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735C2-ADCB-4CD6-9960-88122C14D343}"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F655E-F181-4F99-990A-385C57BFC134}" type="slidenum">
              <a:rPr lang="en-US" smtClean="0"/>
              <a:t>‹#›</a:t>
            </a:fld>
            <a:endParaRPr lang="en-US"/>
          </a:p>
        </p:txBody>
      </p:sp>
    </p:spTree>
    <p:extLst>
      <p:ext uri="{BB962C8B-B14F-4D97-AF65-F5344CB8AC3E}">
        <p14:creationId xmlns:p14="http://schemas.microsoft.com/office/powerpoint/2010/main" val="3622051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735C2-ADCB-4CD6-9960-88122C14D343}"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F655E-F181-4F99-990A-385C57BFC134}" type="slidenum">
              <a:rPr lang="en-US" smtClean="0"/>
              <a:t>‹#›</a:t>
            </a:fld>
            <a:endParaRPr lang="en-US"/>
          </a:p>
        </p:txBody>
      </p:sp>
    </p:spTree>
    <p:extLst>
      <p:ext uri="{BB962C8B-B14F-4D97-AF65-F5344CB8AC3E}">
        <p14:creationId xmlns:p14="http://schemas.microsoft.com/office/powerpoint/2010/main" val="649536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3735C2-ADCB-4CD6-9960-88122C14D343}"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F655E-F181-4F99-990A-385C57BFC134}" type="slidenum">
              <a:rPr lang="en-US" smtClean="0"/>
              <a:t>‹#›</a:t>
            </a:fld>
            <a:endParaRPr lang="en-US"/>
          </a:p>
        </p:txBody>
      </p:sp>
    </p:spTree>
    <p:extLst>
      <p:ext uri="{BB962C8B-B14F-4D97-AF65-F5344CB8AC3E}">
        <p14:creationId xmlns:p14="http://schemas.microsoft.com/office/powerpoint/2010/main" val="140837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3735C2-ADCB-4CD6-9960-88122C14D343}"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F655E-F181-4F99-990A-385C57BFC134}" type="slidenum">
              <a:rPr lang="en-US" smtClean="0"/>
              <a:t>‹#›</a:t>
            </a:fld>
            <a:endParaRPr lang="en-US"/>
          </a:p>
        </p:txBody>
      </p:sp>
    </p:spTree>
    <p:extLst>
      <p:ext uri="{BB962C8B-B14F-4D97-AF65-F5344CB8AC3E}">
        <p14:creationId xmlns:p14="http://schemas.microsoft.com/office/powerpoint/2010/main" val="167554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3735C2-ADCB-4CD6-9960-88122C14D343}" type="datetimeFigureOut">
              <a:rPr lang="en-US" smtClean="0"/>
              <a:t>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F655E-F181-4F99-990A-385C57BFC134}" type="slidenum">
              <a:rPr lang="en-US" smtClean="0"/>
              <a:t>‹#›</a:t>
            </a:fld>
            <a:endParaRPr lang="en-US"/>
          </a:p>
        </p:txBody>
      </p:sp>
    </p:spTree>
    <p:extLst>
      <p:ext uri="{BB962C8B-B14F-4D97-AF65-F5344CB8AC3E}">
        <p14:creationId xmlns:p14="http://schemas.microsoft.com/office/powerpoint/2010/main" val="1398465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3735C2-ADCB-4CD6-9960-88122C14D343}" type="datetimeFigureOut">
              <a:rPr lang="en-US" smtClean="0"/>
              <a:t>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F655E-F181-4F99-990A-385C57BFC134}" type="slidenum">
              <a:rPr lang="en-US" smtClean="0"/>
              <a:t>‹#›</a:t>
            </a:fld>
            <a:endParaRPr lang="en-US"/>
          </a:p>
        </p:txBody>
      </p:sp>
    </p:spTree>
    <p:extLst>
      <p:ext uri="{BB962C8B-B14F-4D97-AF65-F5344CB8AC3E}">
        <p14:creationId xmlns:p14="http://schemas.microsoft.com/office/powerpoint/2010/main" val="37200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735C2-ADCB-4CD6-9960-88122C14D343}" type="datetimeFigureOut">
              <a:rPr lang="en-US" smtClean="0"/>
              <a:t>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F655E-F181-4F99-990A-385C57BFC134}" type="slidenum">
              <a:rPr lang="en-US" smtClean="0"/>
              <a:t>‹#›</a:t>
            </a:fld>
            <a:endParaRPr lang="en-US"/>
          </a:p>
        </p:txBody>
      </p:sp>
    </p:spTree>
    <p:extLst>
      <p:ext uri="{BB962C8B-B14F-4D97-AF65-F5344CB8AC3E}">
        <p14:creationId xmlns:p14="http://schemas.microsoft.com/office/powerpoint/2010/main" val="50039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3735C2-ADCB-4CD6-9960-88122C14D343}"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F655E-F181-4F99-990A-385C57BFC134}" type="slidenum">
              <a:rPr lang="en-US" smtClean="0"/>
              <a:t>‹#›</a:t>
            </a:fld>
            <a:endParaRPr lang="en-US"/>
          </a:p>
        </p:txBody>
      </p:sp>
    </p:spTree>
    <p:extLst>
      <p:ext uri="{BB962C8B-B14F-4D97-AF65-F5344CB8AC3E}">
        <p14:creationId xmlns:p14="http://schemas.microsoft.com/office/powerpoint/2010/main" val="411684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3735C2-ADCB-4CD6-9960-88122C14D343}"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F655E-F181-4F99-990A-385C57BFC134}" type="slidenum">
              <a:rPr lang="en-US" smtClean="0"/>
              <a:t>‹#›</a:t>
            </a:fld>
            <a:endParaRPr lang="en-US"/>
          </a:p>
        </p:txBody>
      </p:sp>
    </p:spTree>
    <p:extLst>
      <p:ext uri="{BB962C8B-B14F-4D97-AF65-F5344CB8AC3E}">
        <p14:creationId xmlns:p14="http://schemas.microsoft.com/office/powerpoint/2010/main" val="148985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3735C2-ADCB-4CD6-9960-88122C14D343}" type="datetimeFigureOut">
              <a:rPr lang="en-US" smtClean="0"/>
              <a:t>2/28/2020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F655E-F181-4F99-990A-385C57BFC134}" type="slidenum">
              <a:rPr lang="en-US" smtClean="0"/>
              <a:t>‹#›</a:t>
            </a:fld>
            <a:endParaRPr lang="en-US"/>
          </a:p>
        </p:txBody>
      </p:sp>
    </p:spTree>
    <p:extLst>
      <p:ext uri="{BB962C8B-B14F-4D97-AF65-F5344CB8AC3E}">
        <p14:creationId xmlns:p14="http://schemas.microsoft.com/office/powerpoint/2010/main" val="989194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How to Describe a Graph</a:t>
            </a:r>
            <a:br>
              <a:rPr lang="en-US" b="1" dirty="0"/>
            </a:br>
            <a:r>
              <a:rPr lang="en-US" b="1" dirty="0" smtClean="0"/>
              <a:t>in Academic Writing?</a:t>
            </a:r>
            <a:r>
              <a:rPr lang="en-US" b="1" dirty="0"/>
              <a:t/>
            </a:r>
            <a:br>
              <a:rPr lang="en-US"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368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3397" y="4588391"/>
            <a:ext cx="11825206" cy="2031325"/>
          </a:xfrm>
          <a:prstGeom prst="rect">
            <a:avLst/>
          </a:prstGeom>
        </p:spPr>
        <p:txBody>
          <a:bodyPr wrap="square">
            <a:spAutoFit/>
          </a:bodyPr>
          <a:lstStyle/>
          <a:p>
            <a:r>
              <a:rPr lang="en-US" b="0" i="0" dirty="0" smtClean="0">
                <a:solidFill>
                  <a:srgbClr val="424242"/>
                </a:solidFill>
                <a:effectLst/>
                <a:latin typeface="Arial" panose="020B0604020202020204" pitchFamily="34" charset="0"/>
              </a:rPr>
              <a:t>You should spend about 20 minutes on this task</a:t>
            </a:r>
            <a:r>
              <a:rPr lang="en-US" b="0" i="1" dirty="0" smtClean="0">
                <a:solidFill>
                  <a:srgbClr val="424242"/>
                </a:solidFill>
                <a:effectLst/>
                <a:latin typeface="Arial" panose="020B0604020202020204" pitchFamily="34" charset="0"/>
              </a:rPr>
              <a:t>.</a:t>
            </a:r>
            <a:endParaRPr lang="en-US" b="0" i="0" dirty="0" smtClean="0">
              <a:solidFill>
                <a:srgbClr val="424242"/>
              </a:solidFill>
              <a:effectLst/>
              <a:latin typeface="Arial" panose="020B0604020202020204" pitchFamily="34" charset="0"/>
            </a:endParaRPr>
          </a:p>
          <a:p>
            <a:r>
              <a:rPr lang="en-US" b="1" i="1" dirty="0" smtClean="0">
                <a:solidFill>
                  <a:srgbClr val="424242"/>
                </a:solidFill>
                <a:effectLst/>
                <a:latin typeface="Arial" panose="020B0604020202020204" pitchFamily="34" charset="0"/>
              </a:rPr>
              <a:t>The line graph below shows changes in the amount and type of fast food consumed by Indonesian students from 1975 to 2000.</a:t>
            </a:r>
            <a:endParaRPr lang="en-US" b="0" i="0" dirty="0" smtClean="0">
              <a:solidFill>
                <a:srgbClr val="424242"/>
              </a:solidFill>
              <a:effectLst/>
              <a:latin typeface="Arial" panose="020B0604020202020204" pitchFamily="34" charset="0"/>
            </a:endParaRPr>
          </a:p>
          <a:p>
            <a:r>
              <a:rPr lang="en-US" b="1" i="1" dirty="0" smtClean="0">
                <a:solidFill>
                  <a:srgbClr val="424242"/>
                </a:solidFill>
                <a:effectLst/>
                <a:latin typeface="Arial" panose="020B0604020202020204" pitchFamily="34" charset="0"/>
              </a:rPr>
              <a:t>Summarize the information by selecting and reporting the main features and make comparisons where relevant.</a:t>
            </a:r>
            <a:r>
              <a:rPr lang="en-US" b="0" i="0" dirty="0" smtClean="0">
                <a:solidFill>
                  <a:srgbClr val="424242"/>
                </a:solidFill>
                <a:effectLst/>
                <a:latin typeface="Arial" panose="020B0604020202020204" pitchFamily="34" charset="0"/>
              </a:rPr>
              <a:t/>
            </a:r>
            <a:br>
              <a:rPr lang="en-US" b="0" i="0" dirty="0" smtClean="0">
                <a:solidFill>
                  <a:srgbClr val="424242"/>
                </a:solidFill>
                <a:effectLst/>
                <a:latin typeface="Arial" panose="020B0604020202020204" pitchFamily="34" charset="0"/>
              </a:rPr>
            </a:br>
            <a:endParaRPr lang="en-US" b="0" i="0" dirty="0" smtClean="0">
              <a:solidFill>
                <a:srgbClr val="424242"/>
              </a:solidFill>
              <a:effectLst/>
              <a:latin typeface="Arial" panose="020B0604020202020204" pitchFamily="34" charset="0"/>
            </a:endParaRPr>
          </a:p>
          <a:p>
            <a:r>
              <a:rPr lang="en-US" b="0" i="0" dirty="0" smtClean="0">
                <a:solidFill>
                  <a:srgbClr val="424242"/>
                </a:solidFill>
                <a:effectLst/>
                <a:latin typeface="Arial" panose="020B0604020202020204" pitchFamily="34" charset="0"/>
              </a:rPr>
              <a:t>Write at least 150 words.</a:t>
            </a:r>
            <a:endParaRPr lang="en-US" b="0" i="0" dirty="0">
              <a:solidFill>
                <a:srgbClr val="424242"/>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183397" y="356462"/>
            <a:ext cx="7336146" cy="3859078"/>
          </a:xfrm>
          <a:prstGeom prst="rect">
            <a:avLst/>
          </a:prstGeom>
        </p:spPr>
      </p:pic>
    </p:spTree>
    <p:extLst>
      <p:ext uri="{BB962C8B-B14F-4D97-AF65-F5344CB8AC3E}">
        <p14:creationId xmlns:p14="http://schemas.microsoft.com/office/powerpoint/2010/main" val="290106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71220" y="1760266"/>
            <a:ext cx="11649560" cy="27330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6820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424242"/>
                </a:solidFill>
                <a:effectLst/>
                <a:latin typeface="+mj-lt"/>
                <a:cs typeface="Arial" panose="020B0604020202020204" pitchFamily="34" charset="0"/>
              </a:rPr>
              <a:t>There are three basic things you need to structure an Academic writing </a:t>
            </a:r>
            <a:endParaRPr kumimoji="0" lang="en-US" altLang="en-US" sz="32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3200" b="1" i="0" u="none" strike="noStrike" cap="none" normalizeH="0" baseline="0" dirty="0" smtClean="0">
                <a:ln>
                  <a:noFill/>
                </a:ln>
                <a:solidFill>
                  <a:srgbClr val="424242"/>
                </a:solidFill>
                <a:effectLst/>
                <a:latin typeface="+mj-lt"/>
                <a:cs typeface="Arial" panose="020B0604020202020204" pitchFamily="34" charset="0"/>
              </a:rPr>
              <a:t>Introduce the graph</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3200" b="1" i="0" u="none" strike="noStrike" cap="none" normalizeH="0" baseline="0" dirty="0" smtClean="0">
                <a:ln>
                  <a:noFill/>
                </a:ln>
                <a:solidFill>
                  <a:srgbClr val="424242"/>
                </a:solidFill>
                <a:effectLst/>
                <a:latin typeface="+mj-lt"/>
                <a:cs typeface="Arial" panose="020B0604020202020204" pitchFamily="34" charset="0"/>
              </a:rPr>
              <a:t>Give an overview</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3200" b="1" i="0" u="none" strike="noStrike" cap="none" normalizeH="0" baseline="0" dirty="0" smtClean="0">
                <a:ln>
                  <a:noFill/>
                </a:ln>
                <a:solidFill>
                  <a:srgbClr val="424242"/>
                </a:solidFill>
                <a:effectLst/>
                <a:latin typeface="+mj-lt"/>
                <a:cs typeface="Arial" panose="020B0604020202020204" pitchFamily="34" charset="0"/>
              </a:rPr>
              <a:t>Give the detail</a:t>
            </a:r>
            <a:endParaRPr kumimoji="0" lang="en-US" altLang="en-US" sz="3200" b="0" i="0" u="none" strike="noStrike" cap="none" normalizeH="0" baseline="0" dirty="0" smtClean="0">
              <a:ln>
                <a:noFill/>
              </a:ln>
              <a:solidFill>
                <a:srgbClr val="424242"/>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51359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Introduce the </a:t>
            </a:r>
            <a:r>
              <a:rPr lang="en-US" b="1" dirty="0" smtClean="0"/>
              <a:t>Graph</a:t>
            </a:r>
            <a:endParaRPr lang="en-US" dirty="0"/>
          </a:p>
        </p:txBody>
      </p:sp>
      <p:sp>
        <p:nvSpPr>
          <p:cNvPr id="3" name="Content Placeholder 2"/>
          <p:cNvSpPr>
            <a:spLocks noGrp="1"/>
          </p:cNvSpPr>
          <p:nvPr>
            <p:ph idx="1"/>
          </p:nvPr>
        </p:nvSpPr>
        <p:spPr>
          <a:xfrm>
            <a:off x="838200" y="2166588"/>
            <a:ext cx="10515600" cy="4351338"/>
          </a:xfrm>
        </p:spPr>
        <p:txBody>
          <a:bodyPr/>
          <a:lstStyle/>
          <a:p>
            <a:r>
              <a:rPr lang="en-US" dirty="0"/>
              <a:t>You need to begin with one or two sentences that state what the IELTS writing task 1 shows. To do this, paraphrase the title of the graph, </a:t>
            </a:r>
            <a:r>
              <a:rPr lang="en-US" dirty="0" smtClean="0"/>
              <a:t>making </a:t>
            </a:r>
            <a:r>
              <a:rPr lang="en-US" dirty="0"/>
              <a:t>sure you put in a time frame if there is one</a:t>
            </a:r>
            <a:r>
              <a:rPr lang="en-US" dirty="0" smtClean="0"/>
              <a:t>.</a:t>
            </a:r>
          </a:p>
          <a:p>
            <a:pPr marL="0" indent="0">
              <a:buNone/>
            </a:pPr>
            <a:r>
              <a:rPr lang="en-US" dirty="0" smtClean="0"/>
              <a:t>Example:</a:t>
            </a:r>
          </a:p>
          <a:p>
            <a:pPr marL="457200" lvl="1" indent="0">
              <a:buNone/>
            </a:pPr>
            <a:r>
              <a:rPr lang="en-US" altLang="en-US" b="1" dirty="0">
                <a:latin typeface="Arial" panose="020B0604020202020204" pitchFamily="34" charset="0"/>
              </a:rPr>
              <a:t>The line graph compares the fast food consumption of </a:t>
            </a:r>
            <a:r>
              <a:rPr lang="en-US" altLang="en-US" b="1" dirty="0" smtClean="0">
                <a:latin typeface="Arial" panose="020B0604020202020204" pitchFamily="34" charset="0"/>
              </a:rPr>
              <a:t>students </a:t>
            </a:r>
            <a:r>
              <a:rPr lang="en-US" altLang="en-US" b="1" dirty="0">
                <a:latin typeface="Arial" panose="020B0604020202020204" pitchFamily="34" charset="0"/>
              </a:rPr>
              <a:t>in </a:t>
            </a:r>
            <a:r>
              <a:rPr lang="en-US" altLang="en-US" b="1" dirty="0" smtClean="0">
                <a:latin typeface="Arial" panose="020B0604020202020204" pitchFamily="34" charset="0"/>
              </a:rPr>
              <a:t>Indonesia </a:t>
            </a:r>
            <a:r>
              <a:rPr lang="en-US" altLang="en-US" b="1" dirty="0">
                <a:latin typeface="Arial" panose="020B0604020202020204" pitchFamily="34" charset="0"/>
              </a:rPr>
              <a:t>between 1975 and 2000, a period of 25 years</a:t>
            </a:r>
            <a:r>
              <a:rPr lang="en-US" altLang="en-US" dirty="0">
                <a:latin typeface="Arial" panose="020B0604020202020204" pitchFamily="34" charset="0"/>
              </a:rPr>
              <a:t> </a:t>
            </a:r>
          </a:p>
          <a:p>
            <a:endParaRPr lang="en-US" dirty="0" smtClean="0"/>
          </a:p>
          <a:p>
            <a:endParaRPr lang="en-US" dirty="0"/>
          </a:p>
        </p:txBody>
      </p:sp>
    </p:spTree>
    <p:extLst>
      <p:ext uri="{BB962C8B-B14F-4D97-AF65-F5344CB8AC3E}">
        <p14:creationId xmlns:p14="http://schemas.microsoft.com/office/powerpoint/2010/main" val="1309005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Give an </a:t>
            </a:r>
            <a:r>
              <a:rPr lang="en-US" b="1" dirty="0" smtClean="0"/>
              <a:t>Overview</a:t>
            </a:r>
            <a:endParaRPr lang="en-US" dirty="0"/>
          </a:p>
        </p:txBody>
      </p:sp>
      <p:sp>
        <p:nvSpPr>
          <p:cNvPr id="3" name="Content Placeholder 2"/>
          <p:cNvSpPr>
            <a:spLocks noGrp="1"/>
          </p:cNvSpPr>
          <p:nvPr>
            <p:ph idx="1"/>
          </p:nvPr>
        </p:nvSpPr>
        <p:spPr/>
        <p:txBody>
          <a:bodyPr/>
          <a:lstStyle/>
          <a:p>
            <a:r>
              <a:rPr lang="en-US" dirty="0"/>
              <a:t>You also need to state what the main trend or trends in the graph are. Don’t give detail such as data here – you are just looking for something that describes what is happening overall.</a:t>
            </a:r>
          </a:p>
          <a:p>
            <a:r>
              <a:rPr lang="en-US" dirty="0"/>
              <a:t>One thing that stands out in this graph is that one type of fast food fell over the period, whilst the other two increased, so this would be a good overview.</a:t>
            </a:r>
          </a:p>
          <a:p>
            <a:r>
              <a:rPr lang="en-US" dirty="0"/>
              <a:t>Here is an example</a:t>
            </a:r>
            <a:r>
              <a:rPr lang="en-US" dirty="0" smtClean="0"/>
              <a:t>:</a:t>
            </a:r>
          </a:p>
          <a:p>
            <a:pPr marL="457200" lvl="1" indent="0">
              <a:buNone/>
            </a:pPr>
            <a:r>
              <a:rPr lang="en-US" b="1" i="1" dirty="0"/>
              <a:t>Overall, the consumption of </a:t>
            </a:r>
            <a:r>
              <a:rPr lang="en-US" b="1" i="1" dirty="0" smtClean="0"/>
              <a:t>noodles declined </a:t>
            </a:r>
            <a:r>
              <a:rPr lang="en-US" b="1" i="1" dirty="0"/>
              <a:t>over the period, whereas the amount of f</a:t>
            </a:r>
            <a:r>
              <a:rPr lang="en-US" b="1" i="1" dirty="0" smtClean="0"/>
              <a:t>ried food and meet balls </a:t>
            </a:r>
            <a:r>
              <a:rPr lang="en-US" b="1" i="1" dirty="0"/>
              <a:t>that were eaten increased.</a:t>
            </a:r>
            <a:endParaRPr lang="en-US" dirty="0"/>
          </a:p>
        </p:txBody>
      </p:sp>
    </p:spTree>
    <p:extLst>
      <p:ext uri="{BB962C8B-B14F-4D97-AF65-F5344CB8AC3E}">
        <p14:creationId xmlns:p14="http://schemas.microsoft.com/office/powerpoint/2010/main" val="1628972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Give the </a:t>
            </a:r>
            <a:r>
              <a:rPr lang="en-US" b="1" dirty="0" smtClean="0"/>
              <a:t>Detail</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ou</a:t>
            </a:r>
            <a:r>
              <a:rPr lang="en-US" dirty="0"/>
              <a:t> can now give more specific detail in the body paragraphs.</a:t>
            </a:r>
          </a:p>
          <a:p>
            <a:r>
              <a:rPr lang="en-US" dirty="0"/>
              <a:t>When you give the detail in your body paragraphs in your </a:t>
            </a:r>
            <a:r>
              <a:rPr lang="en-US" dirty="0" smtClean="0"/>
              <a:t>writing, </a:t>
            </a:r>
            <a:r>
              <a:rPr lang="en-US" dirty="0"/>
              <a:t>you must make reference to the data.</a:t>
            </a:r>
          </a:p>
          <a:p>
            <a:r>
              <a:rPr lang="en-US" dirty="0"/>
              <a:t>The key to organizing your body paragraphs for an </a:t>
            </a:r>
            <a:r>
              <a:rPr lang="en-US" dirty="0" smtClean="0"/>
              <a:t>academic </a:t>
            </a:r>
            <a:r>
              <a:rPr lang="en-US" dirty="0"/>
              <a:t>writing </a:t>
            </a:r>
            <a:r>
              <a:rPr lang="en-US" dirty="0" smtClean="0"/>
              <a:t>is </a:t>
            </a:r>
            <a:r>
              <a:rPr lang="en-US" dirty="0"/>
              <a:t>to </a:t>
            </a:r>
            <a:r>
              <a:rPr lang="en-US" b="1" dirty="0"/>
              <a:t>group data</a:t>
            </a:r>
            <a:r>
              <a:rPr lang="en-US" dirty="0"/>
              <a:t> together where there are </a:t>
            </a:r>
            <a:r>
              <a:rPr lang="en-US" b="1" dirty="0"/>
              <a:t>patterns</a:t>
            </a:r>
            <a:r>
              <a:rPr lang="en-US" dirty="0"/>
              <a:t>.</a:t>
            </a:r>
          </a:p>
          <a:p>
            <a:r>
              <a:rPr lang="en-US" dirty="0"/>
              <a:t>To do this you need to identify any </a:t>
            </a:r>
            <a:r>
              <a:rPr lang="en-US" b="1" dirty="0"/>
              <a:t>similarities</a:t>
            </a:r>
            <a:r>
              <a:rPr lang="en-US" dirty="0"/>
              <a:t> and </a:t>
            </a:r>
            <a:r>
              <a:rPr lang="en-US" b="1" dirty="0"/>
              <a:t>differences</a:t>
            </a:r>
            <a:r>
              <a:rPr lang="en-US" dirty="0"/>
              <a:t>.</a:t>
            </a:r>
          </a:p>
          <a:p>
            <a:r>
              <a:rPr lang="en-US" dirty="0"/>
              <a:t>Look at the graph – what things are similar and what things are different?</a:t>
            </a:r>
          </a:p>
          <a:p>
            <a:r>
              <a:rPr lang="en-US" dirty="0"/>
              <a:t>As we have already identified in the overview, the consumption of n</a:t>
            </a:r>
            <a:r>
              <a:rPr lang="en-US" dirty="0" smtClean="0"/>
              <a:t>oodles declined </a:t>
            </a:r>
            <a:r>
              <a:rPr lang="en-US" dirty="0"/>
              <a:t>over the period, whereas the amount of </a:t>
            </a:r>
            <a:r>
              <a:rPr lang="en-US" dirty="0" smtClean="0"/>
              <a:t>fried food </a:t>
            </a:r>
            <a:r>
              <a:rPr lang="en-US" dirty="0"/>
              <a:t>and </a:t>
            </a:r>
            <a:r>
              <a:rPr lang="en-US" dirty="0" smtClean="0"/>
              <a:t>meet balls </a:t>
            </a:r>
            <a:r>
              <a:rPr lang="en-US" dirty="0"/>
              <a:t>that were eaten increased.</a:t>
            </a:r>
          </a:p>
          <a:p>
            <a:r>
              <a:rPr lang="en-US" dirty="0"/>
              <a:t>So it is clear that </a:t>
            </a:r>
            <a:r>
              <a:rPr lang="en-US" dirty="0" smtClean="0"/>
              <a:t>fried food </a:t>
            </a:r>
            <a:r>
              <a:rPr lang="en-US" dirty="0"/>
              <a:t>and </a:t>
            </a:r>
            <a:r>
              <a:rPr lang="en-US" dirty="0" smtClean="0"/>
              <a:t>meet balls </a:t>
            </a:r>
            <a:r>
              <a:rPr lang="en-US" dirty="0"/>
              <a:t>were following a similar pattern, but </a:t>
            </a:r>
            <a:r>
              <a:rPr lang="en-US" dirty="0" smtClean="0"/>
              <a:t>noodles </a:t>
            </a:r>
            <a:r>
              <a:rPr lang="en-US" dirty="0"/>
              <a:t>were different. On this basis, you can use these as your ‘groups’, and focus one paragraph on </a:t>
            </a:r>
            <a:r>
              <a:rPr lang="en-US" dirty="0" smtClean="0"/>
              <a:t>noodles </a:t>
            </a:r>
            <a:r>
              <a:rPr lang="en-US" dirty="0"/>
              <a:t>and the other one on </a:t>
            </a:r>
            <a:r>
              <a:rPr lang="en-US" dirty="0" smtClean="0"/>
              <a:t>fried foods </a:t>
            </a:r>
            <a:r>
              <a:rPr lang="en-US" dirty="0"/>
              <a:t>and </a:t>
            </a:r>
            <a:r>
              <a:rPr lang="en-US" dirty="0" smtClean="0"/>
              <a:t>meet balls</a:t>
            </a:r>
            <a:endParaRPr lang="en-US" dirty="0"/>
          </a:p>
          <a:p>
            <a:endParaRPr lang="en-US" dirty="0"/>
          </a:p>
        </p:txBody>
      </p:sp>
    </p:spTree>
    <p:extLst>
      <p:ext uri="{BB962C8B-B14F-4D97-AF65-F5344CB8AC3E}">
        <p14:creationId xmlns:p14="http://schemas.microsoft.com/office/powerpoint/2010/main" val="376975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Give the Detail (</a:t>
            </a:r>
            <a:r>
              <a:rPr lang="en-US" b="1" dirty="0" err="1" smtClean="0"/>
              <a:t>cont</a:t>
            </a:r>
            <a:r>
              <a:rPr lang="en-US" b="1" dirty="0" smtClean="0"/>
              <a:t>…)</a:t>
            </a:r>
            <a:endParaRPr lang="en-US" dirty="0"/>
          </a:p>
        </p:txBody>
      </p:sp>
      <p:sp>
        <p:nvSpPr>
          <p:cNvPr id="3" name="Content Placeholder 2"/>
          <p:cNvSpPr>
            <a:spLocks noGrp="1"/>
          </p:cNvSpPr>
          <p:nvPr>
            <p:ph idx="1"/>
          </p:nvPr>
        </p:nvSpPr>
        <p:spPr>
          <a:xfrm>
            <a:off x="351294" y="1690688"/>
            <a:ext cx="10515600" cy="4351338"/>
          </a:xfrm>
        </p:spPr>
        <p:txBody>
          <a:bodyPr/>
          <a:lstStyle/>
          <a:p>
            <a:r>
              <a:rPr lang="en-US" sz="3200" b="1" dirty="0" smtClean="0">
                <a:solidFill>
                  <a:srgbClr val="0070C0"/>
                </a:solidFill>
              </a:rPr>
              <a:t>Here is an example:</a:t>
            </a:r>
          </a:p>
          <a:p>
            <a:pPr marL="0" indent="0">
              <a:buNone/>
            </a:pPr>
            <a:endParaRPr lang="en-US" dirty="0"/>
          </a:p>
        </p:txBody>
      </p:sp>
      <p:sp>
        <p:nvSpPr>
          <p:cNvPr id="4" name="Rectangle 3"/>
          <p:cNvSpPr/>
          <p:nvPr/>
        </p:nvSpPr>
        <p:spPr>
          <a:xfrm>
            <a:off x="351295" y="2413337"/>
            <a:ext cx="11840705" cy="1323439"/>
          </a:xfrm>
          <a:prstGeom prst="rect">
            <a:avLst/>
          </a:prstGeom>
        </p:spPr>
        <p:txBody>
          <a:bodyPr wrap="square">
            <a:spAutoFit/>
          </a:bodyPr>
          <a:lstStyle/>
          <a:p>
            <a:r>
              <a:rPr lang="en-US" sz="2000" b="1" dirty="0" smtClean="0">
                <a:effectLst/>
                <a:latin typeface="Arial" panose="020B0604020202020204" pitchFamily="34" charset="0"/>
                <a:cs typeface="Arial" panose="020B0604020202020204" pitchFamily="34" charset="0"/>
              </a:rPr>
              <a:t>In 1975, the most popular fast food with Indonesian students was noodles, being eaten 100 times a year. This was far higher than fried foods and meet balls, which were consumed approximately 5 times a year. However, apart from a brief rise again from 1980 to 1985, the consumption of </a:t>
            </a:r>
            <a:r>
              <a:rPr lang="en-US" sz="2000" b="1" dirty="0" smtClean="0">
                <a:effectLst/>
                <a:latin typeface="Arial" panose="020B0604020202020204" pitchFamily="34" charset="0"/>
                <a:cs typeface="Arial" panose="020B0604020202020204" pitchFamily="34" charset="0"/>
              </a:rPr>
              <a:t>noodles </a:t>
            </a:r>
            <a:r>
              <a:rPr lang="en-US" sz="2000" b="1" dirty="0" smtClean="0">
                <a:effectLst/>
                <a:latin typeface="Arial" panose="020B0604020202020204" pitchFamily="34" charset="0"/>
                <a:cs typeface="Arial" panose="020B0604020202020204" pitchFamily="34" charset="0"/>
              </a:rPr>
              <a:t>gradually declined over the 25 year timescale to finish at just under 40.</a:t>
            </a:r>
            <a:endParaRPr lang="en-US" sz="2000" b="1" dirty="0">
              <a:latin typeface="Arial" panose="020B0604020202020204" pitchFamily="34" charset="0"/>
              <a:cs typeface="Arial" panose="020B0604020202020204" pitchFamily="34" charset="0"/>
            </a:endParaRPr>
          </a:p>
        </p:txBody>
      </p:sp>
      <p:sp>
        <p:nvSpPr>
          <p:cNvPr id="5" name="Rectangle 1"/>
          <p:cNvSpPr>
            <a:spLocks noChangeArrowheads="1"/>
          </p:cNvSpPr>
          <p:nvPr/>
        </p:nvSpPr>
        <p:spPr bwMode="auto">
          <a:xfrm>
            <a:off x="351294" y="4367960"/>
            <a:ext cx="11840706"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smtClean="0">
                <a:ln>
                  <a:noFill/>
                </a:ln>
                <a:solidFill>
                  <a:srgbClr val="0070C0"/>
                </a:solidFill>
                <a:effectLst/>
                <a:cs typeface="Arial" panose="020B0604020202020204" pitchFamily="34" charset="0"/>
              </a:rPr>
              <a:t>The next body then focuses on the other foods:</a:t>
            </a:r>
            <a:endParaRPr kumimoji="0" lang="en-US" altLang="en-US" sz="3200" b="1" i="0" u="none" strike="noStrike" cap="none" normalizeH="0" baseline="0" dirty="0" smtClean="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In sharp contrast to this, teenagers ate the other two fast foods at much higher levels. Fried food consumption increased gradually until it overtook the consumption of noodles in 1990. It then levelled off from 1995 to 2000. The biggest rise was seen in meat balls as the occasions they were eaten increased sharply throughout the 1970’s and 1980’s, exceeding that of noodles in 1985. It finished at the same level that noodles began, with consumption at 100 times a year.</a:t>
            </a:r>
          </a:p>
        </p:txBody>
      </p:sp>
    </p:spTree>
    <p:extLst>
      <p:ext uri="{BB962C8B-B14F-4D97-AF65-F5344CB8AC3E}">
        <p14:creationId xmlns:p14="http://schemas.microsoft.com/office/powerpoint/2010/main" val="119753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72348"/>
            <a:ext cx="12192000" cy="3785652"/>
          </a:xfrm>
          <a:prstGeom prst="rect">
            <a:avLst/>
          </a:prstGeom>
        </p:spPr>
        <p:txBody>
          <a:bodyPr wrap="square">
            <a:spAutoFit/>
          </a:bodyPr>
          <a:lstStyle/>
          <a:p>
            <a:pPr marL="0" lvl="1" algn="just"/>
            <a:r>
              <a:rPr lang="en-US" altLang="en-US" sz="2000" dirty="0">
                <a:solidFill>
                  <a:srgbClr val="424242"/>
                </a:solidFill>
                <a:latin typeface="Arial" panose="020B0604020202020204" pitchFamily="34" charset="0"/>
              </a:rPr>
              <a:t> </a:t>
            </a:r>
            <a:r>
              <a:rPr lang="en-US" altLang="en-US" sz="2000" dirty="0" smtClean="0">
                <a:solidFill>
                  <a:srgbClr val="424242"/>
                </a:solidFill>
                <a:latin typeface="Arial" panose="020B0604020202020204" pitchFamily="34" charset="0"/>
              </a:rPr>
              <a:t>      </a:t>
            </a:r>
            <a:r>
              <a:rPr lang="en-US" altLang="en-US" sz="2000" b="1" dirty="0" smtClean="0">
                <a:latin typeface="Arial" panose="020B0604020202020204" pitchFamily="34" charset="0"/>
                <a:cs typeface="Arial" panose="020B0604020202020204" pitchFamily="34" charset="0"/>
              </a:rPr>
              <a:t>The line graph compares the fast food consumption of students in Indonesia between 1975 and 2000, a period of 25 years.</a:t>
            </a:r>
            <a:r>
              <a:rPr lang="en-US" alt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Overall, the consumption of noodles declined over the period, whereas the amount of fried food and meet balls that were eaten increased.</a:t>
            </a:r>
            <a:endParaRPr lang="en-US" sz="2000" dirty="0" smtClean="0">
              <a:latin typeface="Arial" panose="020B0604020202020204" pitchFamily="34" charset="0"/>
              <a:cs typeface="Arial" panose="020B0604020202020204" pitchFamily="34" charset="0"/>
            </a:endParaRPr>
          </a:p>
          <a:p>
            <a:pPr algn="just"/>
            <a:r>
              <a:rPr lang="en-US" sz="2000" dirty="0">
                <a:solidFill>
                  <a:srgbClr val="424242"/>
                </a:solidFill>
                <a:latin typeface="Arial" panose="020B0604020202020204" pitchFamily="34" charset="0"/>
                <a:cs typeface="Arial" panose="020B0604020202020204" pitchFamily="34" charset="0"/>
              </a:rPr>
              <a:t> </a:t>
            </a:r>
            <a:r>
              <a:rPr lang="en-US" sz="2000" dirty="0" smtClean="0">
                <a:solidFill>
                  <a:srgbClr val="424242"/>
                </a:solidFill>
                <a:latin typeface="Arial" panose="020B0604020202020204" pitchFamily="34" charset="0"/>
                <a:cs typeface="Arial" panose="020B0604020202020204" pitchFamily="34" charset="0"/>
              </a:rPr>
              <a:t>       </a:t>
            </a:r>
            <a:r>
              <a:rPr lang="en-US" sz="2000" b="1" dirty="0" smtClean="0">
                <a:effectLst/>
                <a:latin typeface="Arial" panose="020B0604020202020204" pitchFamily="34" charset="0"/>
                <a:cs typeface="Arial" panose="020B0604020202020204" pitchFamily="34" charset="0"/>
              </a:rPr>
              <a:t>In 1975, the most popular fast food with Indonesian students was noodles, being eaten 100 times a year. This was far higher than fried foods and meet balls, which were consumed approximately 5 times a year. However, apart from a brief rise again from 1980 to 1985, the consumption of noodles gradually declined over the 25 year timescale to finish at just under 40.</a:t>
            </a:r>
            <a:endParaRPr lang="en-US" sz="2000" b="1" dirty="0" smtClean="0">
              <a:latin typeface="Arial" panose="020B0604020202020204" pitchFamily="34" charset="0"/>
              <a:cs typeface="Arial" panose="020B0604020202020204" pitchFamily="34" charset="0"/>
            </a:endParaRPr>
          </a:p>
          <a:p>
            <a:pPr algn="just"/>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In sharp contrast to this, teenagers ate the other two fast foods at much higher levels. Fried food consumption increased gradually until it overtook the consumption of noodles in 1990. It then levelled off from 1995 to 2000. The biggest rise was seen in meat balls as the occasions they were eaten increased sharply throughout the 1970’s and 1980’s, exceeding that of noodles in 1985. It finished at the same level that noodles began, with consumption at 100 times a year.</a:t>
            </a:r>
            <a:endPar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000139" y="0"/>
            <a:ext cx="5840565" cy="3072348"/>
          </a:xfrm>
          <a:prstGeom prst="rect">
            <a:avLst/>
          </a:prstGeom>
        </p:spPr>
      </p:pic>
      <p:sp>
        <p:nvSpPr>
          <p:cNvPr id="6" name="Rectangle 5"/>
          <p:cNvSpPr/>
          <p:nvPr/>
        </p:nvSpPr>
        <p:spPr>
          <a:xfrm>
            <a:off x="331486" y="268659"/>
            <a:ext cx="4399474" cy="646331"/>
          </a:xfrm>
          <a:prstGeom prst="rect">
            <a:avLst/>
          </a:prstGeom>
        </p:spPr>
        <p:txBody>
          <a:bodyPr wrap="none">
            <a:spAutoFit/>
          </a:bodyPr>
          <a:lstStyle/>
          <a:p>
            <a:r>
              <a:rPr lang="en-US" sz="3600" b="1" i="0" dirty="0" smtClean="0">
                <a:solidFill>
                  <a:srgbClr val="191919"/>
                </a:solidFill>
                <a:effectLst/>
                <a:latin typeface="Arial" panose="020B0604020202020204" pitchFamily="34" charset="0"/>
              </a:rPr>
              <a:t>Full Model Answer:</a:t>
            </a:r>
            <a:endParaRPr lang="en-US" sz="3600" b="1" i="0" dirty="0">
              <a:solidFill>
                <a:srgbClr val="191919"/>
              </a:solidFill>
              <a:effectLst/>
              <a:latin typeface="Arial" panose="020B0604020202020204" pitchFamily="34" charset="0"/>
            </a:endParaRPr>
          </a:p>
        </p:txBody>
      </p:sp>
    </p:spTree>
    <p:extLst>
      <p:ext uri="{BB962C8B-B14F-4D97-AF65-F5344CB8AC3E}">
        <p14:creationId xmlns:p14="http://schemas.microsoft.com/office/powerpoint/2010/main" val="3842504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704</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How to Describe a Graph in Academic Writing? </vt:lpstr>
      <vt:lpstr>PowerPoint Presentation</vt:lpstr>
      <vt:lpstr>PowerPoint Presentation</vt:lpstr>
      <vt:lpstr>1) Introduce the Graph</vt:lpstr>
      <vt:lpstr>2) Give an Overview</vt:lpstr>
      <vt:lpstr>3) Give the Detail</vt:lpstr>
      <vt:lpstr>3) Give the Detail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Describe a Graph in Academic Writing?</dc:title>
  <dc:creator>LQ</dc:creator>
  <cp:lastModifiedBy>LQ</cp:lastModifiedBy>
  <cp:revision>8</cp:revision>
  <dcterms:created xsi:type="dcterms:W3CDTF">2020-02-28T00:59:31Z</dcterms:created>
  <dcterms:modified xsi:type="dcterms:W3CDTF">2020-02-28T02:57:42Z</dcterms:modified>
</cp:coreProperties>
</file>