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C926-9166-43D0-BBB7-CAA0A821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985E2-8A25-41D2-9327-8B5276BF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F42E-2F45-42CF-92FD-7E411DCF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2C24-C23F-4276-83F5-D233F9A3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4AE3-8F7B-4C8F-9C6F-928C51B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3AC3-C372-4CE9-972C-F4AF66F0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EE43-AECB-4A37-A484-25F24E7A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EE32-7584-460B-9767-B124DF7B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023-C214-40EA-B89D-03348470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C5BC-E2EA-441A-B235-95F33A1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049E4-24AC-4653-B819-188EB9CC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AEAF-7735-41AE-A797-F8754AB8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55A9-872E-464F-AD61-F87550BF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B467-DE93-42DC-B49D-C934D5C3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13FF-DFF6-43A4-BE07-BED122BC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DD80-5F27-4823-927E-2486BC29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4360-E444-43D5-AB14-743A44B9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A0E5-541A-4BB6-B5C0-BD61723B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E10A-EDFA-4CAB-9DBE-2DAD2771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19A8-75B6-4BA0-833A-7F53351C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3CBC-8DD3-4F47-8433-FA5C0B57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4340-A3AF-4F03-9E2E-06551BF5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F5F5-2190-48B8-AF66-3A0628B7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2DD9-B23C-4A23-9552-A6D8BABF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BE88-E492-46CA-9A10-2C56A36F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733A-0832-4C76-8293-47F92186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65D4-A465-46ED-AB9C-3C9BE6FEC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3B4F2-A2CB-4B3E-B9B6-B1F688066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E535-CAB4-4FCE-B3ED-C1D58503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48F8-708D-445E-9250-7DCE01A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F1D5-9351-4D8A-BC44-8551C5A7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27B-EF8E-49B4-9BEA-DC8F13D9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6837B-3F99-447B-99F8-A27FFA98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1486-8A16-4600-BC20-CAF9E4D3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EFDB4-CDE5-400F-94C0-E338E9A48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8069D-5839-4738-BB20-AEDCCA99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992A1-640A-4D95-8B56-5E1627D6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559A7-B9DA-44DC-870A-F2C4202E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6600B-4202-4550-BF48-9074F86D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65BC-D0B7-477B-9833-7A83D55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29EBB-67F0-429F-83F3-DFCE0A90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D792D-00F9-4F14-A366-F9D189DE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ABFD-750F-4316-98EA-03D3B66D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3898C-CB6F-40D8-B65F-8AB0870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28BDD-6FF5-471F-93E3-4ACAA11A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977D-393D-4D56-AB2F-6D296C97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256C-6CBB-4C57-A73A-B92280AD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7435-CE86-4B85-B3AA-763F368C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E480-467F-4A0D-9EF8-71D2E2B0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BF20-52E8-433C-AD27-6BD2D9D3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32881-CB88-46BC-8E79-36FB9A1E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3FBF-815A-47B3-9C5F-44D56F20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62D2-BEA0-440A-9D33-CB2EC61F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868C-63DA-45F4-A1DB-EEC14DEC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96F1F-BAF8-42E2-A9C3-7CB0BCBE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56F1-513E-49E5-AC62-11DA774E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F672-DF5A-4E76-880E-C0F17A4C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F22C-5E57-4015-A12E-10B4FAB7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E201C-1183-4F0D-B63E-38075AEF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22DE-FC6F-4C07-86A2-E56731DE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32AB-D221-486F-96D0-FDB275A5C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05E77-3FF0-42C6-8112-FE180AA8CD5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FD41-E570-4F88-861A-C6D37A649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0C8E-875F-4AFF-9438-5CF4E4DD4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FFA6-C4C9-4050-BDE2-6D6AD765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disragen/indonesia-coronavirus-ca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disragen/indonesia-coronavirus-ca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rona.jogjaprov.go.id/" TargetMode="External"/><Relationship Id="rId3" Type="http://schemas.openxmlformats.org/officeDocument/2006/relationships/hyperlink" Target="https://kawalcovid19.id/" TargetMode="External"/><Relationship Id="rId7" Type="http://schemas.openxmlformats.org/officeDocument/2006/relationships/hyperlink" Target="https://corona.sumbarprov.go.id/" TargetMode="External"/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rona.jatengprov.go.id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ikobar.jabarprov.go.id/" TargetMode="External"/><Relationship Id="rId10" Type="http://schemas.openxmlformats.org/officeDocument/2006/relationships/hyperlink" Target="https://www.kaggle.com/ardisragen/indonesia-coronavirus-cases" TargetMode="External"/><Relationship Id="rId4" Type="http://schemas.openxmlformats.org/officeDocument/2006/relationships/hyperlink" Target="https://corona.jakarta.go.id/" TargetMode="External"/><Relationship Id="rId9" Type="http://schemas.openxmlformats.org/officeDocument/2006/relationships/hyperlink" Target="https://covid19.bandung.go.i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triiv16/Tugas-Besar_Data-Mining_050-051" TargetMode="External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github.com/putriiv16" TargetMode="External"/><Relationship Id="rId4" Type="http://schemas.openxmlformats.org/officeDocument/2006/relationships/hyperlink" Target="https://github.com/HiddenSe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E69D69-40DD-42F4-B5F9-957C904A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04" y="204025"/>
            <a:ext cx="5251754" cy="5251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A160D-74FE-49F4-B0A5-D94F0F6C2B79}"/>
              </a:ext>
            </a:extLst>
          </p:cNvPr>
          <p:cNvSpPr txBox="1"/>
          <p:nvPr/>
        </p:nvSpPr>
        <p:spPr>
          <a:xfrm>
            <a:off x="2810388" y="465144"/>
            <a:ext cx="62962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rgbClr val="407BFF"/>
                </a:solidFill>
              </a:rPr>
              <a:t>T</a:t>
            </a:r>
            <a:r>
              <a:rPr lang="en-CA" sz="4000" b="1" dirty="0"/>
              <a:t>UGA</a:t>
            </a:r>
            <a:r>
              <a:rPr lang="en-CA" sz="4000" b="1" dirty="0">
                <a:solidFill>
                  <a:srgbClr val="407BFF"/>
                </a:solidFill>
              </a:rPr>
              <a:t>S</a:t>
            </a:r>
            <a:r>
              <a:rPr lang="en-CA" sz="4000" b="1" dirty="0"/>
              <a:t> </a:t>
            </a:r>
            <a:r>
              <a:rPr lang="en-CA" sz="4000" b="1" dirty="0">
                <a:solidFill>
                  <a:srgbClr val="407BFF"/>
                </a:solidFill>
              </a:rPr>
              <a:t>B</a:t>
            </a:r>
            <a:r>
              <a:rPr lang="en-CA" sz="4000" b="1" dirty="0"/>
              <a:t>ESA</a:t>
            </a:r>
            <a:r>
              <a:rPr lang="en-CA" sz="4000" b="1" dirty="0">
                <a:solidFill>
                  <a:srgbClr val="407BFF"/>
                </a:solidFill>
              </a:rPr>
              <a:t>R</a:t>
            </a:r>
            <a:r>
              <a:rPr lang="en-CA" sz="4000" b="1" dirty="0"/>
              <a:t> </a:t>
            </a:r>
            <a:r>
              <a:rPr lang="en-CA" sz="4000" b="1" dirty="0">
                <a:solidFill>
                  <a:srgbClr val="407BFF"/>
                </a:solidFill>
              </a:rPr>
              <a:t>D</a:t>
            </a:r>
            <a:r>
              <a:rPr lang="en-CA" sz="4000" b="1" dirty="0"/>
              <a:t>AT</a:t>
            </a:r>
            <a:r>
              <a:rPr lang="en-CA" sz="4000" b="1" dirty="0">
                <a:solidFill>
                  <a:srgbClr val="407BFF"/>
                </a:solidFill>
              </a:rPr>
              <a:t>A</a:t>
            </a:r>
            <a:r>
              <a:rPr lang="en-CA" sz="4000" b="1" dirty="0"/>
              <a:t> </a:t>
            </a:r>
            <a:r>
              <a:rPr lang="en-CA" sz="4000" b="1" dirty="0">
                <a:solidFill>
                  <a:srgbClr val="407BFF"/>
                </a:solidFill>
              </a:rPr>
              <a:t>M</a:t>
            </a:r>
            <a:r>
              <a:rPr lang="en-CA" sz="4000" b="1" dirty="0"/>
              <a:t>ININ</a:t>
            </a:r>
            <a:r>
              <a:rPr lang="en-CA" sz="4000" b="1" dirty="0">
                <a:solidFill>
                  <a:srgbClr val="407BFF"/>
                </a:solidFill>
              </a:rPr>
              <a:t>G</a:t>
            </a:r>
            <a:endParaRPr lang="en-US" sz="4000" b="1" dirty="0">
              <a:solidFill>
                <a:srgbClr val="407B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D22313-6185-483D-BA07-622D3DFD8022}"/>
              </a:ext>
            </a:extLst>
          </p:cNvPr>
          <p:cNvSpPr txBox="1">
            <a:spLocks/>
          </p:cNvSpPr>
          <p:nvPr/>
        </p:nvSpPr>
        <p:spPr>
          <a:xfrm>
            <a:off x="636475" y="5575581"/>
            <a:ext cx="4347825" cy="70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600" dirty="0"/>
              <a:t>Muhammad Faishal Nur Setiawan    (3311901050)</a:t>
            </a:r>
          </a:p>
          <a:p>
            <a:pPr algn="l"/>
            <a:r>
              <a:rPr lang="en-CA" sz="1600" dirty="0"/>
              <a:t>Putri </a:t>
            </a:r>
            <a:r>
              <a:rPr lang="en-CA" sz="1600" dirty="0" err="1"/>
              <a:t>Viradima</a:t>
            </a:r>
            <a:r>
              <a:rPr lang="en-CA" sz="1600" b="1" dirty="0"/>
              <a:t>		     </a:t>
            </a:r>
            <a:r>
              <a:rPr lang="en-CA" sz="1600" dirty="0"/>
              <a:t>(3311901051)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99D80-69D6-45D6-BE18-F5F2A291FE3B}"/>
              </a:ext>
            </a:extLst>
          </p:cNvPr>
          <p:cNvSpPr txBox="1"/>
          <p:nvPr/>
        </p:nvSpPr>
        <p:spPr>
          <a:xfrm>
            <a:off x="5215931" y="4471983"/>
            <a:ext cx="1791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407BFF"/>
                </a:solidFill>
              </a:rPr>
              <a:t>IF 3 B REGULER</a:t>
            </a:r>
            <a:endParaRPr lang="en-US" sz="2000" b="1" dirty="0">
              <a:solidFill>
                <a:srgbClr val="4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6645688-B751-4997-A361-B62EB784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39" y="875650"/>
            <a:ext cx="7869927" cy="44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C81F8-AD85-417C-A71B-C5C474A8CAED}"/>
              </a:ext>
            </a:extLst>
          </p:cNvPr>
          <p:cNvSpPr txBox="1"/>
          <p:nvPr/>
        </p:nvSpPr>
        <p:spPr>
          <a:xfrm>
            <a:off x="3810539" y="5101582"/>
            <a:ext cx="7869927" cy="3624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https://www.kaggle.com/ardisragen/indonesia-coronavirus-cases</a:t>
            </a:r>
            <a:r>
              <a:rPr lang="en-US" sz="13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C99B0-2BCA-4DE1-83E0-FC8708D3A1FE}"/>
              </a:ext>
            </a:extLst>
          </p:cNvPr>
          <p:cNvSpPr/>
          <p:nvPr/>
        </p:nvSpPr>
        <p:spPr>
          <a:xfrm>
            <a:off x="-1" y="0"/>
            <a:ext cx="3517641" cy="6858000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008FA7-F54B-4B72-A1E0-68D4A4E65583}"/>
              </a:ext>
            </a:extLst>
          </p:cNvPr>
          <p:cNvSpPr txBox="1">
            <a:spLocks/>
          </p:cNvSpPr>
          <p:nvPr/>
        </p:nvSpPr>
        <p:spPr>
          <a:xfrm>
            <a:off x="511534" y="2972343"/>
            <a:ext cx="2622364" cy="1146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A2B87F9-3EAC-450E-8755-662997DC57ED}"/>
              </a:ext>
            </a:extLst>
          </p:cNvPr>
          <p:cNvSpPr/>
          <p:nvPr/>
        </p:nvSpPr>
        <p:spPr>
          <a:xfrm>
            <a:off x="597287" y="1155469"/>
            <a:ext cx="767230" cy="661405"/>
          </a:xfrm>
          <a:prstGeom prst="hexagon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69C0894-4693-46EF-A8FD-4756F3444ED5}"/>
              </a:ext>
            </a:extLst>
          </p:cNvPr>
          <p:cNvSpPr/>
          <p:nvPr/>
        </p:nvSpPr>
        <p:spPr>
          <a:xfrm>
            <a:off x="1347891" y="875650"/>
            <a:ext cx="572036" cy="493134"/>
          </a:xfrm>
          <a:prstGeom prst="hexagon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24021BD-9AE0-4F66-8F2D-1D766996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06" y="3549535"/>
            <a:ext cx="3472294" cy="34722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DF1509-1CF7-4837-937A-8C63FA172E89}"/>
              </a:ext>
            </a:extLst>
          </p:cNvPr>
          <p:cNvSpPr/>
          <p:nvPr/>
        </p:nvSpPr>
        <p:spPr>
          <a:xfrm>
            <a:off x="-1" y="0"/>
            <a:ext cx="3517641" cy="6858000"/>
          </a:xfrm>
          <a:prstGeom prst="rect">
            <a:avLst/>
          </a:prstGeom>
          <a:solidFill>
            <a:srgbClr val="4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48D-135F-48B0-A54A-3FB3B6B2007F}"/>
              </a:ext>
            </a:extLst>
          </p:cNvPr>
          <p:cNvSpPr txBox="1">
            <a:spLocks/>
          </p:cNvSpPr>
          <p:nvPr/>
        </p:nvSpPr>
        <p:spPr>
          <a:xfrm>
            <a:off x="3966971" y="520700"/>
            <a:ext cx="6502400" cy="51689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 err="1"/>
              <a:t>Judul</a:t>
            </a:r>
            <a:r>
              <a:rPr lang="en-CA" sz="2400" b="1" dirty="0"/>
              <a:t> Dataset</a:t>
            </a:r>
          </a:p>
          <a:p>
            <a:pPr fontAlgn="base"/>
            <a:r>
              <a:rPr lang="en-US" sz="2000" dirty="0"/>
              <a:t>Indonesia-Coronavirus</a:t>
            </a:r>
          </a:p>
          <a:p>
            <a:pPr fontAlgn="base"/>
            <a:r>
              <a:rPr lang="en-US" sz="2000" dirty="0"/>
              <a:t>Data Science for COVID-19 Indonesia (DSCI) Initiative</a:t>
            </a:r>
            <a:endParaRPr lang="en-CA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Context</a:t>
            </a:r>
            <a:endParaRPr lang="en-CA" sz="2000" b="1" dirty="0"/>
          </a:p>
          <a:p>
            <a:r>
              <a:rPr lang="en-US" sz="2000" b="1" i="1" dirty="0"/>
              <a:t>COVID-19</a:t>
            </a:r>
            <a:r>
              <a:rPr lang="en-US" sz="2000" i="1" dirty="0"/>
              <a:t> has </a:t>
            </a:r>
            <a:r>
              <a:rPr lang="en-US" sz="2000" b="1" i="1" dirty="0"/>
              <a:t>infected</a:t>
            </a:r>
            <a:r>
              <a:rPr lang="en-US" sz="2000" i="1" dirty="0"/>
              <a:t> many people in </a:t>
            </a:r>
            <a:r>
              <a:rPr lang="en-US" sz="2000" b="1" i="1" dirty="0"/>
              <a:t>Indonesia</a:t>
            </a:r>
            <a:r>
              <a:rPr lang="en-US" sz="2000" i="1" dirty="0"/>
              <a:t>, and the number of confirmed cases is </a:t>
            </a:r>
            <a:r>
              <a:rPr lang="en-US" sz="2000" b="1" i="1" dirty="0"/>
              <a:t>increasing exponentially</a:t>
            </a:r>
            <a:r>
              <a:rPr lang="en-US" sz="2000" i="1" dirty="0"/>
              <a:t>. Indonesia has raised its coronavirus alert to the "</a:t>
            </a:r>
            <a:r>
              <a:rPr lang="en-US" sz="2000" i="1" dirty="0" err="1"/>
              <a:t>Darurat</a:t>
            </a:r>
            <a:r>
              <a:rPr lang="en-US" sz="2000" i="1" dirty="0"/>
              <a:t> Nasional (</a:t>
            </a:r>
            <a:r>
              <a:rPr lang="en-US" sz="2000" b="1" i="1" dirty="0"/>
              <a:t>National Emergency</a:t>
            </a:r>
            <a:r>
              <a:rPr lang="en-US" sz="2000" i="1" dirty="0"/>
              <a:t>)" until </a:t>
            </a:r>
            <a:r>
              <a:rPr lang="en-US" sz="2000" b="1" i="1" dirty="0"/>
              <a:t>29 May 2020</a:t>
            </a:r>
            <a:r>
              <a:rPr lang="en-US" sz="2000" i="1" dirty="0"/>
              <a:t>. The Java island, </a:t>
            </a:r>
            <a:r>
              <a:rPr lang="en-US" sz="2000" b="1" i="1" dirty="0"/>
              <a:t>especially Jakarta</a:t>
            </a:r>
            <a:r>
              <a:rPr lang="en-US" sz="2000" i="1" dirty="0"/>
              <a:t>, the capital city of Indonesia, is the </a:t>
            </a:r>
            <a:r>
              <a:rPr lang="en-US" sz="2000" b="1" i="1" dirty="0"/>
              <a:t>most affected region by the coronavirus</a:t>
            </a:r>
            <a:r>
              <a:rPr lang="en-US" sz="2000" b="1" dirty="0"/>
              <a:t>.</a:t>
            </a:r>
            <a:endParaRPr lang="en-CA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Dataset yang </a:t>
            </a:r>
            <a:r>
              <a:rPr lang="en-CA" sz="2400" b="1" dirty="0" err="1"/>
              <a:t>digunakan</a:t>
            </a:r>
            <a:endParaRPr lang="en-CA" sz="2400" b="1" dirty="0"/>
          </a:p>
          <a:p>
            <a:r>
              <a:rPr lang="en-CA" sz="2000" dirty="0"/>
              <a:t>cases.csv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7BA53-E70E-49D2-BF57-EDA5DAEA07E2}"/>
              </a:ext>
            </a:extLst>
          </p:cNvPr>
          <p:cNvSpPr txBox="1"/>
          <p:nvPr/>
        </p:nvSpPr>
        <p:spPr>
          <a:xfrm>
            <a:off x="3875186" y="5161626"/>
            <a:ext cx="4844520" cy="6223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https://www.kaggle.com/ardisragen/indonesia-coronavirus-cases</a:t>
            </a:r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C7F97D-CC3A-4398-9973-4EC969993DB8}"/>
              </a:ext>
            </a:extLst>
          </p:cNvPr>
          <p:cNvSpPr txBox="1">
            <a:spLocks/>
          </p:cNvSpPr>
          <p:nvPr/>
        </p:nvSpPr>
        <p:spPr>
          <a:xfrm>
            <a:off x="511534" y="2972343"/>
            <a:ext cx="2622364" cy="1146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C41A0E1-A2B3-44E3-AF58-C1A20A2AEA08}"/>
              </a:ext>
            </a:extLst>
          </p:cNvPr>
          <p:cNvSpPr/>
          <p:nvPr/>
        </p:nvSpPr>
        <p:spPr>
          <a:xfrm>
            <a:off x="597287" y="1155469"/>
            <a:ext cx="767230" cy="661405"/>
          </a:xfrm>
          <a:prstGeom prst="hexagon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97CA737-850C-4CAD-B566-B7CB771379E6}"/>
              </a:ext>
            </a:extLst>
          </p:cNvPr>
          <p:cNvSpPr/>
          <p:nvPr/>
        </p:nvSpPr>
        <p:spPr>
          <a:xfrm>
            <a:off x="1347891" y="875650"/>
            <a:ext cx="572036" cy="493134"/>
          </a:xfrm>
          <a:prstGeom prst="hexagon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C528-6830-4ED0-9BD2-D6B26DF004E9}"/>
              </a:ext>
            </a:extLst>
          </p:cNvPr>
          <p:cNvSpPr txBox="1">
            <a:spLocks/>
          </p:cNvSpPr>
          <p:nvPr/>
        </p:nvSpPr>
        <p:spPr>
          <a:xfrm>
            <a:off x="487359" y="478055"/>
            <a:ext cx="2060406" cy="749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b="1" kern="1200" dirty="0">
                <a:latin typeface="+mj-lt"/>
                <a:ea typeface="+mj-ea"/>
                <a:cs typeface="+mj-cs"/>
              </a:rPr>
              <a:t>atase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7775-9B1A-4E5B-8EA5-C6B324EC1FEF}"/>
              </a:ext>
            </a:extLst>
          </p:cNvPr>
          <p:cNvSpPr txBox="1">
            <a:spLocks/>
          </p:cNvSpPr>
          <p:nvPr/>
        </p:nvSpPr>
        <p:spPr>
          <a:xfrm>
            <a:off x="4660900" y="1501140"/>
            <a:ext cx="7188978" cy="44958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Context</a:t>
            </a:r>
            <a:endParaRPr lang="en-CA" sz="18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1400" dirty="0"/>
              <a:t>Following are the list of available online portals announce the information of COVID-19, from the public community and provincial (regional) government website in Indonesia.</a:t>
            </a:r>
          </a:p>
          <a:p>
            <a:pPr fontAlgn="base"/>
            <a:r>
              <a:rPr lang="en-US" sz="1400" dirty="0">
                <a:hlinkClick r:id="rId2"/>
              </a:rPr>
              <a:t>https://www.covid19.go.id/situasi-virus-corona/</a:t>
            </a:r>
            <a:r>
              <a:rPr lang="en-US" sz="1400" dirty="0"/>
              <a:t>, by Indonesian National Board for Disaster Management.</a:t>
            </a:r>
          </a:p>
          <a:p>
            <a:pPr fontAlgn="base"/>
            <a:r>
              <a:rPr lang="en-US" sz="1400" dirty="0">
                <a:hlinkClick r:id="rId3"/>
              </a:rPr>
              <a:t>https://kawalcovid19.id/</a:t>
            </a:r>
            <a:r>
              <a:rPr lang="en-US" sz="1400" dirty="0"/>
              <a:t>, by </a:t>
            </a:r>
            <a:r>
              <a:rPr lang="en-US" sz="1400" dirty="0" err="1"/>
              <a:t>Kawal</a:t>
            </a:r>
            <a:r>
              <a:rPr lang="en-US" sz="1400" dirty="0"/>
              <a:t> Covid-19 Indonesia community.</a:t>
            </a:r>
          </a:p>
          <a:p>
            <a:pPr fontAlgn="base"/>
            <a:r>
              <a:rPr lang="en-US" sz="1400" dirty="0">
                <a:hlinkClick r:id="rId4"/>
              </a:rPr>
              <a:t>https://corona.jakarta.go.id/</a:t>
            </a:r>
            <a:r>
              <a:rPr lang="en-US" sz="1400" dirty="0"/>
              <a:t>, Jakarta </a:t>
            </a:r>
            <a:r>
              <a:rPr lang="en-US" sz="1400" dirty="0" err="1"/>
              <a:t>tanggap</a:t>
            </a:r>
            <a:r>
              <a:rPr lang="en-US" sz="1400" dirty="0"/>
              <a:t> Covid-19 by </a:t>
            </a:r>
            <a:r>
              <a:rPr lang="en-US" sz="1400" dirty="0" err="1"/>
              <a:t>Pemda</a:t>
            </a:r>
            <a:r>
              <a:rPr lang="en-US" sz="1400" dirty="0"/>
              <a:t> DKI Jakarta.</a:t>
            </a:r>
          </a:p>
          <a:p>
            <a:pPr fontAlgn="base"/>
            <a:r>
              <a:rPr lang="en-US" sz="1400" dirty="0">
                <a:hlinkClick r:id="rId5"/>
              </a:rPr>
              <a:t>https://pikobar.jabarprov.go.id/</a:t>
            </a:r>
            <a:r>
              <a:rPr lang="en-US" sz="1400" dirty="0"/>
              <a:t>, Pusat </a:t>
            </a:r>
            <a:r>
              <a:rPr lang="en-US" sz="1400" dirty="0" err="1"/>
              <a:t>Informasi</a:t>
            </a:r>
            <a:r>
              <a:rPr lang="en-US" sz="1400" dirty="0"/>
              <a:t> &amp; </a:t>
            </a:r>
            <a:r>
              <a:rPr lang="en-US" sz="1400" dirty="0" err="1"/>
              <a:t>Koordinasi</a:t>
            </a:r>
            <a:r>
              <a:rPr lang="en-US" sz="1400" dirty="0"/>
              <a:t> COVID-19, by </a:t>
            </a:r>
            <a:r>
              <a:rPr lang="en-US" sz="1400" dirty="0" err="1"/>
              <a:t>Pemprov</a:t>
            </a:r>
            <a:r>
              <a:rPr lang="en-US" sz="1400" dirty="0"/>
              <a:t> </a:t>
            </a:r>
            <a:r>
              <a:rPr lang="en-US" sz="1400" dirty="0" err="1"/>
              <a:t>Jawa</a:t>
            </a:r>
            <a:r>
              <a:rPr lang="en-US" sz="1400" dirty="0"/>
              <a:t> Barat.</a:t>
            </a:r>
          </a:p>
          <a:p>
            <a:pPr fontAlgn="base"/>
            <a:r>
              <a:rPr lang="en-US" sz="1400" dirty="0">
                <a:hlinkClick r:id="rId6"/>
              </a:rPr>
              <a:t>https://corona.jatengprov.go.id/</a:t>
            </a:r>
            <a:r>
              <a:rPr lang="en-US" sz="1400" dirty="0"/>
              <a:t>, </a:t>
            </a:r>
            <a:r>
              <a:rPr lang="en-US" sz="1400" dirty="0" err="1"/>
              <a:t>Jawa</a:t>
            </a:r>
            <a:r>
              <a:rPr lang="en-US" sz="1400" dirty="0"/>
              <a:t> Tengah </a:t>
            </a:r>
            <a:r>
              <a:rPr lang="en-US" sz="1400" dirty="0" err="1"/>
              <a:t>Tanggap</a:t>
            </a:r>
            <a:r>
              <a:rPr lang="en-US" sz="1400" dirty="0"/>
              <a:t> COVID-19, by </a:t>
            </a:r>
            <a:r>
              <a:rPr lang="en-US" sz="1400" dirty="0" err="1"/>
              <a:t>Pemprov</a:t>
            </a:r>
            <a:r>
              <a:rPr lang="en-US" sz="1400" dirty="0"/>
              <a:t> </a:t>
            </a:r>
            <a:r>
              <a:rPr lang="en-US" sz="1400" dirty="0" err="1"/>
              <a:t>Jawa</a:t>
            </a:r>
            <a:r>
              <a:rPr lang="en-US" sz="1400" dirty="0"/>
              <a:t> Tengah.</a:t>
            </a:r>
          </a:p>
          <a:p>
            <a:pPr fontAlgn="base"/>
            <a:r>
              <a:rPr lang="en-US" sz="1400" dirty="0">
                <a:hlinkClick r:id="rId7"/>
              </a:rPr>
              <a:t>https://corona.sumbarprov.go.id/</a:t>
            </a:r>
            <a:r>
              <a:rPr lang="en-US" sz="1400" dirty="0"/>
              <a:t>, </a:t>
            </a:r>
            <a:r>
              <a:rPr lang="en-US" sz="1400" dirty="0" err="1"/>
              <a:t>Sumbar</a:t>
            </a:r>
            <a:r>
              <a:rPr lang="en-US" sz="1400" dirty="0"/>
              <a:t> </a:t>
            </a:r>
            <a:r>
              <a:rPr lang="en-US" sz="1400" dirty="0" err="1"/>
              <a:t>Tanggap</a:t>
            </a:r>
            <a:r>
              <a:rPr lang="en-US" sz="1400" dirty="0"/>
              <a:t> Corona, by </a:t>
            </a:r>
            <a:r>
              <a:rPr lang="en-US" sz="1400" dirty="0" err="1"/>
              <a:t>Pemprov</a:t>
            </a:r>
            <a:r>
              <a:rPr lang="en-US" sz="1400" dirty="0"/>
              <a:t> Sumatera Barat.</a:t>
            </a:r>
          </a:p>
          <a:p>
            <a:pPr fontAlgn="base"/>
            <a:r>
              <a:rPr lang="en-US" sz="1400" dirty="0">
                <a:hlinkClick r:id="rId8"/>
              </a:rPr>
              <a:t>http://corona.jogjaprov.go.id/</a:t>
            </a:r>
            <a:r>
              <a:rPr lang="en-US" sz="1400" dirty="0"/>
              <a:t>, Yogyakarta </a:t>
            </a:r>
            <a:r>
              <a:rPr lang="en-US" sz="1400" dirty="0" err="1"/>
              <a:t>Tanggap</a:t>
            </a:r>
            <a:r>
              <a:rPr lang="en-US" sz="1400" dirty="0"/>
              <a:t> Covid-19, by </a:t>
            </a:r>
            <a:r>
              <a:rPr lang="en-US" sz="1400" dirty="0" err="1"/>
              <a:t>Pemprov</a:t>
            </a:r>
            <a:r>
              <a:rPr lang="en-US" sz="1400" dirty="0"/>
              <a:t> DIY.</a:t>
            </a:r>
          </a:p>
          <a:p>
            <a:pPr fontAlgn="base"/>
            <a:r>
              <a:rPr lang="en-US" sz="1400" dirty="0">
                <a:hlinkClick r:id="rId9"/>
              </a:rPr>
              <a:t>https://covid19.bandung.go.id/</a:t>
            </a:r>
            <a:r>
              <a:rPr lang="en-US" sz="1400" dirty="0"/>
              <a:t>. Pusat </a:t>
            </a:r>
            <a:r>
              <a:rPr lang="en-US" sz="1400" dirty="0" err="1"/>
              <a:t>Informasi</a:t>
            </a:r>
            <a:r>
              <a:rPr lang="en-US" sz="1400" dirty="0"/>
              <a:t> &amp; </a:t>
            </a:r>
            <a:r>
              <a:rPr lang="en-US" sz="1400" dirty="0" err="1"/>
              <a:t>Koordinasi</a:t>
            </a:r>
            <a:r>
              <a:rPr lang="en-US" sz="1400" dirty="0"/>
              <a:t> COVID-19 Kota Bandung.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AEC71-A5D6-4D2C-9A1D-719CE84C2BF7}"/>
              </a:ext>
            </a:extLst>
          </p:cNvPr>
          <p:cNvSpPr txBox="1"/>
          <p:nvPr/>
        </p:nvSpPr>
        <p:spPr>
          <a:xfrm>
            <a:off x="4807339" y="5730240"/>
            <a:ext cx="4918552" cy="26670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407B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https://www.kaggle.com/ardisragen/indonesia-coronavirus-cases</a:t>
            </a:r>
            <a:r>
              <a:rPr lang="en-US" sz="1400" dirty="0">
                <a:solidFill>
                  <a:srgbClr val="407BFF"/>
                </a:solidFill>
              </a:rPr>
              <a:t> 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A650E9-2380-4C22-96F2-2491773C8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978921"/>
            <a:ext cx="4077478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4D69930-66F2-4B25-823B-88C36154E5E6}"/>
              </a:ext>
            </a:extLst>
          </p:cNvPr>
          <p:cNvSpPr txBox="1">
            <a:spLocks/>
          </p:cNvSpPr>
          <p:nvPr/>
        </p:nvSpPr>
        <p:spPr>
          <a:xfrm>
            <a:off x="540192" y="487603"/>
            <a:ext cx="4594756" cy="640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407BFF"/>
                </a:solidFill>
              </a:rPr>
              <a:t>P</a:t>
            </a:r>
            <a:r>
              <a:rPr lang="en-CA" b="1" dirty="0"/>
              <a:t>rose</a:t>
            </a:r>
            <a:r>
              <a:rPr lang="en-CA" b="1" dirty="0">
                <a:solidFill>
                  <a:srgbClr val="407BFF"/>
                </a:solidFill>
              </a:rPr>
              <a:t>s</a:t>
            </a:r>
            <a:r>
              <a:rPr lang="en-CA" b="1" dirty="0"/>
              <a:t> </a:t>
            </a:r>
            <a:r>
              <a:rPr lang="en-CA" b="1" dirty="0">
                <a:solidFill>
                  <a:srgbClr val="407BFF"/>
                </a:solidFill>
              </a:rPr>
              <a:t>D</a:t>
            </a:r>
            <a:r>
              <a:rPr lang="en-CA" b="1" dirty="0"/>
              <a:t>at</a:t>
            </a:r>
            <a:r>
              <a:rPr lang="en-CA" b="1" dirty="0">
                <a:solidFill>
                  <a:srgbClr val="407BFF"/>
                </a:solidFill>
              </a:rPr>
              <a:t>a</a:t>
            </a:r>
            <a:r>
              <a:rPr lang="en-CA" b="1" dirty="0"/>
              <a:t> </a:t>
            </a:r>
            <a:r>
              <a:rPr lang="en-CA" b="1" dirty="0">
                <a:solidFill>
                  <a:srgbClr val="407BFF"/>
                </a:solidFill>
              </a:rPr>
              <a:t>M</a:t>
            </a:r>
            <a:r>
              <a:rPr lang="en-CA" b="1" dirty="0"/>
              <a:t>inin</a:t>
            </a:r>
            <a:r>
              <a:rPr lang="en-CA" b="1" dirty="0">
                <a:solidFill>
                  <a:srgbClr val="407BFF"/>
                </a:solidFill>
              </a:rPr>
              <a:t>g</a:t>
            </a:r>
            <a:endParaRPr lang="en-US" b="1" dirty="0">
              <a:solidFill>
                <a:srgbClr val="407B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16A077-B757-41C3-939F-79CE0C5883C7}"/>
              </a:ext>
            </a:extLst>
          </p:cNvPr>
          <p:cNvSpPr txBox="1">
            <a:spLocks/>
          </p:cNvSpPr>
          <p:nvPr/>
        </p:nvSpPr>
        <p:spPr>
          <a:xfrm>
            <a:off x="1003007" y="1540189"/>
            <a:ext cx="7163897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/>
              <a:t>Unduh</a:t>
            </a:r>
            <a:r>
              <a:rPr lang="en-CA" sz="2000" dirty="0"/>
              <a:t> dataset </a:t>
            </a:r>
            <a:r>
              <a:rPr lang="en-CA" sz="2000" dirty="0" err="1"/>
              <a:t>dari</a:t>
            </a:r>
            <a:r>
              <a:rPr lang="en-CA" sz="2000" dirty="0"/>
              <a:t> </a:t>
            </a:r>
            <a:r>
              <a:rPr lang="en-US" sz="2000" dirty="0">
                <a:solidFill>
                  <a:srgbClr val="407B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https://www.kaggle.com/ardisragen/indonesia-coronavirus-cases</a:t>
            </a:r>
            <a:r>
              <a:rPr lang="en-US" sz="2000" dirty="0">
                <a:solidFill>
                  <a:srgbClr val="407BFF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disini</a:t>
            </a:r>
            <a:r>
              <a:rPr lang="en-US" sz="2000" dirty="0"/>
              <a:t> kami </a:t>
            </a:r>
            <a:r>
              <a:rPr lang="en-US" sz="2000" dirty="0" err="1"/>
              <a:t>mengambil</a:t>
            </a:r>
            <a:r>
              <a:rPr lang="en-US" sz="2000" dirty="0"/>
              <a:t> dataset </a:t>
            </a:r>
            <a:r>
              <a:rPr lang="en-US" sz="2000" dirty="0" err="1"/>
              <a:t>berkas</a:t>
            </a:r>
            <a:r>
              <a:rPr lang="en-US" sz="2000" dirty="0"/>
              <a:t> </a:t>
            </a:r>
            <a:r>
              <a:rPr lang="en-US" sz="2000" b="1" dirty="0"/>
              <a:t>cases.csv</a:t>
            </a:r>
            <a:r>
              <a:rPr lang="en-US" sz="2000" dirty="0"/>
              <a:t>)</a:t>
            </a:r>
          </a:p>
          <a:p>
            <a:r>
              <a:rPr lang="en-CA" sz="2000" dirty="0" err="1"/>
              <a:t>Mengatur</a:t>
            </a:r>
            <a:r>
              <a:rPr lang="en-CA" sz="2000" dirty="0"/>
              <a:t> </a:t>
            </a:r>
            <a:r>
              <a:rPr lang="en-CA" sz="2000" dirty="0" err="1"/>
              <a:t>lokasi</a:t>
            </a:r>
            <a:r>
              <a:rPr lang="en-CA" sz="2000" dirty="0"/>
              <a:t> </a:t>
            </a:r>
            <a:r>
              <a:rPr lang="en-CA" sz="2000" dirty="0" err="1"/>
              <a:t>kerja</a:t>
            </a:r>
            <a:r>
              <a:rPr lang="en-CA" sz="2000" dirty="0"/>
              <a:t> (</a:t>
            </a:r>
            <a:r>
              <a:rPr lang="en-CA" sz="2000" b="1" i="1" dirty="0" err="1"/>
              <a:t>kolom</a:t>
            </a:r>
            <a:r>
              <a:rPr lang="en-CA" sz="2000" b="1" i="1" dirty="0"/>
              <a:t> 2-4</a:t>
            </a:r>
            <a:r>
              <a:rPr lang="en-CA" sz="2000" dirty="0"/>
              <a:t>) dan </a:t>
            </a:r>
            <a:r>
              <a:rPr lang="en-CA" sz="2000" dirty="0" err="1"/>
              <a:t>mengimpor</a:t>
            </a:r>
            <a:r>
              <a:rPr lang="en-CA" sz="2000" dirty="0"/>
              <a:t> dataset (</a:t>
            </a:r>
            <a:r>
              <a:rPr lang="en-CA" sz="2000" b="1" i="1" dirty="0" err="1"/>
              <a:t>kolom</a:t>
            </a:r>
            <a:r>
              <a:rPr lang="en-CA" sz="2000" b="1" i="1" dirty="0"/>
              <a:t> 7-9</a:t>
            </a:r>
            <a:r>
              <a:rPr lang="en-CA" sz="2000" dirty="0"/>
              <a:t>).</a:t>
            </a:r>
          </a:p>
          <a:p>
            <a:r>
              <a:rPr lang="en-CA" sz="2000" dirty="0" err="1"/>
              <a:t>Mengatasi</a:t>
            </a:r>
            <a:r>
              <a:rPr lang="en-CA" sz="2000" dirty="0"/>
              <a:t> missing value </a:t>
            </a:r>
            <a:r>
              <a:rPr lang="en-CA" sz="2000" dirty="0" err="1"/>
              <a:t>dengan</a:t>
            </a:r>
            <a:r>
              <a:rPr lang="en-CA" sz="2000" dirty="0"/>
              <a:t> </a:t>
            </a:r>
            <a:r>
              <a:rPr lang="en-CA" sz="2000" i="1" dirty="0"/>
              <a:t>mean</a:t>
            </a:r>
            <a:r>
              <a:rPr lang="en-CA" sz="2000" dirty="0"/>
              <a:t> (</a:t>
            </a:r>
            <a:r>
              <a:rPr lang="en-CA" sz="2000" b="1" i="1" dirty="0" err="1"/>
              <a:t>kolom</a:t>
            </a:r>
            <a:r>
              <a:rPr lang="en-CA" sz="2000" b="1" i="1" dirty="0"/>
              <a:t> 12-15</a:t>
            </a:r>
            <a:r>
              <a:rPr lang="en-CA" sz="2000" dirty="0"/>
              <a:t>).</a:t>
            </a:r>
          </a:p>
          <a:p>
            <a:r>
              <a:rPr lang="en-CA" sz="2000" dirty="0" err="1"/>
              <a:t>Melakukan</a:t>
            </a:r>
            <a:r>
              <a:rPr lang="en-CA" sz="2000" dirty="0"/>
              <a:t> clustering </a:t>
            </a:r>
            <a:r>
              <a:rPr lang="en-CA" sz="2000" dirty="0" err="1"/>
              <a:t>menggunakan</a:t>
            </a:r>
            <a:r>
              <a:rPr lang="en-CA" sz="2000" dirty="0"/>
              <a:t> </a:t>
            </a:r>
            <a:r>
              <a:rPr lang="en-CA" sz="2000" dirty="0" err="1"/>
              <a:t>metode</a:t>
            </a:r>
            <a:r>
              <a:rPr lang="en-CA" sz="2000" dirty="0"/>
              <a:t> </a:t>
            </a:r>
            <a:r>
              <a:rPr lang="en-CA" sz="2000" dirty="0" err="1"/>
              <a:t>algoritma</a:t>
            </a:r>
            <a:r>
              <a:rPr lang="en-CA" sz="2000" dirty="0"/>
              <a:t> K-means </a:t>
            </a:r>
            <a:r>
              <a:rPr lang="en-CA" sz="2000" dirty="0" err="1"/>
              <a:t>dengan</a:t>
            </a:r>
            <a:r>
              <a:rPr lang="en-CA" sz="2000" dirty="0"/>
              <a:t> 3 </a:t>
            </a:r>
            <a:r>
              <a:rPr lang="en-CA" sz="2000" dirty="0" err="1"/>
              <a:t>titik</a:t>
            </a:r>
            <a:r>
              <a:rPr lang="en-CA" sz="2000" dirty="0"/>
              <a:t> cluster.</a:t>
            </a:r>
          </a:p>
          <a:p>
            <a:endParaRPr lang="en-CA" sz="2000" dirty="0"/>
          </a:p>
          <a:p>
            <a:r>
              <a:rPr lang="en-CA" sz="2000" dirty="0" err="1"/>
              <a:t>Menampilkan</a:t>
            </a:r>
            <a:r>
              <a:rPr lang="en-CA" sz="2000" dirty="0"/>
              <a:t> </a:t>
            </a:r>
            <a:r>
              <a:rPr lang="en-CA" sz="2000" dirty="0" err="1"/>
              <a:t>objek</a:t>
            </a:r>
            <a:r>
              <a:rPr lang="en-CA" sz="2000" dirty="0"/>
              <a:t> </a:t>
            </a:r>
            <a:r>
              <a:rPr lang="en-CA" sz="2000" dirty="0" err="1"/>
              <a:t>dalam</a:t>
            </a:r>
            <a:r>
              <a:rPr lang="en-CA" sz="2000" dirty="0"/>
              <a:t> </a:t>
            </a:r>
            <a:r>
              <a:rPr lang="en-CA" sz="2000" dirty="0" err="1"/>
              <a:t>bentuk</a:t>
            </a:r>
            <a:r>
              <a:rPr lang="en-CA" sz="2000" dirty="0"/>
              <a:t> </a:t>
            </a:r>
            <a:r>
              <a:rPr lang="en-CA" sz="2000" dirty="0" err="1"/>
              <a:t>gambar</a:t>
            </a:r>
            <a:r>
              <a:rPr lang="en-CA" sz="2000" dirty="0"/>
              <a:t> dan </a:t>
            </a:r>
            <a:r>
              <a:rPr lang="en-CA" sz="2000" dirty="0" err="1"/>
              <a:t>tambahkan</a:t>
            </a:r>
            <a:r>
              <a:rPr lang="en-CA" sz="2000" dirty="0"/>
              <a:t> point </a:t>
            </a:r>
            <a:r>
              <a:rPr lang="en-CA" sz="2000" dirty="0" err="1"/>
              <a:t>baru</a:t>
            </a:r>
            <a:r>
              <a:rPr lang="en-CA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315A86-D0DB-443D-8233-921C3AC18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052"/>
          <a:stretch/>
        </p:blipFill>
        <p:spPr>
          <a:xfrm>
            <a:off x="1293639" y="4242767"/>
            <a:ext cx="6125430" cy="265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E074EE-B57C-47F2-A762-35E80F2D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39" y="5364496"/>
            <a:ext cx="3905795" cy="447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F4A69687-0F35-43CA-B787-450EBC4E7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90" y="3046189"/>
            <a:ext cx="4194110" cy="41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8431ECB-E1D3-479B-A77D-6BC3FCC6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9" y="2548214"/>
            <a:ext cx="3852586" cy="3852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66FD4-628A-4ED8-BD0A-9A1D86F05C0F}"/>
              </a:ext>
            </a:extLst>
          </p:cNvPr>
          <p:cNvSpPr txBox="1">
            <a:spLocks/>
          </p:cNvSpPr>
          <p:nvPr/>
        </p:nvSpPr>
        <p:spPr>
          <a:xfrm>
            <a:off x="502465" y="457200"/>
            <a:ext cx="4066217" cy="755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b="1" kern="1200" dirty="0">
                <a:latin typeface="+mj-lt"/>
                <a:ea typeface="+mj-ea"/>
                <a:cs typeface="+mj-cs"/>
              </a:rPr>
              <a:t>asi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b="1" kern="1200" dirty="0">
                <a:latin typeface="+mj-lt"/>
                <a:ea typeface="+mj-ea"/>
                <a:cs typeface="+mj-cs"/>
              </a:rPr>
              <a:t>at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b="1" kern="1200" dirty="0">
                <a:latin typeface="+mj-lt"/>
                <a:ea typeface="+mj-ea"/>
                <a:cs typeface="+mj-cs"/>
              </a:rPr>
              <a:t>inin</a:t>
            </a:r>
            <a:r>
              <a:rPr lang="en-US" b="1" kern="1200" dirty="0">
                <a:solidFill>
                  <a:srgbClr val="407BFF"/>
                </a:solidFill>
                <a:latin typeface="+mj-lt"/>
                <a:ea typeface="+mj-ea"/>
                <a:cs typeface="+mj-cs"/>
              </a:rPr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F54-238E-4F81-B216-3172F2EFB940}"/>
              </a:ext>
            </a:extLst>
          </p:cNvPr>
          <p:cNvSpPr txBox="1">
            <a:spLocks/>
          </p:cNvSpPr>
          <p:nvPr/>
        </p:nvSpPr>
        <p:spPr>
          <a:xfrm>
            <a:off x="4321324" y="1760100"/>
            <a:ext cx="5096996" cy="51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err="1"/>
              <a:t>Terdapat</a:t>
            </a:r>
            <a:r>
              <a:rPr lang="en-US" sz="2900" dirty="0"/>
              <a:t> 3 </a:t>
            </a:r>
            <a:r>
              <a:rPr lang="en-US" sz="2900" dirty="0" err="1"/>
              <a:t>pembagian</a:t>
            </a:r>
            <a:r>
              <a:rPr lang="en-US" sz="2900" dirty="0"/>
              <a:t> clustering.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35D9A-7214-4DD8-90AF-D4D95A12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24" y="2211186"/>
            <a:ext cx="6903723" cy="3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1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12DB-858D-4615-A35D-4565E422B806}"/>
              </a:ext>
            </a:extLst>
          </p:cNvPr>
          <p:cNvSpPr txBox="1">
            <a:spLocks/>
          </p:cNvSpPr>
          <p:nvPr/>
        </p:nvSpPr>
        <p:spPr>
          <a:xfrm>
            <a:off x="631440" y="505326"/>
            <a:ext cx="4187583" cy="747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407BFF"/>
                </a:solidFill>
              </a:rPr>
              <a:t>H</a:t>
            </a:r>
            <a:r>
              <a:rPr lang="en-CA" b="1" dirty="0"/>
              <a:t>asi</a:t>
            </a:r>
            <a:r>
              <a:rPr lang="en-CA" b="1" dirty="0">
                <a:solidFill>
                  <a:srgbClr val="407BFF"/>
                </a:solidFill>
              </a:rPr>
              <a:t>l</a:t>
            </a:r>
            <a:r>
              <a:rPr lang="en-CA" b="1" dirty="0"/>
              <a:t> </a:t>
            </a:r>
            <a:r>
              <a:rPr lang="en-CA" b="1" dirty="0">
                <a:solidFill>
                  <a:srgbClr val="407BFF"/>
                </a:solidFill>
              </a:rPr>
              <a:t>D</a:t>
            </a:r>
            <a:r>
              <a:rPr lang="en-CA" b="1" dirty="0"/>
              <a:t>at</a:t>
            </a:r>
            <a:r>
              <a:rPr lang="en-CA" b="1" dirty="0">
                <a:solidFill>
                  <a:srgbClr val="407BFF"/>
                </a:solidFill>
              </a:rPr>
              <a:t>a</a:t>
            </a:r>
            <a:r>
              <a:rPr lang="en-CA" b="1" dirty="0"/>
              <a:t> </a:t>
            </a:r>
            <a:r>
              <a:rPr lang="en-CA" b="1" dirty="0">
                <a:solidFill>
                  <a:srgbClr val="407BFF"/>
                </a:solidFill>
              </a:rPr>
              <a:t>M</a:t>
            </a:r>
            <a:r>
              <a:rPr lang="en-CA" b="1" dirty="0"/>
              <a:t>inin</a:t>
            </a:r>
            <a:r>
              <a:rPr lang="en-CA" b="1" dirty="0">
                <a:solidFill>
                  <a:srgbClr val="407BFF"/>
                </a:solidFill>
              </a:rPr>
              <a:t>g</a:t>
            </a:r>
            <a:endParaRPr lang="en-US" b="1" dirty="0">
              <a:solidFill>
                <a:srgbClr val="407B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D33-3251-481D-887F-E8FB504985E5}"/>
              </a:ext>
            </a:extLst>
          </p:cNvPr>
          <p:cNvSpPr txBox="1">
            <a:spLocks/>
          </p:cNvSpPr>
          <p:nvPr/>
        </p:nvSpPr>
        <p:spPr>
          <a:xfrm>
            <a:off x="683675" y="1540189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Nilai yang </a:t>
            </a:r>
            <a:r>
              <a:rPr lang="en-CA" dirty="0" err="1"/>
              <a:t>tidak</a:t>
            </a:r>
            <a:r>
              <a:rPr lang="en-CA" dirty="0"/>
              <a:t> </a:t>
            </a:r>
            <a:r>
              <a:rPr lang="en-CA" dirty="0" err="1"/>
              <a:t>lengkap</a:t>
            </a:r>
            <a:r>
              <a:rPr lang="en-CA" dirty="0"/>
              <a:t> </a:t>
            </a:r>
            <a:r>
              <a:rPr lang="en-CA" dirty="0" err="1"/>
              <a:t>telah</a:t>
            </a:r>
            <a:r>
              <a:rPr lang="en-CA" dirty="0"/>
              <a:t> </a:t>
            </a:r>
            <a:r>
              <a:rPr lang="en-CA" dirty="0" err="1"/>
              <a:t>terisi</a:t>
            </a:r>
            <a:r>
              <a:rPr lang="en-CA" dirty="0"/>
              <a:t>.</a:t>
            </a:r>
          </a:p>
          <a:p>
            <a:r>
              <a:rPr lang="en-CA" b="1" i="1" dirty="0"/>
              <a:t>(</a:t>
            </a:r>
            <a:r>
              <a:rPr lang="en-CA" b="1" i="1" dirty="0" err="1"/>
              <a:t>new_tested</a:t>
            </a:r>
            <a:r>
              <a:rPr lang="en-CA" b="1" i="1" dirty="0"/>
              <a:t> row 1 &amp; 15)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731A-48AA-4FB6-95E7-E6A563D4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03" y="2653029"/>
            <a:ext cx="5125761" cy="3403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C3EF5-0283-4722-BEA7-1AC5D940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1" y="2653029"/>
            <a:ext cx="3496163" cy="285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869B511-9BFC-489C-8D85-31F3E8D85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" y="3111140"/>
            <a:ext cx="3174971" cy="31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BA6B-1781-4DAE-A156-BB668934B949}"/>
              </a:ext>
            </a:extLst>
          </p:cNvPr>
          <p:cNvSpPr txBox="1">
            <a:spLocks/>
          </p:cNvSpPr>
          <p:nvPr/>
        </p:nvSpPr>
        <p:spPr>
          <a:xfrm>
            <a:off x="459038" y="510087"/>
            <a:ext cx="2352869" cy="70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 dirty="0" err="1">
                <a:solidFill>
                  <a:srgbClr val="407B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b="1" kern="1200" dirty="0" err="1">
                <a:latin typeface="+mj-lt"/>
                <a:ea typeface="+mj-ea"/>
                <a:cs typeface="+mj-cs"/>
              </a:rPr>
              <a:t>eferens</a:t>
            </a:r>
            <a:r>
              <a:rPr lang="en-US" b="1" kern="1200" dirty="0" err="1">
                <a:solidFill>
                  <a:srgbClr val="407BFF"/>
                </a:solidFill>
                <a:latin typeface="+mj-lt"/>
                <a:ea typeface="+mj-ea"/>
                <a:cs typeface="+mj-cs"/>
              </a:rPr>
              <a:t>i</a:t>
            </a:r>
            <a:endParaRPr lang="en-US" b="1" kern="1200" dirty="0">
              <a:solidFill>
                <a:srgbClr val="407B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7746-FA65-462E-AC5E-131D562B2D30}"/>
              </a:ext>
            </a:extLst>
          </p:cNvPr>
          <p:cNvSpPr txBox="1">
            <a:spLocks/>
          </p:cNvSpPr>
          <p:nvPr/>
        </p:nvSpPr>
        <p:spPr>
          <a:xfrm>
            <a:off x="5258139" y="2213985"/>
            <a:ext cx="6447906" cy="27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Dataset: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https://www.kaggle.com/ardisragen/indonesia-coronavirus-cases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Link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Github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Assignment: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https://github.com/putriiv16/Tugas-Besar_Data-Mining_050-051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Link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Github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account: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https://github.com/HiddenSeat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(M. Faishal Nur Setiawan)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https://github.com/putriiv16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(Putri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Viradima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956BEE0-4DC3-4238-9D59-F401A1236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" y="1726335"/>
            <a:ext cx="4842588" cy="48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acq</dc:creator>
  <cp:lastModifiedBy>acq</cp:lastModifiedBy>
  <cp:revision>8</cp:revision>
  <dcterms:created xsi:type="dcterms:W3CDTF">2021-01-12T05:52:27Z</dcterms:created>
  <dcterms:modified xsi:type="dcterms:W3CDTF">2021-01-12T06:50:49Z</dcterms:modified>
</cp:coreProperties>
</file>