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5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61B2-8324-799D-781E-6107C517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6F447-6B91-D012-2ED2-6CDD3FC7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069A-5A44-4EFA-CA0B-800BC38B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560A0-DBAB-6EE9-AC2F-091578BF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CC396-51F2-7E66-D27C-6C9A8AA7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66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AC2-19C0-A256-F332-746A300D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4A4E1-82E9-E410-29CF-91D5F928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FD3C-46B1-5D3D-9838-D5895ECF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0B84-41F2-E2BE-7F58-DD1179B8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18EC-3F4F-B69F-71F3-DC18BFF6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5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C9690-46AC-FDBA-8FF8-2B0CFC1CC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3F99D-0042-B9B4-E742-ACB8E876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CB9C3-97E4-4D09-7BD3-9993FD67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976A-46A5-9C33-DE8C-12CEDA93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AF6B-20D1-62AB-C599-C2AFB42D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9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214E-F2A9-4A5D-85D7-003F8F1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4E97-1503-F7CA-AF10-3AA49498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6CF1-7866-B083-43FB-00AF11AF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F806-92AA-F543-4E6A-910DB9C9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92DF3-FAA7-05C0-4622-EE71382C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25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889F-915D-83FD-7727-5469482C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7202-A8D5-F334-1BB6-543F107BD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CCD6-1166-22CF-760D-0350D766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A688-4AC1-2E60-91CF-2E8A16A6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360A-B605-EDA6-AA73-3772504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08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0EDE-8CEB-6E96-AB7B-E8764487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862A-AF7A-A6C7-B87D-3049A5C74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EBBD-CC0A-2183-81B6-E4EC5EEF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2397-BA90-0AA6-147A-644F3A6A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44C95-8147-D804-0092-31D1EED2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53EA-9C65-C1E4-61DD-A911866C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24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50EE-F8CF-20DE-379B-1E85FA4C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42E0-7715-4135-3570-A12FA6EE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412D8-8664-C2FB-83AA-306467ADD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1D4DA-6764-8B5E-4CB1-68CCD4743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7F2E6-9410-ACF9-CB5B-069D7092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3DC2A-FD43-640F-FBC9-FB83D47F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A1AD9-D2F7-A404-9FAA-3E8783AC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ABFB-26EA-8F4E-3B20-9F54E71E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46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B677-CA0D-942E-BE10-3E0B3544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766D6-F223-DDA9-8868-27CB9925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97007-D73D-F357-0AB5-FC8D8AE9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23063-3220-61D3-2F01-D0AB3840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6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CE546-1FEB-0899-EA77-E9DF7A1D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E6383-B3A6-237C-A95B-3FC0FC0A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A167-436C-7952-EA4E-E6100759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44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C181-7200-0642-F880-B2CCFB3C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2A8F-71F4-A173-597C-4326E3B7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1ACF2-8CC1-FF8F-EC30-36E13D696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768F-9F31-73B7-3C17-825DD224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0989-A012-4912-304C-68709D08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AB5D-6BC9-8937-5D13-D6612D49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969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59E-1BBA-C635-4B43-835CE232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FA11C-F037-4D6C-7E81-A49B74DF6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F4845-A34C-C4E5-3E8E-C85BFA2A4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BF6C3-A8AE-2A09-A496-5DDEDD70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EA0CD-1420-13EA-7375-53AE44FD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E05E6-958B-9BCF-E151-8E0425E3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63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D1B186-C66F-DFEC-1773-7A21031F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54549-501A-12EF-0383-515E4A7D6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64AB-0E1C-8FD0-C69C-B1E938099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3E2F-40BC-4599-BAB9-95FB11DE7A93}" type="datetimeFigureOut">
              <a:rPr lang="en-ID" smtClean="0"/>
              <a:t>04/08/2023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0E34-A982-3183-EE2D-89A182F6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E898-3197-737B-2163-3C0CA124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C255-72C8-4261-9BEE-92DD05B915C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1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9FCB-5A65-F9B1-C819-90146E9D8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Array dan String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2EE5C-DD2B-90C5-74D8-2179EA6E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Irwan</a:t>
            </a:r>
            <a:r>
              <a:rPr lang="en-US" dirty="0"/>
              <a:t> Tanu </a:t>
            </a:r>
            <a:r>
              <a:rPr lang="en-US" dirty="0" err="1"/>
              <a:t>Kusnadi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944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98EE-64F4-243F-26B0-A193BCEE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Running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B0D89-8EE0-2C25-B5EF-79C07E969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193" t="34067" r="42934" b="22050"/>
          <a:stretch/>
        </p:blipFill>
        <p:spPr>
          <a:xfrm>
            <a:off x="1506070" y="1452281"/>
            <a:ext cx="7987554" cy="4706364"/>
          </a:xfrm>
        </p:spPr>
      </p:pic>
    </p:spTree>
    <p:extLst>
      <p:ext uri="{BB962C8B-B14F-4D97-AF65-F5344CB8AC3E}">
        <p14:creationId xmlns:p14="http://schemas.microsoft.com/office/powerpoint/2010/main" val="278144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B903-BF70-A7F0-1FA5-FFF2FFD2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ID" dirty="0" err="1"/>
              <a:t>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B765-8415-28E0-EBFB-C8DFF555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Diketahui</a:t>
            </a:r>
            <a:r>
              <a:rPr lang="en-ID" dirty="0"/>
              <a:t> daftar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matakuliah</a:t>
            </a:r>
            <a:r>
              <a:rPr lang="en-ID" dirty="0"/>
              <a:t> Java </a:t>
            </a:r>
            <a:r>
              <a:rPr lang="en-ID" dirty="0" err="1"/>
              <a:t>untuk</a:t>
            </a:r>
            <a:r>
              <a:rPr lang="en-ID" dirty="0"/>
              <a:t> 4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pada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total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penilaian</a:t>
            </a:r>
            <a:r>
              <a:rPr lang="en-ID" dirty="0"/>
              <a:t>(</a:t>
            </a:r>
            <a:r>
              <a:rPr lang="en-ID" dirty="0" err="1"/>
              <a:t>absen</a:t>
            </a:r>
            <a:r>
              <a:rPr lang="en-ID" dirty="0"/>
              <a:t> 10%, </a:t>
            </a:r>
            <a:r>
              <a:rPr lang="en-ID" dirty="0" err="1"/>
              <a:t>tugas</a:t>
            </a:r>
            <a:r>
              <a:rPr lang="en-ID" dirty="0"/>
              <a:t> 20%, UTS 30%, dan UAS 40%). </a:t>
            </a:r>
            <a:r>
              <a:rPr lang="en-ID" dirty="0" err="1"/>
              <a:t>Selanjutnya</a:t>
            </a:r>
            <a:r>
              <a:rPr lang="en-ID" dirty="0"/>
              <a:t>,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(table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):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D8CCEB-8C42-545B-08F7-BC3760FD3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242731"/>
              </p:ext>
            </p:extLst>
          </p:nvPr>
        </p:nvGraphicFramePr>
        <p:xfrm>
          <a:off x="3074963" y="2745414"/>
          <a:ext cx="52812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179">
                  <a:extLst>
                    <a:ext uri="{9D8B030D-6E8A-4147-A177-3AD203B41FA5}">
                      <a16:colId xmlns:a16="http://schemas.microsoft.com/office/drawing/2014/main" val="30945136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218971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61970958"/>
                    </a:ext>
                  </a:extLst>
                </a:gridCol>
                <a:gridCol w="900332">
                  <a:extLst>
                    <a:ext uri="{9D8B030D-6E8A-4147-A177-3AD203B41FA5}">
                      <a16:colId xmlns:a16="http://schemas.microsoft.com/office/drawing/2014/main" val="2552172992"/>
                    </a:ext>
                  </a:extLst>
                </a:gridCol>
                <a:gridCol w="1221935">
                  <a:extLst>
                    <a:ext uri="{9D8B030D-6E8A-4147-A177-3AD203B41FA5}">
                      <a16:colId xmlns:a16="http://schemas.microsoft.com/office/drawing/2014/main" val="51423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Mahasiswa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Absen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Tugas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Uts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Uas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40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5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5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97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29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6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3453-62DC-43F1-5260-915CA9E9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Nilai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2E8A-0481-FBFC-F199-BE6E6EAA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grade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50928B-0651-30ED-1571-02818E342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08707"/>
              </p:ext>
            </p:extLst>
          </p:nvPr>
        </p:nvGraphicFramePr>
        <p:xfrm>
          <a:off x="3579445" y="3048342"/>
          <a:ext cx="3763889" cy="263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567">
                  <a:extLst>
                    <a:ext uri="{9D8B030D-6E8A-4147-A177-3AD203B41FA5}">
                      <a16:colId xmlns:a16="http://schemas.microsoft.com/office/drawing/2014/main" val="1682666161"/>
                    </a:ext>
                  </a:extLst>
                </a:gridCol>
                <a:gridCol w="1714322">
                  <a:extLst>
                    <a:ext uri="{9D8B030D-6E8A-4147-A177-3AD203B41FA5}">
                      <a16:colId xmlns:a16="http://schemas.microsoft.com/office/drawing/2014/main" val="704663100"/>
                    </a:ext>
                  </a:extLst>
                </a:gridCol>
              </a:tblGrid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Nilai</a:t>
                      </a:r>
                      <a:endParaRPr lang="en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Huruf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03269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Nilai &gt; 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434198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70 &lt; Nilai &lt;80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084740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60 &lt; Nilai 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958653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50 &lt; Nilai &lt;60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752844"/>
                  </a:ext>
                </a:extLst>
              </a:tr>
              <a:tr h="439168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Nilai &lt;50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054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54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39C3-035F-1995-16ED-5C03725E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47D7-AC81-0427-1BA6-99100AF1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dirty="0"/>
              <a:t>Array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data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 yang </a:t>
            </a:r>
            <a:r>
              <a:rPr lang="en-ID" dirty="0" err="1"/>
              <a:t>disajikan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berurutan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data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sama.Array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sekelompok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berurutandengan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dan </a:t>
            </a:r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nn-NO" dirty="0"/>
              <a:t>Sintaks:</a:t>
            </a:r>
          </a:p>
          <a:p>
            <a:pPr marL="0" indent="0" algn="just">
              <a:buNone/>
            </a:pPr>
            <a:r>
              <a:rPr lang="nn-NO" b="1" dirty="0">
                <a:solidFill>
                  <a:srgbClr val="FF0000"/>
                </a:solidFill>
              </a:rPr>
              <a:t>tipe_data nama_variabel_array[]</a:t>
            </a:r>
          </a:p>
          <a:p>
            <a:pPr marL="0" indent="0" algn="just">
              <a:buNone/>
            </a:pPr>
            <a:endParaRPr lang="nn-NO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D" dirty="0" err="1"/>
              <a:t>Besarnya</a:t>
            </a:r>
            <a:r>
              <a:rPr lang="en-ID" dirty="0"/>
              <a:t> </a:t>
            </a:r>
            <a:r>
              <a:rPr lang="en-ID" dirty="0" err="1"/>
              <a:t>alokasi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diberikansebelum</a:t>
            </a:r>
            <a:r>
              <a:rPr lang="en-ID" dirty="0"/>
              <a:t> variable </a:t>
            </a:r>
            <a:r>
              <a:rPr lang="en-ID" dirty="0" err="1"/>
              <a:t>bertipe</a:t>
            </a:r>
            <a:r>
              <a:rPr lang="en-ID" dirty="0"/>
              <a:t> array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alokasi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Java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memberikannya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implisit</a:t>
            </a:r>
            <a:r>
              <a:rPr lang="en-ID" dirty="0"/>
              <a:t>. </a:t>
            </a:r>
            <a:r>
              <a:rPr lang="en-ID" dirty="0" err="1"/>
              <a:t>Kemudian</a:t>
            </a:r>
            <a:r>
              <a:rPr lang="en-ID" dirty="0"/>
              <a:t>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datadisebut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nama_variabel_array</a:t>
            </a:r>
            <a:r>
              <a:rPr lang="en-ID" dirty="0"/>
              <a:t> yang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penomorannya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411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F5A0-03F8-F099-AC77-A73BC224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0A0E-A86F-07CD-51EF-FF3F7CDC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array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alokasi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11,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125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ke-11,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Syntaks</a:t>
            </a:r>
            <a:r>
              <a:rPr lang="en-ID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dirty="0"/>
              <a:t>	</a:t>
            </a:r>
            <a:r>
              <a:rPr lang="en-ID" dirty="0">
                <a:solidFill>
                  <a:srgbClr val="C00000"/>
                </a:solidFill>
              </a:rPr>
              <a:t>int </a:t>
            </a:r>
            <a:r>
              <a:rPr lang="en-ID" dirty="0" err="1">
                <a:solidFill>
                  <a:srgbClr val="C00000"/>
                </a:solidFill>
              </a:rPr>
              <a:t>penjualan</a:t>
            </a:r>
            <a:r>
              <a:rPr lang="en-ID" dirty="0">
                <a:solidFill>
                  <a:srgbClr val="C00000"/>
                </a:solidFill>
              </a:rPr>
              <a:t>[];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dirty="0">
                <a:solidFill>
                  <a:srgbClr val="C00000"/>
                </a:solidFill>
              </a:rPr>
              <a:t>	</a:t>
            </a:r>
            <a:r>
              <a:rPr lang="en-ID" dirty="0" err="1">
                <a:solidFill>
                  <a:srgbClr val="C00000"/>
                </a:solidFill>
              </a:rPr>
              <a:t>penjualan</a:t>
            </a:r>
            <a:r>
              <a:rPr lang="en-ID" dirty="0">
                <a:solidFill>
                  <a:srgbClr val="C00000"/>
                </a:solidFill>
              </a:rPr>
              <a:t> = new int[12];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dirty="0">
                <a:solidFill>
                  <a:srgbClr val="C00000"/>
                </a:solidFill>
              </a:rPr>
              <a:t>	</a:t>
            </a:r>
            <a:r>
              <a:rPr lang="en-ID" dirty="0" err="1">
                <a:solidFill>
                  <a:srgbClr val="C00000"/>
                </a:solidFill>
              </a:rPr>
              <a:t>penjualan</a:t>
            </a:r>
            <a:r>
              <a:rPr lang="en-ID" dirty="0">
                <a:solidFill>
                  <a:srgbClr val="C00000"/>
                </a:solidFill>
              </a:rPr>
              <a:t>[11] = 125;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sekelompok</a:t>
            </a:r>
            <a:r>
              <a:rPr lang="en-ID" dirty="0"/>
              <a:t> data yang </a:t>
            </a:r>
            <a:r>
              <a:rPr lang="en-ID" dirty="0" err="1"/>
              <a:t>bertipe</a:t>
            </a:r>
            <a:r>
              <a:rPr lang="en-ID" dirty="0"/>
              <a:t> array,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length.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dirty="0"/>
              <a:t>Sintaks: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n-NO" dirty="0"/>
              <a:t>	</a:t>
            </a:r>
            <a:r>
              <a:rPr lang="nn-NO" dirty="0">
                <a:solidFill>
                  <a:srgbClr val="C00000"/>
                </a:solidFill>
              </a:rPr>
              <a:t>nama_variabel_array.length</a:t>
            </a:r>
            <a:endParaRPr lang="en-ID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2ACF-5772-9E17-09A4-BF785866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Contoh</a:t>
            </a:r>
            <a:r>
              <a:rPr lang="en-US" sz="2400" b="1" dirty="0"/>
              <a:t>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aplikasi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variabel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penjualan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bertipe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array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dimana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setiap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elemen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400" b="1" i="0" dirty="0" err="1">
                <a:solidFill>
                  <a:srgbClr val="000000"/>
                </a:solidFill>
                <a:effectLst/>
              </a:rPr>
              <a:t>bertipe</a:t>
            </a:r>
            <a:r>
              <a:rPr lang="en-ID" sz="2400" b="1" i="0" dirty="0">
                <a:solidFill>
                  <a:srgbClr val="000000"/>
                </a:solidFill>
                <a:effectLst/>
              </a:rPr>
              <a:t> integer.</a:t>
            </a:r>
            <a:br>
              <a:rPr lang="en-ID" sz="1800" i="0" dirty="0">
                <a:solidFill>
                  <a:srgbClr val="000000"/>
                </a:solidFill>
                <a:effectLst/>
              </a:rPr>
            </a:br>
            <a:endParaRPr lang="en-ID" sz="2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E0491F8-9AB5-ABC2-CFC7-0EBFA575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86" t="16561" r="30793" b="26216"/>
          <a:stretch/>
        </p:blipFill>
        <p:spPr>
          <a:xfrm>
            <a:off x="1336431" y="1237956"/>
            <a:ext cx="8961120" cy="5376675"/>
          </a:xfrm>
        </p:spPr>
      </p:pic>
    </p:spTree>
    <p:extLst>
      <p:ext uri="{BB962C8B-B14F-4D97-AF65-F5344CB8AC3E}">
        <p14:creationId xmlns:p14="http://schemas.microsoft.com/office/powerpoint/2010/main" val="160612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074F-DC3C-F84E-6B03-333E9CEE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dua </a:t>
            </a:r>
            <a:r>
              <a:rPr lang="en-US" dirty="0" err="1"/>
              <a:t>dimensi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3AD3-0515-4299-8761-CD5F0568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dirty="0"/>
              <a:t>Model array </a:t>
            </a:r>
            <a:r>
              <a:rPr lang="en-ID" dirty="0" err="1"/>
              <a:t>sebagaimana</a:t>
            </a:r>
            <a:r>
              <a:rPr lang="en-ID" dirty="0"/>
              <a:t> yang </a:t>
            </a:r>
            <a:r>
              <a:rPr lang="en-ID" dirty="0" err="1"/>
              <a:t>dijelaskan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array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. Sangat </a:t>
            </a:r>
            <a:r>
              <a:rPr lang="en-ID" dirty="0" err="1"/>
              <a:t>dimungkinkan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array dua </a:t>
            </a:r>
            <a:r>
              <a:rPr lang="en-ID" dirty="0" err="1"/>
              <a:t>dimensi</a:t>
            </a:r>
            <a:r>
              <a:rPr lang="en-ID" dirty="0"/>
              <a:t>, </a:t>
            </a:r>
            <a:r>
              <a:rPr lang="en-ID" dirty="0" err="1"/>
              <a:t>misalkan</a:t>
            </a:r>
            <a:r>
              <a:rPr lang="en-ID" dirty="0"/>
              <a:t> pada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matriks</a:t>
            </a:r>
            <a:r>
              <a:rPr lang="en-ID" dirty="0"/>
              <a:t>. </a:t>
            </a:r>
            <a:r>
              <a:rPr lang="en-ID" dirty="0" err="1"/>
              <a:t>Syntak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array dua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>
                <a:solidFill>
                  <a:srgbClr val="C00000"/>
                </a:solidFill>
              </a:rPr>
              <a:t>tipe_data</a:t>
            </a:r>
            <a:r>
              <a:rPr lang="en-ID" dirty="0">
                <a:solidFill>
                  <a:srgbClr val="C00000"/>
                </a:solidFill>
              </a:rPr>
              <a:t> </a:t>
            </a:r>
            <a:r>
              <a:rPr lang="en-ID" dirty="0" err="1">
                <a:solidFill>
                  <a:srgbClr val="C00000"/>
                </a:solidFill>
              </a:rPr>
              <a:t>nama_variabel_array</a:t>
            </a:r>
            <a:r>
              <a:rPr lang="en-ID" dirty="0">
                <a:solidFill>
                  <a:srgbClr val="C00000"/>
                </a:solidFill>
              </a:rPr>
              <a:t>[][]</a:t>
            </a:r>
          </a:p>
          <a:p>
            <a:pPr marL="0" indent="0" algn="just">
              <a:buNone/>
            </a:pP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bertipe</a:t>
            </a:r>
            <a:r>
              <a:rPr lang="en-ID" dirty="0"/>
              <a:t> array dua </a:t>
            </a:r>
            <a:r>
              <a:rPr lang="en-ID" dirty="0" err="1"/>
              <a:t>dimensi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alokasi</a:t>
            </a:r>
            <a:r>
              <a:rPr lang="en-ID" dirty="0"/>
              <a:t> </a:t>
            </a:r>
            <a:r>
              <a:rPr lang="en-ID" dirty="0" err="1"/>
              <a:t>memori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12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dan 31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125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pada </a:t>
            </a:r>
            <a:r>
              <a:rPr lang="en-ID" dirty="0" err="1"/>
              <a:t>dimensi</a:t>
            </a:r>
            <a:r>
              <a:rPr lang="en-ID" dirty="0"/>
              <a:t> (11, 23),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>
                <a:solidFill>
                  <a:srgbClr val="C00000"/>
                </a:solidFill>
              </a:rPr>
              <a:t>int </a:t>
            </a:r>
            <a:r>
              <a:rPr lang="en-ID" dirty="0" err="1">
                <a:solidFill>
                  <a:srgbClr val="C00000"/>
                </a:solidFill>
              </a:rPr>
              <a:t>penjualan</a:t>
            </a:r>
            <a:r>
              <a:rPr lang="en-ID" dirty="0">
                <a:solidFill>
                  <a:srgbClr val="C00000"/>
                </a:solidFill>
              </a:rPr>
              <a:t>[][];</a:t>
            </a:r>
          </a:p>
          <a:p>
            <a:pPr marL="0" indent="0" algn="just">
              <a:buNone/>
            </a:pPr>
            <a:r>
              <a:rPr lang="en-ID" dirty="0">
                <a:solidFill>
                  <a:srgbClr val="C00000"/>
                </a:solidFill>
              </a:rPr>
              <a:t>	</a:t>
            </a:r>
            <a:r>
              <a:rPr lang="en-ID" dirty="0" err="1">
                <a:solidFill>
                  <a:srgbClr val="C00000"/>
                </a:solidFill>
              </a:rPr>
              <a:t>penjualan</a:t>
            </a:r>
            <a:r>
              <a:rPr lang="en-ID" dirty="0">
                <a:solidFill>
                  <a:srgbClr val="C00000"/>
                </a:solidFill>
              </a:rPr>
              <a:t> = new int[12][31];</a:t>
            </a:r>
          </a:p>
          <a:p>
            <a:pPr marL="0" indent="0" algn="just">
              <a:buNone/>
            </a:pPr>
            <a:r>
              <a:rPr lang="en-ID" dirty="0">
                <a:solidFill>
                  <a:srgbClr val="C00000"/>
                </a:solidFill>
              </a:rPr>
              <a:t>	</a:t>
            </a:r>
            <a:r>
              <a:rPr lang="en-ID" dirty="0" err="1">
                <a:solidFill>
                  <a:srgbClr val="C00000"/>
                </a:solidFill>
              </a:rPr>
              <a:t>penjualan</a:t>
            </a:r>
            <a:r>
              <a:rPr lang="en-ID" dirty="0">
                <a:solidFill>
                  <a:srgbClr val="C00000"/>
                </a:solidFill>
              </a:rPr>
              <a:t>[11][23] = 125;</a:t>
            </a:r>
          </a:p>
        </p:txBody>
      </p:sp>
    </p:spTree>
    <p:extLst>
      <p:ext uri="{BB962C8B-B14F-4D97-AF65-F5344CB8AC3E}">
        <p14:creationId xmlns:p14="http://schemas.microsoft.com/office/powerpoint/2010/main" val="80508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27EF-8B17-0FEC-406D-4C604E36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Array 2 </a:t>
            </a:r>
            <a:r>
              <a:rPr lang="en-US" dirty="0" err="1"/>
              <a:t>dimensi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77766-2EE1-4100-928B-9E73E3C22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767" t="16561" r="30975" b="21043"/>
          <a:stretch/>
        </p:blipFill>
        <p:spPr>
          <a:xfrm>
            <a:off x="1758462" y="1364565"/>
            <a:ext cx="7948245" cy="5235537"/>
          </a:xfrm>
        </p:spPr>
      </p:pic>
    </p:spTree>
    <p:extLst>
      <p:ext uri="{BB962C8B-B14F-4D97-AF65-F5344CB8AC3E}">
        <p14:creationId xmlns:p14="http://schemas.microsoft.com/office/powerpoint/2010/main" val="20553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38E7-2AE1-730B-91B2-D8CA268C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input data </a:t>
            </a:r>
            <a:r>
              <a:rPr lang="en-US" dirty="0" err="1"/>
              <a:t>dengan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E5AE-687F-B739-306D-449D02B4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ID" sz="2000" dirty="0"/>
              <a:t>import </a:t>
            </a:r>
            <a:r>
              <a:rPr lang="en-ID" sz="2000" dirty="0" err="1"/>
              <a:t>java.util.Scanner</a:t>
            </a:r>
            <a:r>
              <a:rPr lang="en-ID" sz="2000" dirty="0"/>
              <a:t>;</a:t>
            </a:r>
          </a:p>
          <a:p>
            <a:pPr marL="0" indent="0">
              <a:buNone/>
            </a:pPr>
            <a:r>
              <a:rPr lang="en-ID" sz="2000" dirty="0"/>
              <a:t>public class </a:t>
            </a:r>
            <a:r>
              <a:rPr lang="en-ID" sz="2000" dirty="0" err="1"/>
              <a:t>inputarray</a:t>
            </a:r>
            <a:r>
              <a:rPr lang="en-ID" sz="2000" dirty="0"/>
              <a:t> {</a:t>
            </a:r>
          </a:p>
          <a:p>
            <a:pPr marL="0" indent="0">
              <a:buNone/>
            </a:pPr>
            <a:r>
              <a:rPr lang="en-ID" sz="2000" dirty="0"/>
              <a:t>     public static void main(String[] </a:t>
            </a:r>
            <a:r>
              <a:rPr lang="en-ID" sz="2000" dirty="0" err="1"/>
              <a:t>args</a:t>
            </a:r>
            <a:r>
              <a:rPr lang="en-ID" sz="2000" dirty="0"/>
              <a:t>)</a:t>
            </a:r>
          </a:p>
          <a:p>
            <a:pPr marL="0" indent="0">
              <a:buNone/>
            </a:pPr>
            <a:r>
              <a:rPr lang="en-ID" sz="2000" dirty="0"/>
              <a:t>    {</a:t>
            </a:r>
          </a:p>
          <a:p>
            <a:pPr marL="0" indent="0">
              <a:buNone/>
            </a:pPr>
            <a:r>
              <a:rPr lang="en-ID" sz="2000" dirty="0"/>
              <a:t>        Scanner </a:t>
            </a:r>
            <a:r>
              <a:rPr lang="en-ID" sz="2000" dirty="0" err="1"/>
              <a:t>masuk</a:t>
            </a:r>
            <a:r>
              <a:rPr lang="en-ID" sz="2000" dirty="0"/>
              <a:t>=new Scanner (System.in);</a:t>
            </a:r>
          </a:p>
          <a:p>
            <a:pPr marL="0" indent="0">
              <a:buNone/>
            </a:pPr>
            <a:r>
              <a:rPr lang="en-ID" sz="2000" dirty="0"/>
              <a:t>                </a:t>
            </a:r>
            <a:r>
              <a:rPr lang="en-ID" sz="2000" dirty="0" err="1"/>
              <a:t>System.out.print</a:t>
            </a:r>
            <a:r>
              <a:rPr lang="en-ID" sz="2000" dirty="0"/>
              <a:t>("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Mahasiswa</a:t>
            </a:r>
            <a:r>
              <a:rPr lang="en-ID" sz="2000" dirty="0"/>
              <a:t> : ");</a:t>
            </a:r>
          </a:p>
          <a:p>
            <a:pPr marL="0" indent="0">
              <a:buNone/>
            </a:pPr>
            <a:r>
              <a:rPr lang="en-ID" sz="2000" dirty="0"/>
              <a:t>        int n=</a:t>
            </a:r>
            <a:r>
              <a:rPr lang="en-ID" sz="2000" dirty="0" err="1"/>
              <a:t>masuk.nextInt</a:t>
            </a:r>
            <a:r>
              <a:rPr lang="en-ID" sz="2000" dirty="0"/>
              <a:t>();</a:t>
            </a:r>
          </a:p>
          <a:p>
            <a:pPr marL="0" indent="0">
              <a:buNone/>
            </a:pPr>
            <a:r>
              <a:rPr lang="en-ID" sz="2000" dirty="0"/>
              <a:t>       String </a:t>
            </a:r>
            <a:r>
              <a:rPr lang="en-ID" sz="2000" dirty="0" err="1"/>
              <a:t>mahasiswa</a:t>
            </a:r>
            <a:r>
              <a:rPr lang="en-ID" sz="2000" dirty="0"/>
              <a:t>[][] = new String[n][3];</a:t>
            </a:r>
          </a:p>
          <a:p>
            <a:pPr marL="0" indent="0">
              <a:buNone/>
            </a:pPr>
            <a:r>
              <a:rPr lang="en-ID" sz="2000" dirty="0"/>
              <a:t>        for(int </a:t>
            </a:r>
            <a:r>
              <a:rPr lang="en-ID" sz="2000" dirty="0" err="1"/>
              <a:t>i</a:t>
            </a:r>
            <a:r>
              <a:rPr lang="en-ID" sz="2000" dirty="0"/>
              <a:t>= 0; </a:t>
            </a:r>
            <a:r>
              <a:rPr lang="en-ID" sz="2000" dirty="0" err="1"/>
              <a:t>i</a:t>
            </a:r>
            <a:r>
              <a:rPr lang="en-ID" sz="2000" dirty="0"/>
              <a:t>&lt;n; </a:t>
            </a:r>
            <a:r>
              <a:rPr lang="en-ID" sz="2000" dirty="0" err="1"/>
              <a:t>i</a:t>
            </a:r>
            <a:r>
              <a:rPr lang="en-ID" sz="2000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219848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2482-4A6C-9778-D4F1-9E5AE856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A9D9-408A-F287-A7E4-5874EB26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ID" dirty="0"/>
              <a:t> </a:t>
            </a:r>
            <a:r>
              <a:rPr lang="en-ID" sz="2200" dirty="0"/>
              <a:t>{</a:t>
            </a:r>
          </a:p>
          <a:p>
            <a:pPr marL="0" indent="0">
              <a:buNone/>
            </a:pPr>
            <a:r>
              <a:rPr lang="en-ID" sz="2200" dirty="0"/>
              <a:t>            </a:t>
            </a:r>
            <a:r>
              <a:rPr lang="en-ID" sz="2200" dirty="0" err="1"/>
              <a:t>System.out.println</a:t>
            </a:r>
            <a:r>
              <a:rPr lang="en-ID" sz="2200" dirty="0"/>
              <a:t>("");</a:t>
            </a:r>
          </a:p>
          <a:p>
            <a:pPr marL="0" indent="0">
              <a:buNone/>
            </a:pPr>
            <a:r>
              <a:rPr lang="en-ID" sz="2200" dirty="0"/>
              <a:t>            </a:t>
            </a:r>
            <a:r>
              <a:rPr lang="en-ID" sz="2200" dirty="0" err="1"/>
              <a:t>System.out.println</a:t>
            </a:r>
            <a:r>
              <a:rPr lang="en-ID" sz="2200" dirty="0"/>
              <a:t>("Data </a:t>
            </a:r>
            <a:r>
              <a:rPr lang="en-ID" sz="2200" dirty="0" err="1"/>
              <a:t>Mahasiswa</a:t>
            </a:r>
            <a:r>
              <a:rPr lang="en-ID" sz="2200" dirty="0"/>
              <a:t> </a:t>
            </a:r>
            <a:r>
              <a:rPr lang="en-ID" sz="2200" dirty="0" err="1"/>
              <a:t>ke</a:t>
            </a:r>
            <a:r>
              <a:rPr lang="en-ID" sz="2200" dirty="0"/>
              <a:t> "+(i+1));</a:t>
            </a:r>
          </a:p>
          <a:p>
            <a:pPr marL="0" indent="0">
              <a:buNone/>
            </a:pPr>
            <a:r>
              <a:rPr lang="en-ID" sz="2200" dirty="0"/>
              <a:t>            for(int j=0;j&lt;3;j++)</a:t>
            </a:r>
          </a:p>
          <a:p>
            <a:pPr marL="0" indent="0">
              <a:buNone/>
            </a:pPr>
            <a:r>
              <a:rPr lang="en-ID" sz="2200" dirty="0"/>
              <a:t>            {      </a:t>
            </a:r>
          </a:p>
          <a:p>
            <a:pPr marL="0" indent="0">
              <a:buNone/>
            </a:pPr>
            <a:r>
              <a:rPr lang="en-ID" sz="2200" dirty="0"/>
              <a:t>                if (j == 0)</a:t>
            </a:r>
          </a:p>
          <a:p>
            <a:pPr marL="0" indent="0">
              <a:buNone/>
            </a:pPr>
            <a:r>
              <a:rPr lang="en-ID" sz="2200" dirty="0"/>
              <a:t>                    </a:t>
            </a:r>
            <a:r>
              <a:rPr lang="en-ID" sz="2200" dirty="0" err="1"/>
              <a:t>System.out.print</a:t>
            </a:r>
            <a:r>
              <a:rPr lang="en-ID" sz="2200" dirty="0"/>
              <a:t>("NIM     :");</a:t>
            </a:r>
          </a:p>
          <a:p>
            <a:pPr marL="0" indent="0">
              <a:buNone/>
            </a:pPr>
            <a:r>
              <a:rPr lang="en-ID" sz="2200" dirty="0"/>
              <a:t>                else if (j == 1)</a:t>
            </a:r>
          </a:p>
          <a:p>
            <a:pPr marL="0" indent="0">
              <a:buNone/>
            </a:pPr>
            <a:r>
              <a:rPr lang="en-ID" sz="2200" dirty="0"/>
              <a:t>                    </a:t>
            </a:r>
            <a:r>
              <a:rPr lang="en-ID" sz="2200" dirty="0" err="1"/>
              <a:t>System.out.print</a:t>
            </a:r>
            <a:r>
              <a:rPr lang="en-ID" sz="2200" dirty="0"/>
              <a:t>("Nama    : ");</a:t>
            </a:r>
          </a:p>
          <a:p>
            <a:pPr marL="0" indent="0">
              <a:buNone/>
            </a:pPr>
            <a:r>
              <a:rPr lang="en-ID" sz="2200" dirty="0"/>
              <a:t>                else</a:t>
            </a:r>
          </a:p>
          <a:p>
            <a:pPr marL="0" indent="0">
              <a:buNone/>
            </a:pPr>
            <a:r>
              <a:rPr lang="en-ID" sz="2200" dirty="0"/>
              <a:t>                    </a:t>
            </a:r>
            <a:r>
              <a:rPr lang="en-ID" sz="2200" dirty="0" err="1"/>
              <a:t>System.out.print</a:t>
            </a:r>
            <a:r>
              <a:rPr lang="en-ID" sz="2200" dirty="0"/>
              <a:t>("</a:t>
            </a:r>
            <a:r>
              <a:rPr lang="en-ID" sz="2200" dirty="0" err="1"/>
              <a:t>Jurusan</a:t>
            </a:r>
            <a:r>
              <a:rPr lang="en-ID" sz="2200" dirty="0"/>
              <a:t> : ");</a:t>
            </a:r>
          </a:p>
          <a:p>
            <a:pPr marL="0" indent="0">
              <a:buNone/>
            </a:pPr>
            <a:r>
              <a:rPr lang="en-ID" sz="2200" dirty="0"/>
              <a:t>                    </a:t>
            </a:r>
            <a:r>
              <a:rPr lang="en-ID" sz="2200" dirty="0" err="1"/>
              <a:t>System.out.print</a:t>
            </a:r>
            <a:r>
              <a:rPr lang="en-ID" sz="2200" dirty="0"/>
              <a:t>("");</a:t>
            </a:r>
          </a:p>
          <a:p>
            <a:pPr marL="0" indent="0">
              <a:buNone/>
            </a:pPr>
            <a:r>
              <a:rPr lang="en-ID" sz="2200" dirty="0"/>
              <a:t>                </a:t>
            </a:r>
            <a:r>
              <a:rPr lang="en-ID" sz="2200" dirty="0" err="1"/>
              <a:t>mahasiswa</a:t>
            </a:r>
            <a:r>
              <a:rPr lang="en-ID" sz="2200" dirty="0"/>
              <a:t>[</a:t>
            </a:r>
            <a:r>
              <a:rPr lang="en-ID" sz="2200" dirty="0" err="1"/>
              <a:t>i</a:t>
            </a:r>
            <a:r>
              <a:rPr lang="en-ID" sz="2200" dirty="0"/>
              <a:t>][j] = </a:t>
            </a:r>
            <a:r>
              <a:rPr lang="en-ID" sz="2200" dirty="0" err="1"/>
              <a:t>masuk.next</a:t>
            </a:r>
            <a:r>
              <a:rPr lang="en-ID" sz="2200" dirty="0"/>
              <a:t>();</a:t>
            </a:r>
          </a:p>
          <a:p>
            <a:pPr marL="0" indent="0">
              <a:buNone/>
            </a:pPr>
            <a:r>
              <a:rPr lang="en-ID" sz="2200" dirty="0"/>
              <a:t>            }</a:t>
            </a:r>
          </a:p>
          <a:p>
            <a:pPr marL="0" indent="0">
              <a:buNone/>
            </a:pPr>
            <a:r>
              <a:rPr lang="en-ID" sz="22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68257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7D2B-6065-0B01-D7ED-8F3866A6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E1E9-4BC6-FF26-7BF6-61F35395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pPr marL="0" indent="0">
              <a:buNone/>
            </a:pPr>
            <a:r>
              <a:rPr lang="en-ID" sz="2000" dirty="0"/>
              <a:t> }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System.out.println</a:t>
            </a:r>
            <a:r>
              <a:rPr lang="en-ID" sz="2000" dirty="0"/>
              <a:t>("Data </a:t>
            </a:r>
            <a:r>
              <a:rPr lang="en-ID" sz="2000" dirty="0" err="1"/>
              <a:t>Mahasiswa</a:t>
            </a:r>
            <a:r>
              <a:rPr lang="en-ID" sz="2000" dirty="0"/>
              <a:t> yang </a:t>
            </a:r>
            <a:r>
              <a:rPr lang="en-ID" sz="2000" dirty="0" err="1"/>
              <a:t>dimasukan</a:t>
            </a:r>
            <a:r>
              <a:rPr lang="en-ID" sz="2000" dirty="0"/>
              <a:t>");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System.out.println</a:t>
            </a:r>
            <a:r>
              <a:rPr lang="en-ID" sz="2000" dirty="0"/>
              <a:t>("-----------------------------");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System.out.println</a:t>
            </a:r>
            <a:r>
              <a:rPr lang="en-ID" sz="2000" dirty="0"/>
              <a:t>("NIM \t\t\t  NAMA \t\t  JURUSAN \t");</a:t>
            </a:r>
          </a:p>
          <a:p>
            <a:pPr marL="0" indent="0">
              <a:buNone/>
            </a:pPr>
            <a:r>
              <a:rPr lang="en-ID" sz="2000" dirty="0"/>
              <a:t>                for(int </a:t>
            </a:r>
            <a:r>
              <a:rPr lang="en-ID" sz="2000" dirty="0" err="1"/>
              <a:t>i</a:t>
            </a:r>
            <a:r>
              <a:rPr lang="en-ID" sz="2000" dirty="0"/>
              <a:t>=0;i&lt;</a:t>
            </a:r>
            <a:r>
              <a:rPr lang="en-ID" sz="2000" dirty="0" err="1"/>
              <a:t>n;i</a:t>
            </a:r>
            <a:r>
              <a:rPr lang="en-ID" sz="2000" dirty="0"/>
              <a:t>++)</a:t>
            </a:r>
          </a:p>
          <a:p>
            <a:pPr marL="0" indent="0">
              <a:buNone/>
            </a:pPr>
            <a:r>
              <a:rPr lang="en-ID" sz="2000" dirty="0"/>
              <a:t>        {</a:t>
            </a:r>
          </a:p>
          <a:p>
            <a:pPr marL="0" indent="0">
              <a:buNone/>
            </a:pPr>
            <a:r>
              <a:rPr lang="en-ID" sz="2000" dirty="0"/>
              <a:t>            for(int j=0;j&lt;3;j++)</a:t>
            </a:r>
          </a:p>
          <a:p>
            <a:pPr marL="0" indent="0">
              <a:buNone/>
            </a:pPr>
            <a:r>
              <a:rPr lang="en-ID" sz="2000" dirty="0"/>
              <a:t>            {</a:t>
            </a:r>
          </a:p>
          <a:p>
            <a:pPr marL="0" indent="0">
              <a:buNone/>
            </a:pPr>
            <a:r>
              <a:rPr lang="en-ID" sz="2000" dirty="0"/>
              <a:t>                </a:t>
            </a:r>
            <a:r>
              <a:rPr lang="en-ID" sz="2000" dirty="0" err="1"/>
              <a:t>System.out.print</a:t>
            </a:r>
            <a:r>
              <a:rPr lang="en-ID" sz="2000" dirty="0"/>
              <a:t>(</a:t>
            </a:r>
            <a:r>
              <a:rPr lang="en-ID" sz="2000" dirty="0" err="1"/>
              <a:t>mahasiswa</a:t>
            </a:r>
            <a:r>
              <a:rPr lang="en-ID" sz="2000" dirty="0"/>
              <a:t>[</a:t>
            </a:r>
            <a:r>
              <a:rPr lang="en-ID" sz="2000" dirty="0" err="1"/>
              <a:t>i</a:t>
            </a:r>
            <a:r>
              <a:rPr lang="en-ID" sz="2000" dirty="0"/>
              <a:t>][j]+"\t\t");</a:t>
            </a:r>
          </a:p>
          <a:p>
            <a:pPr marL="0" indent="0">
              <a:buNone/>
            </a:pPr>
            <a:r>
              <a:rPr lang="en-ID" sz="2000" dirty="0"/>
              <a:t>            }</a:t>
            </a:r>
          </a:p>
          <a:p>
            <a:pPr marL="0" indent="0">
              <a:buNone/>
            </a:pPr>
            <a:r>
              <a:rPr lang="en-ID" sz="2000" dirty="0"/>
              <a:t>        </a:t>
            </a:r>
            <a:r>
              <a:rPr lang="en-ID" sz="2000" dirty="0" err="1"/>
              <a:t>System.out.println</a:t>
            </a:r>
            <a:r>
              <a:rPr lang="en-ID" sz="2000" dirty="0"/>
              <a:t>();</a:t>
            </a:r>
          </a:p>
          <a:p>
            <a:pPr marL="0" indent="0">
              <a:buNone/>
            </a:pPr>
            <a:r>
              <a:rPr lang="en-ID" sz="2000" dirty="0"/>
              <a:t>        }    }     } </a:t>
            </a:r>
          </a:p>
        </p:txBody>
      </p:sp>
    </p:spTree>
    <p:extLst>
      <p:ext uri="{BB962C8B-B14F-4D97-AF65-F5344CB8AC3E}">
        <p14:creationId xmlns:p14="http://schemas.microsoft.com/office/powerpoint/2010/main" val="172538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745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Pertemuan 6 Array dan String</vt:lpstr>
      <vt:lpstr>Array</vt:lpstr>
      <vt:lpstr>contoh</vt:lpstr>
      <vt:lpstr>Contoh aplikasi variabel penjualan yang bertipe array dimana setiap elemen bertipe integer. </vt:lpstr>
      <vt:lpstr>Array dua dimensi</vt:lpstr>
      <vt:lpstr>Contoh Array 2 dimensi</vt:lpstr>
      <vt:lpstr>Contoh input data dengan Array</vt:lpstr>
      <vt:lpstr>Lanjutan </vt:lpstr>
      <vt:lpstr>Lanjutan </vt:lpstr>
      <vt:lpstr>Hasil Running</vt:lpstr>
      <vt:lpstr>Tugas</vt:lpstr>
      <vt:lpstr>Konversi Nilai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6 Array dan String</dc:title>
  <dc:creator>irone</dc:creator>
  <cp:lastModifiedBy>irone</cp:lastModifiedBy>
  <cp:revision>1</cp:revision>
  <dcterms:created xsi:type="dcterms:W3CDTF">2023-08-04T06:16:56Z</dcterms:created>
  <dcterms:modified xsi:type="dcterms:W3CDTF">2023-08-04T07:53:33Z</dcterms:modified>
</cp:coreProperties>
</file>