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9707-20E3-7092-EBB3-1F4A5F4F3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46FD6-250B-2F16-0986-3D4AE885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D960-D5AC-1C71-0D4E-5593321F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234-DB9F-4DC4-81B6-D969A8F5E643}" type="datetimeFigureOut">
              <a:rPr lang="en-ID" smtClean="0"/>
              <a:t>7/30/2023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3CF5-1239-8B1D-E67E-40C38A8D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C995-0D46-4944-4867-015A7B64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A038-9501-4224-B827-12441CD97F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89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1334-CEA0-E9A5-0193-76A2983C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2663C-1147-E027-DDD1-507FF6464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3FC0-AF2E-10ED-D289-BBABD173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234-DB9F-4DC4-81B6-D969A8F5E643}" type="datetimeFigureOut">
              <a:rPr lang="en-ID" smtClean="0"/>
              <a:t>7/30/2023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12678-004C-47DB-F10A-7F339A6C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EE23-E23B-19F4-3E12-B45A19F2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A038-9501-4224-B827-12441CD97F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672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0DB58-B6D3-B7FB-144C-DEAE807D1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7877F-47C3-2181-92CA-7DCF7B80C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45D6-0F85-8017-15F1-C87F14A9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234-DB9F-4DC4-81B6-D969A8F5E643}" type="datetimeFigureOut">
              <a:rPr lang="en-ID" smtClean="0"/>
              <a:t>7/30/2023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6C8D-E623-C895-B2A9-8EAABE46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0F10-5A1A-9017-7B04-C4019D5A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A038-9501-4224-B827-12441CD97F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048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2FD9-A5BD-B9FF-AE08-B5D4790D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1601-A5C0-0FAB-1FCC-3F2A42FF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ADD30-3396-C9E0-3EE3-FE98067E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234-DB9F-4DC4-81B6-D969A8F5E643}" type="datetimeFigureOut">
              <a:rPr lang="en-ID" smtClean="0"/>
              <a:t>7/30/2023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40497-715B-79FD-C1EC-B8C4B05E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83E9-CA0D-9FF0-C420-E836DCD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A038-9501-4224-B827-12441CD97F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53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7F99-185F-A2C4-B88E-7C039E3F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828CF-B25A-34BE-E945-0C0A0794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0870-8E2A-0956-7F4A-0B2EF4DB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234-DB9F-4DC4-81B6-D969A8F5E643}" type="datetimeFigureOut">
              <a:rPr lang="en-ID" smtClean="0"/>
              <a:t>7/30/2023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CA85-738C-4EED-A870-F86C472A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B7F0-C087-0823-2725-2FF64720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A038-9501-4224-B827-12441CD97F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6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997-2646-E8F1-6134-6819E7D7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6C8C-840D-128E-74D2-EA3C974B9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61919-F67B-8997-2F09-C52406E49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D949-B097-7B56-D563-41DD8310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234-DB9F-4DC4-81B6-D969A8F5E643}" type="datetimeFigureOut">
              <a:rPr lang="en-ID" smtClean="0"/>
              <a:t>7/30/2023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BE15-E4DB-77A1-7F85-4BF74859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BF40D-78D4-4E0E-ACC1-54761FA4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A038-9501-4224-B827-12441CD97F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432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C420-7BF0-8BDD-40FE-5A124A2C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831A-230E-B3EC-36F5-34A1CF01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AFE75-911D-7743-B4A1-38B92959C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279E9-2647-237E-2346-AF6F9F1DB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015FB-0EED-7A8E-3551-7D24CFA9E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48B35-3567-6727-9CE3-011AC12F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234-DB9F-4DC4-81B6-D969A8F5E643}" type="datetimeFigureOut">
              <a:rPr lang="en-ID" smtClean="0"/>
              <a:t>7/30/2023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69E22-FDA8-4189-F096-D946CFB1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09134-F03B-4160-F579-45487024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A038-9501-4224-B827-12441CD97F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159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AC16-495E-86AD-F79B-019E407E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14525-FBC0-65C7-246F-3980139E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234-DB9F-4DC4-81B6-D969A8F5E643}" type="datetimeFigureOut">
              <a:rPr lang="en-ID" smtClean="0"/>
              <a:t>7/30/2023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F2307-FAE3-DD11-D8ED-D5435414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178D3-53AF-D7CA-69BE-4DED211E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A038-9501-4224-B827-12441CD97F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944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B0DB4-32C6-2E92-3392-08805D65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234-DB9F-4DC4-81B6-D969A8F5E643}" type="datetimeFigureOut">
              <a:rPr lang="en-ID" smtClean="0"/>
              <a:t>7/30/2023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EB078-1D66-7BA7-DF37-4C0BF691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61D74-8BAA-CAB6-2E2C-C8EA67D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A038-9501-4224-B827-12441CD97F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310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C8C2-3FEA-A1A7-C3AD-6AF9909E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9312-1721-479F-E7AC-1016BC290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BEE81-1632-8BDA-ADE0-9B1C91D5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3FF0E-63E2-11CE-A74E-C3F8BB51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234-DB9F-4DC4-81B6-D969A8F5E643}" type="datetimeFigureOut">
              <a:rPr lang="en-ID" smtClean="0"/>
              <a:t>7/30/2023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F80D8-200B-11F7-0AC7-D4AD03BA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2ABDA-7FCB-C5B7-612F-F7555149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A038-9501-4224-B827-12441CD97F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73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A323-0485-E2ED-9525-3C53159E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C8912-DF0C-37BC-B3CF-570C51A73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E5AF5-E7B4-2C61-AA33-56EA4C3C8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F8198-6B80-CC9A-159A-6E2FCFDF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B234-DB9F-4DC4-81B6-D969A8F5E643}" type="datetimeFigureOut">
              <a:rPr lang="en-ID" smtClean="0"/>
              <a:t>7/30/2023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B5636-564C-DC38-96A2-4C653CC9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1C93E-5AFC-E747-275F-F98DD68B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A038-9501-4224-B827-12441CD97F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654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A46CA-5801-FE68-9229-7DF753D3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795F-AB31-4807-6159-F997D550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7D46-6F35-44DD-6A52-B03745AE7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B234-DB9F-4DC4-81B6-D969A8F5E643}" type="datetimeFigureOut">
              <a:rPr lang="en-ID" smtClean="0"/>
              <a:t>7/30/2023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AECB-523F-C6F8-DB1F-E9DED3FC0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99B18-FD5D-BC91-24F7-4C62D9518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A038-9501-4224-B827-12441CD97F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896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8EF3-0782-2EC5-6732-D73C8A5A6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Pertemuan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/>
              <a:t>Decision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68CF5-D425-D32E-A0DB-9C01E3D53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Irwan</a:t>
            </a:r>
            <a:r>
              <a:rPr lang="en-US" dirty="0"/>
              <a:t> Tanu </a:t>
            </a:r>
            <a:r>
              <a:rPr lang="en-US" dirty="0" err="1"/>
              <a:t>Kusnadi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1824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5DF0-0755-48DA-38F5-F7F65C5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FF2-76BF-3A78-AB05-B62C1C18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b="1" dirty="0"/>
              <a:t>private void </a:t>
            </a:r>
            <a:r>
              <a:rPr lang="en-ID" sz="1800" b="1" dirty="0" err="1"/>
              <a:t>harga</a:t>
            </a:r>
            <a:r>
              <a:rPr lang="en-ID" sz="1800" b="1" dirty="0"/>
              <a:t>(){</a:t>
            </a:r>
          </a:p>
          <a:p>
            <a:pPr marL="0" indent="0">
              <a:buNone/>
            </a:pPr>
            <a:r>
              <a:rPr lang="en-ID" sz="1800" b="1" dirty="0"/>
              <a:t>	String </a:t>
            </a:r>
            <a:r>
              <a:rPr lang="en-ID" sz="1800" b="1" dirty="0" err="1"/>
              <a:t>merek</a:t>
            </a:r>
            <a:r>
              <a:rPr lang="en-ID" sz="1800" b="1" dirty="0"/>
              <a:t> = (String)</a:t>
            </a:r>
            <a:r>
              <a:rPr lang="en-ID" sz="1800" b="1" dirty="0" err="1"/>
              <a:t>pmerek.getSelectedItem</a:t>
            </a:r>
            <a:r>
              <a:rPr lang="en-ID" sz="1800" b="1" dirty="0"/>
              <a:t>();</a:t>
            </a:r>
          </a:p>
          <a:p>
            <a:pPr marL="0" indent="0">
              <a:buNone/>
            </a:pPr>
            <a:r>
              <a:rPr lang="en-ID" sz="1800" b="1" dirty="0"/>
              <a:t>		if (</a:t>
            </a:r>
            <a:r>
              <a:rPr lang="en-ID" sz="1800" b="1" dirty="0" err="1"/>
              <a:t>merek.equals</a:t>
            </a:r>
            <a:r>
              <a:rPr lang="en-ID" sz="1800" b="1" dirty="0"/>
              <a:t>("Aqua"))</a:t>
            </a:r>
          </a:p>
          <a:p>
            <a:pPr marL="0" indent="0">
              <a:buNone/>
            </a:pPr>
            <a:r>
              <a:rPr lang="en-ID" sz="1800" b="1" dirty="0"/>
              <a:t>			if(</a:t>
            </a:r>
            <a:r>
              <a:rPr lang="en-ID" sz="1800" b="1" dirty="0" err="1"/>
              <a:t>gelas.isSelected</a:t>
            </a:r>
            <a:r>
              <a:rPr lang="en-ID" sz="1800" b="1" dirty="0"/>
              <a:t>()==true)</a:t>
            </a:r>
          </a:p>
          <a:p>
            <a:pPr marL="0" indent="0">
              <a:buNone/>
            </a:pPr>
            <a:r>
              <a:rPr lang="en-ID" sz="1800" b="1" dirty="0"/>
              <a:t>				</a:t>
            </a:r>
            <a:r>
              <a:rPr lang="en-ID" sz="1800" b="1" dirty="0" err="1"/>
              <a:t>harg.setText</a:t>
            </a:r>
            <a:r>
              <a:rPr lang="en-ID" sz="1800" b="1" dirty="0"/>
              <a:t>("500");</a:t>
            </a:r>
          </a:p>
          <a:p>
            <a:pPr marL="0" indent="0">
              <a:buNone/>
            </a:pPr>
            <a:r>
              <a:rPr lang="en-ID" sz="1800" b="1" dirty="0"/>
              <a:t>			else</a:t>
            </a:r>
          </a:p>
          <a:p>
            <a:pPr marL="0" indent="0">
              <a:buNone/>
            </a:pPr>
            <a:r>
              <a:rPr lang="en-ID" sz="1800" b="1" dirty="0"/>
              <a:t>				</a:t>
            </a:r>
            <a:r>
              <a:rPr lang="en-ID" sz="1800" b="1" dirty="0" err="1"/>
              <a:t>harg.setText</a:t>
            </a:r>
            <a:r>
              <a:rPr lang="en-ID" sz="1800" b="1" dirty="0"/>
              <a:t>("3000");</a:t>
            </a:r>
          </a:p>
          <a:p>
            <a:pPr marL="0" indent="0">
              <a:buNone/>
            </a:pPr>
            <a:r>
              <a:rPr lang="en-ID" sz="1800" b="1" dirty="0"/>
              <a:t>		else</a:t>
            </a:r>
          </a:p>
          <a:p>
            <a:pPr marL="0" indent="0">
              <a:buNone/>
            </a:pPr>
            <a:r>
              <a:rPr lang="en-ID" sz="1800" b="1" dirty="0"/>
              <a:t>		if(</a:t>
            </a:r>
            <a:r>
              <a:rPr lang="en-ID" sz="1800" b="1" dirty="0" err="1"/>
              <a:t>gelas.isSelected</a:t>
            </a:r>
            <a:r>
              <a:rPr lang="en-ID" sz="1800" b="1" dirty="0"/>
              <a:t>()==true)</a:t>
            </a:r>
          </a:p>
          <a:p>
            <a:pPr marL="0" indent="0">
              <a:buNone/>
            </a:pPr>
            <a:r>
              <a:rPr lang="en-ID" sz="1800" b="1" dirty="0"/>
              <a:t>			</a:t>
            </a:r>
            <a:r>
              <a:rPr lang="en-ID" sz="1800" b="1" dirty="0" err="1"/>
              <a:t>harg.setText</a:t>
            </a:r>
            <a:r>
              <a:rPr lang="en-ID" sz="1800" b="1" dirty="0"/>
              <a:t>("450");</a:t>
            </a:r>
          </a:p>
          <a:p>
            <a:pPr marL="0" indent="0">
              <a:buNone/>
            </a:pPr>
            <a:r>
              <a:rPr lang="en-ID" sz="1800" b="1" dirty="0"/>
              <a:t>			else</a:t>
            </a:r>
          </a:p>
          <a:p>
            <a:pPr marL="0" indent="0">
              <a:buNone/>
            </a:pPr>
            <a:r>
              <a:rPr lang="en-ID" sz="1800" b="1" dirty="0"/>
              <a:t>		</a:t>
            </a:r>
            <a:r>
              <a:rPr lang="en-ID" sz="1800" b="1" dirty="0" err="1"/>
              <a:t>harg.setText</a:t>
            </a:r>
            <a:r>
              <a:rPr lang="en-ID" sz="1800" b="1" dirty="0"/>
              <a:t>("2800");</a:t>
            </a:r>
          </a:p>
          <a:p>
            <a:pPr marL="0" indent="0">
              <a:buNone/>
            </a:pPr>
            <a:r>
              <a:rPr lang="en-ID" sz="1800" b="1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24839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730C-D3BD-F640-2139-E1675DD4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satuan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75E7-0D3D-A63F-6FCA-6F7E78AF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/>
              <a:t> private void </a:t>
            </a:r>
            <a:r>
              <a:rPr lang="en-ID" dirty="0" err="1"/>
              <a:t>gelasActionPerformed</a:t>
            </a:r>
            <a:r>
              <a:rPr lang="en-ID" dirty="0"/>
              <a:t>(</a:t>
            </a:r>
            <a:r>
              <a:rPr lang="en-ID" dirty="0" err="1"/>
              <a:t>java.awt.event.ActionEvent</a:t>
            </a:r>
            <a:r>
              <a:rPr lang="en-ID" dirty="0"/>
              <a:t> </a:t>
            </a:r>
            <a:r>
              <a:rPr lang="en-ID" dirty="0" err="1"/>
              <a:t>evt</a:t>
            </a:r>
            <a:r>
              <a:rPr lang="en-ID" dirty="0"/>
              <a:t>) {                                      </a:t>
            </a:r>
          </a:p>
          <a:p>
            <a:pPr marL="0" indent="0">
              <a:buNone/>
            </a:pPr>
            <a:r>
              <a:rPr lang="en-ID" dirty="0"/>
              <a:t>        // TODO add your handling code here: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botol.setSelected</a:t>
            </a:r>
            <a:r>
              <a:rPr lang="en-ID" dirty="0"/>
              <a:t>(false);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harga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}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 private void </a:t>
            </a:r>
            <a:r>
              <a:rPr lang="en-ID" dirty="0" err="1"/>
              <a:t>botolActionPerformed</a:t>
            </a:r>
            <a:r>
              <a:rPr lang="en-ID" dirty="0"/>
              <a:t>(</a:t>
            </a:r>
            <a:r>
              <a:rPr lang="en-ID" dirty="0" err="1"/>
              <a:t>java.awt.event.ActionEvent</a:t>
            </a:r>
            <a:r>
              <a:rPr lang="en-ID" dirty="0"/>
              <a:t> </a:t>
            </a:r>
            <a:r>
              <a:rPr lang="en-ID" dirty="0" err="1"/>
              <a:t>evt</a:t>
            </a:r>
            <a:r>
              <a:rPr lang="en-ID" dirty="0"/>
              <a:t>) {                                      </a:t>
            </a:r>
          </a:p>
          <a:p>
            <a:pPr marL="0" indent="0">
              <a:buNone/>
            </a:pPr>
            <a:r>
              <a:rPr lang="en-ID" dirty="0"/>
              <a:t>        // TODO add your handling code here: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gelas.setSelected</a:t>
            </a:r>
            <a:r>
              <a:rPr lang="en-ID" dirty="0"/>
              <a:t>(false);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harga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32780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D6C1-B36B-9465-84B0-1AC28B33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Pernyataan</a:t>
            </a:r>
            <a:r>
              <a:rPr lang="en-ID" b="1" dirty="0"/>
              <a:t> SWITCH-CASE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E848-6264-61A9-40AF-EED511D1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switch – case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yang </a:t>
            </a:r>
            <a:r>
              <a:rPr lang="en-ID" dirty="0" err="1"/>
              <a:t>dirancangan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. </a:t>
            </a:r>
            <a:r>
              <a:rPr lang="en-ID" dirty="0" err="1"/>
              <a:t>Pernyataan</a:t>
            </a:r>
            <a:r>
              <a:rPr lang="en-ID" dirty="0"/>
              <a:t> switch - case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kegunaan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if - else </a:t>
            </a:r>
            <a:r>
              <a:rPr lang="en-ID" dirty="0" err="1"/>
              <a:t>bertingkat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penggunaannya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data yang </a:t>
            </a:r>
            <a:r>
              <a:rPr lang="en-ID" dirty="0" err="1"/>
              <a:t>bertipe</a:t>
            </a:r>
            <a:r>
              <a:rPr lang="en-ID" dirty="0"/>
              <a:t> primitive integer </a:t>
            </a:r>
            <a:r>
              <a:rPr lang="en-ID" dirty="0" err="1"/>
              <a:t>saja</a:t>
            </a:r>
            <a:r>
              <a:rPr lang="en-ID" dirty="0"/>
              <a:t>. </a:t>
            </a:r>
          </a:p>
          <a:p>
            <a:pPr marL="0" indent="0" algn="just">
              <a:buNone/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dipenuhi</a:t>
            </a:r>
            <a:r>
              <a:rPr lang="en-ID" dirty="0"/>
              <a:t> dan default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</a:t>
            </a:r>
            <a:r>
              <a:rPr lang="en-ID" dirty="0" err="1"/>
              <a:t>diatasnya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. </a:t>
            </a:r>
            <a:r>
              <a:rPr lang="en-ID" dirty="0" err="1"/>
              <a:t>Pernyataan</a:t>
            </a:r>
            <a:r>
              <a:rPr lang="en-ID" dirty="0"/>
              <a:t> break </a:t>
            </a:r>
            <a:r>
              <a:rPr lang="en-ID" dirty="0" err="1"/>
              <a:t>menunjukan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switch. Jika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program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diteruskan</a:t>
            </a:r>
            <a:r>
              <a:rPr lang="en-ID" dirty="0"/>
              <a:t> </a:t>
            </a:r>
            <a:r>
              <a:rPr lang="en-ID" dirty="0" err="1"/>
              <a:t>kecabang</a:t>
            </a:r>
            <a:r>
              <a:rPr lang="en-ID" dirty="0"/>
              <a:t>- </a:t>
            </a:r>
            <a:r>
              <a:rPr lang="en-ID" dirty="0" err="1"/>
              <a:t>cabang</a:t>
            </a:r>
            <a:r>
              <a:rPr lang="en-ID" dirty="0"/>
              <a:t> yang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949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2D57-046E-71B3-29DB-F407FFBD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16C4-50B7-7BF7-DA95-369453DE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62601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 algn="just">
              <a:buNone/>
            </a:pP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,</a:t>
            </a:r>
          </a:p>
          <a:p>
            <a:pPr marL="0" indent="0" algn="just">
              <a:buNone/>
            </a:pPr>
            <a:r>
              <a:rPr lang="en-ID" dirty="0" err="1"/>
              <a:t>dgn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:</a:t>
            </a:r>
          </a:p>
          <a:p>
            <a:pPr marL="0" indent="0" algn="just">
              <a:buNone/>
            </a:pPr>
            <a:r>
              <a:rPr lang="en-ID" dirty="0"/>
              <a:t>- </a:t>
            </a:r>
            <a:r>
              <a:rPr lang="en-ID" dirty="0" err="1"/>
              <a:t>kode</a:t>
            </a:r>
            <a:r>
              <a:rPr lang="en-ID" dirty="0"/>
              <a:t> 1, </a:t>
            </a:r>
            <a:r>
              <a:rPr lang="en-ID" dirty="0" err="1"/>
              <a:t>Buku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- </a:t>
            </a:r>
            <a:r>
              <a:rPr lang="en-ID" dirty="0" err="1"/>
              <a:t>kode</a:t>
            </a:r>
            <a:r>
              <a:rPr lang="en-ID" dirty="0"/>
              <a:t> 2, </a:t>
            </a:r>
            <a:r>
              <a:rPr lang="en-ID" dirty="0" err="1"/>
              <a:t>Pulpen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- </a:t>
            </a:r>
            <a:r>
              <a:rPr lang="en-ID" dirty="0" err="1"/>
              <a:t>kode</a:t>
            </a:r>
            <a:r>
              <a:rPr lang="en-ID" dirty="0"/>
              <a:t> 3, </a:t>
            </a:r>
            <a:r>
              <a:rPr lang="en-ID" dirty="0" err="1"/>
              <a:t>Pensi</a:t>
            </a: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0700D-7A62-1EFD-CD4D-799FA67B693D}"/>
              </a:ext>
            </a:extLst>
          </p:cNvPr>
          <p:cNvSpPr txBox="1"/>
          <p:nvPr/>
        </p:nvSpPr>
        <p:spPr>
          <a:xfrm>
            <a:off x="6885709" y="1690688"/>
            <a:ext cx="53062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/>
              <a:t>switch (</a:t>
            </a:r>
            <a:r>
              <a:rPr lang="en-ID" sz="2400" b="1" dirty="0" err="1"/>
              <a:t>ekspresi</a:t>
            </a:r>
            <a:r>
              <a:rPr lang="en-ID" sz="2400" b="1" dirty="0"/>
              <a:t> integer)</a:t>
            </a:r>
          </a:p>
          <a:p>
            <a:r>
              <a:rPr lang="en-ID" sz="2400" b="1" dirty="0"/>
              <a:t>{</a:t>
            </a:r>
          </a:p>
          <a:p>
            <a:r>
              <a:rPr lang="en-ID" sz="2400" b="1" dirty="0"/>
              <a:t>	case konstanta-1:</a:t>
            </a:r>
          </a:p>
          <a:p>
            <a:r>
              <a:rPr lang="en-ID" sz="2400" b="1" dirty="0"/>
              <a:t>		... </a:t>
            </a:r>
            <a:r>
              <a:rPr lang="en-ID" sz="2400" b="1" dirty="0" err="1"/>
              <a:t>perintah</a:t>
            </a:r>
            <a:r>
              <a:rPr lang="en-ID" sz="2400" b="1" dirty="0"/>
              <a:t>;</a:t>
            </a:r>
          </a:p>
          <a:p>
            <a:r>
              <a:rPr lang="en-ID" sz="2400" b="1" dirty="0"/>
              <a:t>		... </a:t>
            </a:r>
            <a:r>
              <a:rPr lang="en-ID" sz="2400" b="1" dirty="0" err="1"/>
              <a:t>perintah</a:t>
            </a:r>
            <a:r>
              <a:rPr lang="en-ID" sz="2400" b="1" dirty="0"/>
              <a:t>;</a:t>
            </a:r>
          </a:p>
          <a:p>
            <a:r>
              <a:rPr lang="en-ID" sz="2400" b="1" dirty="0"/>
              <a:t>		break;</a:t>
            </a:r>
          </a:p>
          <a:p>
            <a:r>
              <a:rPr lang="en-ID" sz="2400" b="1" dirty="0"/>
              <a:t>	case konstanta-2 :</a:t>
            </a:r>
          </a:p>
          <a:p>
            <a:r>
              <a:rPr lang="en-ID" sz="2400" b="1" dirty="0"/>
              <a:t>		... </a:t>
            </a:r>
            <a:r>
              <a:rPr lang="en-ID" sz="2400" b="1" dirty="0" err="1"/>
              <a:t>perintah</a:t>
            </a:r>
            <a:r>
              <a:rPr lang="en-ID" sz="2400" b="1" dirty="0"/>
              <a:t>;</a:t>
            </a:r>
          </a:p>
          <a:p>
            <a:r>
              <a:rPr lang="en-ID" sz="2400" b="1" dirty="0"/>
              <a:t>		... </a:t>
            </a:r>
            <a:r>
              <a:rPr lang="en-ID" sz="2400" b="1" dirty="0" err="1"/>
              <a:t>perintah</a:t>
            </a:r>
            <a:r>
              <a:rPr lang="en-ID" sz="2400" b="1" dirty="0"/>
              <a:t>;</a:t>
            </a:r>
          </a:p>
          <a:p>
            <a:r>
              <a:rPr lang="en-ID" sz="2400" b="1" dirty="0"/>
              <a:t>		break;</a:t>
            </a:r>
          </a:p>
          <a:p>
            <a:r>
              <a:rPr lang="en-ID" sz="2400" b="1" dirty="0"/>
              <a:t>	default :</a:t>
            </a:r>
          </a:p>
          <a:p>
            <a:r>
              <a:rPr lang="en-ID" sz="2400" b="1" dirty="0"/>
              <a:t>		... </a:t>
            </a:r>
            <a:r>
              <a:rPr lang="en-ID" sz="2400" b="1" dirty="0" err="1"/>
              <a:t>perintah</a:t>
            </a:r>
            <a:r>
              <a:rPr lang="en-ID" sz="2400" b="1" dirty="0"/>
              <a:t>;</a:t>
            </a:r>
          </a:p>
          <a:p>
            <a:r>
              <a:rPr lang="en-ID" sz="2400" b="1" dirty="0"/>
              <a:t>		... </a:t>
            </a:r>
            <a:r>
              <a:rPr lang="en-ID" sz="2400" b="1" dirty="0" err="1"/>
              <a:t>perintah</a:t>
            </a:r>
            <a:r>
              <a:rPr lang="en-ID" sz="2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592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67B4-18D3-AEA0-8F7F-BD45C605F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826"/>
            <a:ext cx="9254836" cy="4796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000" dirty="0"/>
              <a:t> </a:t>
            </a:r>
            <a:r>
              <a:rPr lang="en-ID" sz="2000" b="1" dirty="0"/>
              <a:t>private void jButton1ActionPerformed(</a:t>
            </a:r>
            <a:r>
              <a:rPr lang="en-ID" sz="2000" b="1" dirty="0" err="1"/>
              <a:t>java.awt.event.ActionEvent</a:t>
            </a:r>
            <a:r>
              <a:rPr lang="en-ID" sz="2000" b="1" dirty="0"/>
              <a:t> </a:t>
            </a:r>
            <a:r>
              <a:rPr lang="en-ID" sz="2000" b="1" dirty="0" err="1"/>
              <a:t>evt</a:t>
            </a:r>
            <a:r>
              <a:rPr lang="en-ID" sz="2000" b="1" dirty="0"/>
              <a:t>) {                                         </a:t>
            </a:r>
          </a:p>
          <a:p>
            <a:pPr marL="0" indent="0">
              <a:buNone/>
            </a:pPr>
            <a:r>
              <a:rPr lang="en-ID" sz="2000" b="1" dirty="0"/>
              <a:t>        // TODO add your handling code here:</a:t>
            </a:r>
          </a:p>
          <a:p>
            <a:pPr marL="0" indent="0">
              <a:buNone/>
            </a:pPr>
            <a:r>
              <a:rPr lang="en-ID" sz="2000" b="1" dirty="0"/>
              <a:t>        int </a:t>
            </a:r>
            <a:r>
              <a:rPr lang="en-ID" sz="2000" b="1" dirty="0" err="1"/>
              <a:t>kode</a:t>
            </a:r>
            <a:r>
              <a:rPr lang="en-ID" sz="2000" b="1" dirty="0"/>
              <a:t>=</a:t>
            </a:r>
            <a:r>
              <a:rPr lang="en-ID" sz="2000" b="1" dirty="0" err="1"/>
              <a:t>Integer.parseInt</a:t>
            </a:r>
            <a:r>
              <a:rPr lang="en-ID" sz="2000" b="1" dirty="0"/>
              <a:t>(</a:t>
            </a:r>
            <a:r>
              <a:rPr lang="en-ID" sz="2000" b="1" dirty="0" err="1"/>
              <a:t>tkode.getText</a:t>
            </a:r>
            <a:r>
              <a:rPr lang="en-ID" sz="2000" b="1" dirty="0"/>
              <a:t>());</a:t>
            </a:r>
          </a:p>
          <a:p>
            <a:pPr marL="0" indent="0">
              <a:buNone/>
            </a:pPr>
            <a:r>
              <a:rPr lang="en-ID" sz="2000" b="1" dirty="0"/>
              <a:t>            switch(</a:t>
            </a:r>
            <a:r>
              <a:rPr lang="en-ID" sz="2000" b="1" dirty="0" err="1"/>
              <a:t>kode</a:t>
            </a:r>
            <a:r>
              <a:rPr lang="en-ID" sz="2000" b="1" dirty="0"/>
              <a:t>){</a:t>
            </a:r>
          </a:p>
          <a:p>
            <a:pPr marL="0" indent="0">
              <a:buNone/>
            </a:pPr>
            <a:r>
              <a:rPr lang="en-ID" sz="2000" b="1" dirty="0"/>
              <a:t>            case 1:</a:t>
            </a:r>
          </a:p>
          <a:p>
            <a:pPr marL="0" indent="0">
              <a:buNone/>
            </a:pPr>
            <a:r>
              <a:rPr lang="en-ID" sz="2000" b="1" dirty="0"/>
              <a:t>                </a:t>
            </a:r>
            <a:r>
              <a:rPr lang="en-ID" sz="2000" b="1" dirty="0" err="1"/>
              <a:t>tnama.setText</a:t>
            </a:r>
            <a:r>
              <a:rPr lang="en-ID" sz="2000" b="1" dirty="0"/>
              <a:t>("</a:t>
            </a:r>
            <a:r>
              <a:rPr lang="en-ID" sz="2000" b="1" dirty="0" err="1"/>
              <a:t>Buku</a:t>
            </a:r>
            <a:r>
              <a:rPr lang="en-ID" sz="2000" b="1" dirty="0"/>
              <a:t>");</a:t>
            </a:r>
          </a:p>
          <a:p>
            <a:pPr marL="0" indent="0">
              <a:buNone/>
            </a:pPr>
            <a:r>
              <a:rPr lang="en-ID" sz="2000" b="1" dirty="0"/>
              <a:t>            break;</a:t>
            </a:r>
          </a:p>
          <a:p>
            <a:pPr marL="0" indent="0">
              <a:buNone/>
            </a:pPr>
            <a:r>
              <a:rPr lang="en-ID" sz="2000" b="1" dirty="0"/>
              <a:t>            case 2:</a:t>
            </a:r>
          </a:p>
          <a:p>
            <a:pPr marL="0" indent="0">
              <a:buNone/>
            </a:pPr>
            <a:r>
              <a:rPr lang="en-ID" sz="2000" b="1" dirty="0"/>
              <a:t>                </a:t>
            </a:r>
            <a:r>
              <a:rPr lang="en-ID" sz="2000" b="1" dirty="0" err="1"/>
              <a:t>tnama.setText</a:t>
            </a:r>
            <a:r>
              <a:rPr lang="en-ID" sz="2000" b="1" dirty="0"/>
              <a:t>("</a:t>
            </a:r>
            <a:r>
              <a:rPr lang="en-ID" sz="2000" b="1" dirty="0" err="1"/>
              <a:t>Pulpen</a:t>
            </a:r>
            <a:r>
              <a:rPr lang="en-ID" sz="2000" b="1" dirty="0"/>
              <a:t>");</a:t>
            </a:r>
          </a:p>
          <a:p>
            <a:pPr marL="0" indent="0">
              <a:buNone/>
            </a:pPr>
            <a:r>
              <a:rPr lang="en-ID" sz="2000" b="1" dirty="0"/>
              <a:t>            break;</a:t>
            </a:r>
          </a:p>
          <a:p>
            <a:pPr marL="0" indent="0">
              <a:buNone/>
            </a:pPr>
            <a:r>
              <a:rPr lang="en-ID" sz="2000" b="1" dirty="0"/>
              <a:t>            default:</a:t>
            </a:r>
          </a:p>
          <a:p>
            <a:pPr marL="0" indent="0">
              <a:buNone/>
            </a:pPr>
            <a:r>
              <a:rPr lang="en-ID" sz="2000" b="1" dirty="0"/>
              <a:t>                </a:t>
            </a:r>
            <a:r>
              <a:rPr lang="en-ID" sz="2000" b="1" dirty="0" err="1"/>
              <a:t>tnama.setText</a:t>
            </a:r>
            <a:r>
              <a:rPr lang="en-ID" sz="2000" b="1" dirty="0"/>
              <a:t>("</a:t>
            </a:r>
            <a:r>
              <a:rPr lang="en-ID" sz="2000" b="1" dirty="0" err="1"/>
              <a:t>Pensil</a:t>
            </a:r>
            <a:r>
              <a:rPr lang="en-ID" sz="2000" b="1" dirty="0"/>
              <a:t>");</a:t>
            </a:r>
          </a:p>
          <a:p>
            <a:pPr marL="0" indent="0">
              <a:buNone/>
            </a:pPr>
            <a:r>
              <a:rPr lang="en-ID" sz="2000" b="1" dirty="0"/>
              <a:t>               break;</a:t>
            </a:r>
          </a:p>
          <a:p>
            <a:pPr marL="0" indent="0">
              <a:buNone/>
            </a:pPr>
            <a:r>
              <a:rPr lang="en-ID" sz="2000" b="1" dirty="0"/>
              <a:t>            }</a:t>
            </a:r>
          </a:p>
          <a:p>
            <a:pPr marL="0" indent="0">
              <a:buNone/>
            </a:pPr>
            <a:r>
              <a:rPr lang="en-ID" sz="2000" b="1" dirty="0"/>
              <a:t>    }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EC87E-C67E-E960-83DD-97CBFAC61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7" t="23018" r="51023" b="47069"/>
          <a:stretch/>
        </p:blipFill>
        <p:spPr>
          <a:xfrm>
            <a:off x="5718787" y="2297201"/>
            <a:ext cx="5814863" cy="30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0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6E24-CF29-146A-A4BA-1F27ACDF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10CB3-DB0E-96FB-9034-5C710BB2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program 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range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  <a:p>
            <a:pPr marL="0" indent="0" algn="just">
              <a:buNone/>
            </a:pPr>
            <a:r>
              <a:rPr lang="en-ID" dirty="0"/>
              <a:t>	Nilai &gt;=85 and </a:t>
            </a:r>
            <a:r>
              <a:rPr lang="en-ID" dirty="0" err="1"/>
              <a:t>nilai</a:t>
            </a:r>
            <a:r>
              <a:rPr lang="en-ID" dirty="0"/>
              <a:t> &lt;=100 = A</a:t>
            </a:r>
          </a:p>
          <a:p>
            <a:pPr marL="0" indent="0" algn="just">
              <a:buNone/>
            </a:pPr>
            <a:r>
              <a:rPr lang="en-ID" dirty="0"/>
              <a:t>	Nilai&gt;=70 and </a:t>
            </a:r>
            <a:r>
              <a:rPr lang="en-ID" dirty="0" err="1"/>
              <a:t>nilai</a:t>
            </a:r>
            <a:r>
              <a:rPr lang="en-ID" dirty="0"/>
              <a:t> &lt;=84 = B</a:t>
            </a:r>
          </a:p>
          <a:p>
            <a:pPr marL="0" indent="0" algn="just">
              <a:buNone/>
            </a:pPr>
            <a:r>
              <a:rPr lang="en-ID" dirty="0"/>
              <a:t>	Nilai &gt;=60 and </a:t>
            </a:r>
            <a:r>
              <a:rPr lang="en-ID" dirty="0" err="1"/>
              <a:t>nilai</a:t>
            </a:r>
            <a:r>
              <a:rPr lang="en-ID" dirty="0"/>
              <a:t> &lt;70 = C</a:t>
            </a:r>
          </a:p>
          <a:p>
            <a:pPr marL="0" indent="0" algn="just">
              <a:buNone/>
            </a:pPr>
            <a:r>
              <a:rPr lang="en-ID" dirty="0"/>
              <a:t>	Nilai &gt;=50 and </a:t>
            </a:r>
            <a:r>
              <a:rPr lang="en-ID" dirty="0" err="1"/>
              <a:t>nilai</a:t>
            </a:r>
            <a:r>
              <a:rPr lang="en-ID" dirty="0"/>
              <a:t>&lt;60 = D dan Nilai&lt;50 = E</a:t>
            </a:r>
          </a:p>
          <a:p>
            <a:pPr marL="514350" indent="-514350" algn="just">
              <a:buFont typeface="+mj-lt"/>
              <a:buAutoNum type="arabicParenR" startAt="2"/>
            </a:pP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i="0" dirty="0" err="1">
                <a:solidFill>
                  <a:srgbClr val="000000"/>
                </a:solidFill>
                <a:effectLst/>
              </a:rPr>
              <a:t>kontrol</a:t>
            </a:r>
            <a:r>
              <a:rPr lang="en-ID" i="0" dirty="0">
                <a:solidFill>
                  <a:srgbClr val="000000"/>
                </a:solidFill>
                <a:effectLst/>
              </a:rPr>
              <a:t> </a:t>
            </a:r>
            <a:r>
              <a:rPr lang="en-ID" i="0">
                <a:solidFill>
                  <a:srgbClr val="000000"/>
                </a:solidFill>
                <a:effectLst/>
              </a:rPr>
              <a:t>switch – case</a:t>
            </a:r>
          </a:p>
          <a:p>
            <a:pPr marL="0" indent="0" algn="just">
              <a:buNone/>
            </a:pPr>
            <a:r>
              <a:rPr lang="en-ID" sz="1800" i="0" dirty="0">
                <a:solidFill>
                  <a:srgbClr val="000000"/>
                </a:solidFill>
                <a:effectLst/>
              </a:rPr>
              <a:t/>
            </a:r>
            <a:br>
              <a:rPr lang="en-ID" sz="1800" i="0" dirty="0">
                <a:solidFill>
                  <a:srgbClr val="000000"/>
                </a:solidFill>
                <a:effectLst/>
              </a:rPr>
            </a:b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517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7EBF-85B6-1264-EBA5-5B351C5B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436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TERIMA KASIH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15602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FF04-0B88-5B07-D52B-6408ED0E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Operator </a:t>
            </a:r>
            <a:r>
              <a:rPr lang="en-ID" b="1" noProof="1"/>
              <a:t>Kondisi</a:t>
            </a:r>
            <a:r>
              <a:rPr lang="en-ID" b="1" dirty="0"/>
              <a:t> Bahasa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65F9-C260-6764-4634-5F1D57C0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921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noProof="1"/>
              <a:t>Dalam pemrograman seringkali dibutuhkan eksekusi blok pernyataan jika dipenuhi kondisi tertentu. Kondisi yangdiberikan dinyatakan dengan ekspresi boolean. Pada Gambar terlihat bahwa blok pernyataan A akan dieksekusi jikakondisi D bernilai benar, sebaliknya blok pernyataan B akandieksekusi jika kondisi D bernilai salah.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C9291E-2FA2-E323-7008-AEFF72F55E18}"/>
              </a:ext>
            </a:extLst>
          </p:cNvPr>
          <p:cNvGrpSpPr/>
          <p:nvPr/>
        </p:nvGrpSpPr>
        <p:grpSpPr>
          <a:xfrm>
            <a:off x="6699736" y="1825625"/>
            <a:ext cx="3330527" cy="3759250"/>
            <a:chOff x="6699736" y="1825625"/>
            <a:chExt cx="3330527" cy="375925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DE786B-416C-9175-D78F-CFA995CC3718}"/>
                </a:ext>
              </a:extLst>
            </p:cNvPr>
            <p:cNvCxnSpPr/>
            <p:nvPr/>
          </p:nvCxnSpPr>
          <p:spPr>
            <a:xfrm>
              <a:off x="7343335" y="1825625"/>
              <a:ext cx="0" cy="55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FC515387-54E4-97DF-BE3A-BE3D58ADD868}"/>
                </a:ext>
              </a:extLst>
            </p:cNvPr>
            <p:cNvSpPr/>
            <p:nvPr/>
          </p:nvSpPr>
          <p:spPr>
            <a:xfrm>
              <a:off x="6963507" y="2380615"/>
              <a:ext cx="745587" cy="9108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70141E-71C1-D197-C7DE-4898E4EB30FF}"/>
                </a:ext>
              </a:extLst>
            </p:cNvPr>
            <p:cNvSpPr/>
            <p:nvPr/>
          </p:nvSpPr>
          <p:spPr>
            <a:xfrm>
              <a:off x="8764170" y="2625040"/>
              <a:ext cx="1266093" cy="422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/>
                <a:t>Pernyataan 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7EF7A9-7FB0-3921-CCE4-416CCAACA6FF}"/>
                </a:ext>
              </a:extLst>
            </p:cNvPr>
            <p:cNvSpPr/>
            <p:nvPr/>
          </p:nvSpPr>
          <p:spPr>
            <a:xfrm>
              <a:off x="6699736" y="4254548"/>
              <a:ext cx="1273127" cy="422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/>
                <a:t>Pernyataan 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5C080F-A5B1-B9E4-30C7-B7F68CE33D9F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flipH="1">
              <a:off x="7336300" y="3291498"/>
              <a:ext cx="1" cy="96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 descr="fgdg">
              <a:extLst>
                <a:ext uri="{FF2B5EF4-FFF2-40B4-BE49-F238E27FC236}">
                  <a16:creationId xmlns:a16="http://schemas.microsoft.com/office/drawing/2014/main" id="{A39D6891-671C-7050-F3C3-1072CD9AC265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7709094" y="2836056"/>
              <a:ext cx="10550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884163-36EB-BA12-5571-755F2C7524FC}"/>
                </a:ext>
              </a:extLst>
            </p:cNvPr>
            <p:cNvSpPr txBox="1"/>
            <p:nvPr/>
          </p:nvSpPr>
          <p:spPr>
            <a:xfrm>
              <a:off x="7972863" y="2836055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noProof="1"/>
                <a:t>tidak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E776C6-0540-8390-C8D5-93ED27B2F3E1}"/>
                </a:ext>
              </a:extLst>
            </p:cNvPr>
            <p:cNvSpPr txBox="1"/>
            <p:nvPr/>
          </p:nvSpPr>
          <p:spPr>
            <a:xfrm>
              <a:off x="7321723" y="3549401"/>
              <a:ext cx="396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noProof="1"/>
                <a:t>ya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1B8458-6D6F-FE8D-4C7C-0CA42A65BE50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7321723" y="4676579"/>
              <a:ext cx="14577" cy="908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8CBD8E3-3A9A-E550-245E-B53E15DA1ED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7094212" y="3281870"/>
              <a:ext cx="2537805" cy="2068206"/>
            </a:xfrm>
            <a:prstGeom prst="bentConnector3">
              <a:avLst>
                <a:gd name="adj1" fmla="val 788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36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AC5A-1EA2-27A9-BD38-5B7EF348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Pengkondisian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2C44-ECEA-9B9F-3278-DEF89BFF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Pengkondisian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if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pemyataan</a:t>
            </a:r>
            <a:r>
              <a:rPr lang="en-ID" dirty="0"/>
              <a:t>, </a:t>
            </a:r>
            <a:r>
              <a:rPr lang="en-ID" dirty="0" err="1"/>
              <a:t>dimana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hanyalah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benarsaja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Sintaks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noProof="1"/>
              <a:t>if (&lt;ekspresi_boolean&gt;)</a:t>
            </a:r>
          </a:p>
          <a:p>
            <a:pPr marL="0" indent="0">
              <a:buNone/>
            </a:pPr>
            <a:r>
              <a:rPr lang="en-ID" noProof="1"/>
              <a:t>	{</a:t>
            </a:r>
          </a:p>
          <a:p>
            <a:pPr marL="0" indent="0">
              <a:buNone/>
            </a:pPr>
            <a:r>
              <a:rPr lang="en-ID" noProof="1"/>
              <a:t>	&lt;blok pernyataan&gt;</a:t>
            </a:r>
          </a:p>
          <a:p>
            <a:pPr marL="0" indent="0">
              <a:buNone/>
            </a:pPr>
            <a:r>
              <a:rPr lang="en-ID" noProof="1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9302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3AD6-7C0E-E1D2-9CFD-9272BCA9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Latihan 1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5D29-A051-9956-B6E1-1BCCFA7B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2931"/>
            <a:ext cx="5257801" cy="277921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bayar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50000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10%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1AF37-0F03-AB7C-8D2D-991591A47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5" t="23167" r="52231" b="46460"/>
          <a:stretch/>
        </p:blipFill>
        <p:spPr>
          <a:xfrm>
            <a:off x="6246054" y="804352"/>
            <a:ext cx="5107745" cy="2779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8D3F35-A5EF-7D91-5951-C92316570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15" t="26609" r="16116" b="46665"/>
          <a:stretch/>
        </p:blipFill>
        <p:spPr>
          <a:xfrm>
            <a:off x="717452" y="3685735"/>
            <a:ext cx="10636347" cy="29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9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9DD2-7DD6-81CB-2CE7-E64C5086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Pengkondisian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BD2E-30FD-8CBB-1C51-983CED2A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9172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D" dirty="0" err="1"/>
              <a:t>Pengkondisian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if-else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A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, </a:t>
            </a:r>
            <a:r>
              <a:rPr lang="en-ID" dirty="0" err="1"/>
              <a:t>dansebaliknya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B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suatukondisi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salah.</a:t>
            </a:r>
          </a:p>
          <a:p>
            <a:pPr marL="0" indent="0" algn="just">
              <a:buNone/>
            </a:pPr>
            <a:r>
              <a:rPr lang="en-ID" dirty="0" err="1"/>
              <a:t>Sintaks</a:t>
            </a:r>
            <a:r>
              <a:rPr lang="en-ID" dirty="0"/>
              <a:t>:</a:t>
            </a:r>
          </a:p>
          <a:p>
            <a:pPr marL="0" indent="0" algn="just">
              <a:buNone/>
            </a:pPr>
            <a:r>
              <a:rPr lang="en-ID" dirty="0"/>
              <a:t>if (&lt;</a:t>
            </a:r>
            <a:r>
              <a:rPr lang="en-ID" dirty="0" err="1"/>
              <a:t>ekspresi_boolean</a:t>
            </a:r>
            <a:r>
              <a:rPr lang="en-ID" dirty="0"/>
              <a:t>&gt;)</a:t>
            </a:r>
          </a:p>
          <a:p>
            <a:pPr marL="0" indent="0" algn="just">
              <a:buNone/>
            </a:pPr>
            <a:r>
              <a:rPr lang="en-ID" dirty="0"/>
              <a:t>	{</a:t>
            </a:r>
          </a:p>
          <a:p>
            <a:pPr marL="0" indent="0" algn="just">
              <a:buNone/>
            </a:pPr>
            <a:r>
              <a:rPr lang="en-ID" dirty="0"/>
              <a:t>	&lt;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A&gt;</a:t>
            </a:r>
          </a:p>
          <a:p>
            <a:pPr marL="0" indent="0" algn="just">
              <a:buNone/>
            </a:pPr>
            <a:r>
              <a:rPr lang="en-ID" dirty="0"/>
              <a:t>	}</a:t>
            </a:r>
          </a:p>
          <a:p>
            <a:pPr marL="0" indent="0" algn="just">
              <a:buNone/>
            </a:pPr>
            <a:r>
              <a:rPr lang="en-ID" dirty="0"/>
              <a:t>else</a:t>
            </a:r>
          </a:p>
          <a:p>
            <a:pPr marL="0" indent="0" algn="just">
              <a:buNone/>
            </a:pPr>
            <a:r>
              <a:rPr lang="en-ID" dirty="0"/>
              <a:t>	{</a:t>
            </a:r>
          </a:p>
          <a:p>
            <a:pPr marL="0" indent="0" algn="just">
              <a:buNone/>
            </a:pPr>
            <a:r>
              <a:rPr lang="en-ID" dirty="0"/>
              <a:t>	&lt;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B&gt;</a:t>
            </a:r>
          </a:p>
          <a:p>
            <a:pPr marL="0" indent="0" algn="just">
              <a:buNone/>
            </a:pPr>
            <a:r>
              <a:rPr lang="en-ID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8265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ED1-FFAE-B117-B900-D3507ABE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Latihan 2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64C9-B5C5-B65D-C8A6-8A123A6E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3074" cy="149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Dari Latihan 1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else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melengkapi</a:t>
            </a:r>
            <a:r>
              <a:rPr lang="en-US" dirty="0"/>
              <a:t> </a:t>
            </a:r>
            <a:r>
              <a:rPr lang="en-US" dirty="0" err="1"/>
              <a:t>programnya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total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50000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9EF0E-908A-6F75-2CC1-5F8E7A22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8" t="26607" r="13750" b="34352"/>
          <a:stretch/>
        </p:blipFill>
        <p:spPr>
          <a:xfrm>
            <a:off x="984737" y="3105785"/>
            <a:ext cx="9959928" cy="34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7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28A9-8A74-E42E-51AC-EA2F850C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2EE4-0A16-3C0E-CAD9-F6652D4A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b="1" dirty="0"/>
              <a:t>Nested if </a:t>
            </a:r>
            <a:r>
              <a:rPr lang="en-ID" b="1" dirty="0" err="1"/>
              <a:t>merupakan</a:t>
            </a:r>
            <a:r>
              <a:rPr lang="en-ID" b="1" dirty="0"/>
              <a:t> </a:t>
            </a:r>
            <a:r>
              <a:rPr lang="en-ID" b="1" dirty="0" err="1"/>
              <a:t>pernyataan</a:t>
            </a:r>
            <a:r>
              <a:rPr lang="en-ID" b="1" dirty="0"/>
              <a:t> if </a:t>
            </a:r>
            <a:r>
              <a:rPr lang="en-ID" b="1" dirty="0" err="1"/>
              <a:t>berada</a:t>
            </a:r>
            <a:r>
              <a:rPr lang="en-ID" b="1" dirty="0"/>
              <a:t> </a:t>
            </a:r>
            <a:r>
              <a:rPr lang="en-ID" b="1" dirty="0" err="1"/>
              <a:t>didalam</a:t>
            </a:r>
            <a:r>
              <a:rPr lang="en-ID" b="1" dirty="0"/>
              <a:t> </a:t>
            </a:r>
            <a:r>
              <a:rPr lang="en-ID" b="1" dirty="0" err="1"/>
              <a:t>pernyataan</a:t>
            </a:r>
            <a:r>
              <a:rPr lang="en-ID" b="1" dirty="0"/>
              <a:t> if yang </a:t>
            </a:r>
            <a:r>
              <a:rPr lang="en-ID" b="1" dirty="0" err="1"/>
              <a:t>lainnya</a:t>
            </a:r>
            <a:r>
              <a:rPr lang="en-ID" b="1" dirty="0"/>
              <a:t>. </a:t>
            </a:r>
            <a:r>
              <a:rPr lang="en-ID" b="1" dirty="0" err="1"/>
              <a:t>Bentuk</a:t>
            </a:r>
            <a:r>
              <a:rPr lang="en-ID" b="1" dirty="0"/>
              <a:t> </a:t>
            </a:r>
            <a:r>
              <a:rPr lang="en-ID" b="1" dirty="0" err="1"/>
              <a:t>penulisan</a:t>
            </a:r>
            <a:r>
              <a:rPr lang="en-ID" b="1" dirty="0"/>
              <a:t> </a:t>
            </a:r>
            <a:r>
              <a:rPr lang="en-ID" b="1" dirty="0" err="1"/>
              <a:t>pernyataan</a:t>
            </a:r>
            <a:endParaRPr lang="en-ID" b="1" dirty="0"/>
          </a:p>
          <a:p>
            <a:pPr marL="0" indent="0">
              <a:buNone/>
            </a:pPr>
            <a:r>
              <a:rPr lang="en-ID" b="1" dirty="0"/>
              <a:t>Nested if </a:t>
            </a:r>
            <a:r>
              <a:rPr lang="en-ID" b="1" dirty="0" err="1"/>
              <a:t>adalah</a:t>
            </a:r>
            <a:r>
              <a:rPr lang="en-ID" b="1" dirty="0"/>
              <a:t>:</a:t>
            </a:r>
          </a:p>
          <a:p>
            <a:pPr marL="0" indent="0">
              <a:buNone/>
            </a:pPr>
            <a:r>
              <a:rPr lang="en-ID" b="1" dirty="0"/>
              <a:t>if(</a:t>
            </a:r>
            <a:r>
              <a:rPr lang="en-ID" b="1" dirty="0" err="1"/>
              <a:t>syarat</a:t>
            </a:r>
            <a:r>
              <a:rPr lang="en-ID" b="1" dirty="0"/>
              <a:t>)</a:t>
            </a:r>
          </a:p>
          <a:p>
            <a:pPr marL="0" indent="0">
              <a:buNone/>
            </a:pPr>
            <a:r>
              <a:rPr lang="en-ID" b="1" dirty="0"/>
              <a:t>      if(</a:t>
            </a:r>
            <a:r>
              <a:rPr lang="en-ID" b="1" dirty="0" err="1"/>
              <a:t>syarat</a:t>
            </a:r>
            <a:r>
              <a:rPr lang="en-ID" b="1" dirty="0"/>
              <a:t>)</a:t>
            </a:r>
          </a:p>
          <a:p>
            <a:pPr marL="0" indent="0">
              <a:buNone/>
            </a:pPr>
            <a:r>
              <a:rPr lang="en-ID" b="1" dirty="0"/>
              <a:t>            ... </a:t>
            </a:r>
            <a:r>
              <a:rPr lang="en-ID" b="1" dirty="0" err="1"/>
              <a:t>perintah</a:t>
            </a:r>
            <a:r>
              <a:rPr lang="en-ID" b="1" dirty="0"/>
              <a:t>;</a:t>
            </a:r>
          </a:p>
          <a:p>
            <a:pPr marL="0" indent="0">
              <a:buNone/>
            </a:pPr>
            <a:r>
              <a:rPr lang="en-ID" b="1" dirty="0"/>
              <a:t>      else</a:t>
            </a:r>
          </a:p>
          <a:p>
            <a:pPr marL="0" indent="0">
              <a:buNone/>
            </a:pPr>
            <a:r>
              <a:rPr lang="en-ID" b="1" dirty="0"/>
              <a:t>        ... </a:t>
            </a:r>
            <a:r>
              <a:rPr lang="en-ID" b="1" dirty="0" err="1"/>
              <a:t>perintah</a:t>
            </a:r>
            <a:r>
              <a:rPr lang="en-ID" b="1" dirty="0"/>
              <a:t>;</a:t>
            </a:r>
          </a:p>
          <a:p>
            <a:pPr marL="0" indent="0">
              <a:buNone/>
            </a:pPr>
            <a:r>
              <a:rPr lang="en-ID" b="1" dirty="0"/>
              <a:t>else</a:t>
            </a:r>
          </a:p>
          <a:p>
            <a:pPr marL="0" indent="0">
              <a:buNone/>
            </a:pPr>
            <a:r>
              <a:rPr lang="en-ID" b="1" dirty="0"/>
              <a:t>      if(</a:t>
            </a:r>
            <a:r>
              <a:rPr lang="en-ID" b="1" dirty="0" err="1"/>
              <a:t>syarat</a:t>
            </a:r>
            <a:r>
              <a:rPr lang="en-ID" b="1" dirty="0"/>
              <a:t>)</a:t>
            </a:r>
          </a:p>
          <a:p>
            <a:pPr marL="0" indent="0">
              <a:buNone/>
            </a:pPr>
            <a:r>
              <a:rPr lang="en-ID" b="1" dirty="0"/>
              <a:t>      ... </a:t>
            </a:r>
            <a:r>
              <a:rPr lang="en-ID" b="1" dirty="0" err="1"/>
              <a:t>perintah</a:t>
            </a:r>
            <a:r>
              <a:rPr lang="en-ID" b="1" dirty="0"/>
              <a:t>;</a:t>
            </a:r>
          </a:p>
          <a:p>
            <a:pPr marL="0" indent="0">
              <a:buNone/>
            </a:pPr>
            <a:r>
              <a:rPr lang="en-ID" b="1" dirty="0"/>
              <a:t>     else</a:t>
            </a:r>
          </a:p>
          <a:p>
            <a:pPr marL="0" indent="0">
              <a:buNone/>
            </a:pPr>
            <a:r>
              <a:rPr lang="en-ID" b="1" dirty="0"/>
              <a:t>      ... </a:t>
            </a:r>
            <a:r>
              <a:rPr lang="en-ID" b="1" dirty="0" err="1"/>
              <a:t>perintah</a:t>
            </a:r>
            <a:r>
              <a:rPr lang="en-ID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004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3452-2160-06B9-A6E1-C5D06711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nested 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3401-87D1-3434-ED1E-A05B6DDB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merk dan </a:t>
            </a:r>
            <a:r>
              <a:rPr lang="en-ID" dirty="0" err="1"/>
              <a:t>satuan</a:t>
            </a:r>
            <a:r>
              <a:rPr lang="en-ID" dirty="0"/>
              <a:t>, </a:t>
            </a:r>
            <a:r>
              <a:rPr lang="en-ID" dirty="0" err="1"/>
              <a:t>dgn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- Harga Aqua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gelas</a:t>
            </a:r>
            <a:r>
              <a:rPr lang="en-ID" dirty="0"/>
              <a:t> Rp.500</a:t>
            </a:r>
          </a:p>
          <a:p>
            <a:pPr marL="0" indent="0">
              <a:buNone/>
            </a:pPr>
            <a:r>
              <a:rPr lang="en-ID" dirty="0"/>
              <a:t>- Harga Aqua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botol</a:t>
            </a:r>
            <a:r>
              <a:rPr lang="en-ID" dirty="0"/>
              <a:t> Rp.3.000</a:t>
            </a:r>
          </a:p>
          <a:p>
            <a:pPr marL="0" indent="0">
              <a:buNone/>
            </a:pPr>
            <a:r>
              <a:rPr lang="en-ID" dirty="0"/>
              <a:t>- Harga VIT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gelas</a:t>
            </a:r>
            <a:r>
              <a:rPr lang="en-ID" dirty="0"/>
              <a:t> Rp.450</a:t>
            </a:r>
          </a:p>
          <a:p>
            <a:pPr marL="0" indent="0">
              <a:buNone/>
            </a:pPr>
            <a:r>
              <a:rPr lang="en-ID" dirty="0"/>
              <a:t>- Harga VIT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botol</a:t>
            </a:r>
            <a:r>
              <a:rPr lang="en-ID" dirty="0"/>
              <a:t> Rp.2.800</a:t>
            </a:r>
          </a:p>
          <a:p>
            <a:pPr marL="0" indent="0">
              <a:buNone/>
            </a:pPr>
            <a:r>
              <a:rPr lang="en-ID" dirty="0" err="1"/>
              <a:t>Pilih</a:t>
            </a:r>
            <a:r>
              <a:rPr lang="en-ID" dirty="0"/>
              <a:t> merk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52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FFB8-4C30-93E0-D57A-79A461D6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Langkah </a:t>
            </a:r>
            <a:r>
              <a:rPr lang="en-US" b="1" dirty="0" err="1"/>
              <a:t>kerja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BEA1-8095-26CF-43BA-0116739CA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16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form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combobox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/model </a:t>
            </a:r>
            <a:r>
              <a:rPr lang="en-US" dirty="0" err="1"/>
              <a:t>Pilih</a:t>
            </a:r>
            <a:r>
              <a:rPr lang="en-US" dirty="0"/>
              <a:t>, Aqua, Vit  </a:t>
            </a:r>
            <a:r>
              <a:rPr lang="en-US" dirty="0" err="1"/>
              <a:t>nama</a:t>
            </a:r>
            <a:r>
              <a:rPr lang="en-US" dirty="0"/>
              <a:t> variable </a:t>
            </a:r>
            <a:r>
              <a:rPr lang="en-US" dirty="0" err="1"/>
              <a:t>pmerek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radio button group variable </a:t>
            </a:r>
            <a:r>
              <a:rPr lang="en-US" dirty="0" err="1"/>
              <a:t>gelas</a:t>
            </a:r>
            <a:r>
              <a:rPr lang="en-US" dirty="0"/>
              <a:t> dan variable </a:t>
            </a:r>
            <a:r>
              <a:rPr lang="en-US" dirty="0" err="1"/>
              <a:t>botol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Tambahkan</a:t>
            </a:r>
            <a:r>
              <a:rPr lang="en-US" dirty="0"/>
              <a:t> 1 </a:t>
            </a:r>
            <a:r>
              <a:rPr lang="en-US" dirty="0" err="1"/>
              <a:t>textfield</a:t>
            </a:r>
            <a:r>
              <a:rPr lang="en-US" dirty="0"/>
              <a:t> variable </a:t>
            </a:r>
            <a:r>
              <a:rPr lang="en-US" dirty="0" err="1"/>
              <a:t>harg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Tambahkan</a:t>
            </a:r>
            <a:r>
              <a:rPr lang="en-US" dirty="0"/>
              <a:t> 1 button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</a:t>
            </a:r>
            <a:r>
              <a:rPr lang="en-US" dirty="0" err="1"/>
              <a:t>bersih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79F5F-94DA-4199-C9F9-2ECBDF328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59" t="15336" r="39432" b="21184"/>
          <a:stretch/>
        </p:blipFill>
        <p:spPr>
          <a:xfrm>
            <a:off x="7585363" y="1825625"/>
            <a:ext cx="3768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3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585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Pertemuan 3 Decision</vt:lpstr>
      <vt:lpstr>Operator Kondisi Bahasa Java</vt:lpstr>
      <vt:lpstr>Pengkondisian dengan if</vt:lpstr>
      <vt:lpstr>Latihan 1</vt:lpstr>
      <vt:lpstr>Pengkondisian dengan if-else</vt:lpstr>
      <vt:lpstr>Latihan 2</vt:lpstr>
      <vt:lpstr>Nested IF</vt:lpstr>
      <vt:lpstr>Contoh nested if</vt:lpstr>
      <vt:lpstr>Langkah kerja</vt:lpstr>
      <vt:lpstr>Kode program menentukan harga</vt:lpstr>
      <vt:lpstr>Koding untuk pemilihan satuan</vt:lpstr>
      <vt:lpstr>Pernyataan SWITCH-CASE</vt:lpstr>
      <vt:lpstr>PowerPoint Presentation</vt:lpstr>
      <vt:lpstr>PowerPoint Presentation</vt:lpstr>
      <vt:lpstr>Tugas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Pertemuan 3 Decision</dc:title>
  <dc:creator>irone</dc:creator>
  <cp:lastModifiedBy>ACENKCOM</cp:lastModifiedBy>
  <cp:revision>8</cp:revision>
  <dcterms:created xsi:type="dcterms:W3CDTF">2023-06-18T09:39:24Z</dcterms:created>
  <dcterms:modified xsi:type="dcterms:W3CDTF">2023-07-30T17:27:31Z</dcterms:modified>
</cp:coreProperties>
</file>