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84E8-4F56-05CF-9E67-E142EB76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674E-3A4E-DF2E-BBD1-9F0ECAED0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1D66-F157-F525-F8FA-901E18A9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7CDF-A01D-EEEA-2FBC-637F7D92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D9A2-B531-8904-A5DE-A46B73B2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452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85B3-750B-DE6B-3C52-BBC747BC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DFE41-F0C3-8922-756D-80ED80CE0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94DE4-58BB-131A-66C6-4AFCC996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3C5-C70B-14F3-BF20-3AEEDD4B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5792-81A6-077E-C581-EB9441DC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34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1F737-1BE4-F667-DE5C-BBDD3F355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5D6C-ADC9-ED31-510E-A1A205C9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7621-C239-DFDC-259A-6A35AE9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4E5BA-C358-2BAE-F105-987F3F58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22EA-0B68-FE95-4612-18843C82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444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68DC-DEBD-5FE8-ABD8-8CF7F7C9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8EF8-5A41-6D8A-1615-EADD78DC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E4DC-C1AF-9F3C-6B7F-1BA77B1B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517A-21C2-7ADD-CF72-DC0DECD4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3C22-3AB0-5F63-9136-772DAC90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80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3FDC-B74E-2F89-8D60-6E223B53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37CDE-462D-72D0-9270-32A2188A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FC7A-2780-8F00-BDC6-F55F12EB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2AAA-D538-CDEC-54B4-1DF013AC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BB52-3F54-50D2-978F-496634ED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164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1FEB-45D6-C993-114F-844E79A4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111C-D1B8-AE29-CEFC-0667EA62B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849F-6BE7-5746-5C9F-E9C4D3484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3B03-E1F0-389F-15D0-6EEC907A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0D1C5-6065-6CE5-652E-57CAC0EC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7248D-E393-7576-1D9B-F699C150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43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E686-C326-60B4-1B6E-7A55CF4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181C-A4A2-15A0-E068-51DF90AF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EE650-DE6F-7D29-810C-610DC02B9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170C9-CE9C-6111-F7BE-93A6962A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1422D-D336-CFEC-6D6A-EC696ACFB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E8DA8-C558-8610-F7DB-3294EC5B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A72A0-CBA2-22DF-E82D-2051BE3B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75B99-9D81-732A-8D34-35445875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00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2148-4CB8-FAAF-7FE8-F86A04BA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A5F31-8FF9-CA91-728E-3E958B27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6F1E4-7ECB-CEE8-D62E-C633CB73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10C9-5EBE-1F3F-48A1-A645A3C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889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E4123-7444-324B-475F-242A8B70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29F2-2A07-75EE-06BD-2FA5EAD8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CFC0-66B8-10A0-3855-89EC1382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1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7B09-8FB5-08E0-7847-83B3491A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C2F69-C6C5-A7C7-B5BD-EAB1243D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A1329-C5E7-5CD3-1447-A808AB3E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3F7B-3BB7-745D-CAF9-E13CB555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2111D-D481-A089-E3D8-FF5C5262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2997B-6BAD-ADA3-03C4-23A803FE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639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9B39-2629-81D3-ADD2-EEEE7459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EFFDE-9231-83E5-BBC1-2BFA68634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9E3F3-6A99-1457-D479-DBC565204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834CA-161A-9177-06E5-64724325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F162-24EA-F8E5-91A8-7172AA9D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F3B7-8900-CE11-9FB1-DD04ECDE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033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40937-1D0B-5839-9DE0-69F0AC65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B7AC9-C09F-14A4-B3BF-56AC0A73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033B-F11F-058D-1BBE-0FFAD9C97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27F8-7529-41A3-AFF4-A74C1A8A0251}" type="datetimeFigureOut">
              <a:rPr lang="en-ID" smtClean="0"/>
              <a:t>6/17/2023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24C8-79E7-08CE-F9C6-E11FDF4B8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79CB-22D4-4351-DA2C-874D4BC5A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0D767-6BCD-483B-8CB3-6CEB778C68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3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FC47E3-3E99-FDA6-8D22-4F311439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207" y="621877"/>
            <a:ext cx="5453585" cy="5453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CEEC3-A9CC-2D73-D3DE-B67003C7C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data, </a:t>
            </a:r>
            <a:r>
              <a:rPr lang="en-US" dirty="0" err="1"/>
              <a:t>Variabel</a:t>
            </a:r>
            <a:r>
              <a:rPr lang="en-US" dirty="0"/>
              <a:t> &amp; Operator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14843-9F7E-0384-EE83-3FA222AE0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Irwan</a:t>
            </a:r>
            <a:r>
              <a:rPr lang="en-US" dirty="0"/>
              <a:t> Tanu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399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5E36-BB34-D317-167C-BCDF338B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56CE-2C4D-622E-E47F-27ACFD8E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operator </a:t>
            </a:r>
            <a:r>
              <a:rPr lang="en-US" dirty="0" err="1"/>
              <a:t>penugasan</a:t>
            </a:r>
            <a:r>
              <a:rPr lang="en-US" dirty="0"/>
              <a:t>:</a:t>
            </a:r>
          </a:p>
          <a:p>
            <a:r>
              <a:rPr lang="en-ID" sz="2800" dirty="0">
                <a:effectLst/>
              </a:rPr>
              <a:t>/=</a:t>
            </a:r>
          </a:p>
          <a:p>
            <a:r>
              <a:rPr lang="en-ID" sz="2800" dirty="0">
                <a:effectLst/>
              </a:rPr>
              <a:t>|=</a:t>
            </a:r>
          </a:p>
          <a:p>
            <a:r>
              <a:rPr lang="en-ID" sz="2800" dirty="0">
                <a:effectLst/>
              </a:rPr>
              <a:t>&gt;&gt;=</a:t>
            </a:r>
          </a:p>
          <a:p>
            <a:endParaRPr lang="en-ID" sz="2800" dirty="0">
              <a:effectLst/>
            </a:endParaRPr>
          </a:p>
          <a:p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319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21FC-E4A4-08DE-E6A8-B516104B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cap="all" dirty="0">
                <a:solidFill>
                  <a:srgbClr val="323232"/>
                </a:solidFill>
                <a:effectLst/>
                <a:latin typeface="Montserrat" panose="00000500000000000000" pitchFamily="2" charset="0"/>
              </a:rPr>
              <a:t>OPERATOR PERBANDINGAN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C1D4-84FB-B6A7-4244-ADB96919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Operator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2 </a:t>
            </a:r>
            <a:r>
              <a:rPr lang="en-ID" dirty="0" err="1"/>
              <a:t>nilai</a:t>
            </a:r>
            <a:r>
              <a:rPr lang="en-ID" dirty="0"/>
              <a:t> 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785150-280C-2AED-CAC4-887E43255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85097"/>
              </p:ext>
            </p:extLst>
          </p:nvPr>
        </p:nvGraphicFramePr>
        <p:xfrm>
          <a:off x="1939637" y="2627789"/>
          <a:ext cx="7339971" cy="3865086"/>
        </p:xfrm>
        <a:graphic>
          <a:graphicData uri="http://schemas.openxmlformats.org/drawingml/2006/table">
            <a:tbl>
              <a:tblPr/>
              <a:tblGrid>
                <a:gridCol w="2446657">
                  <a:extLst>
                    <a:ext uri="{9D8B030D-6E8A-4147-A177-3AD203B41FA5}">
                      <a16:colId xmlns:a16="http://schemas.microsoft.com/office/drawing/2014/main" val="1347633720"/>
                    </a:ext>
                  </a:extLst>
                </a:gridCol>
                <a:gridCol w="2446657">
                  <a:extLst>
                    <a:ext uri="{9D8B030D-6E8A-4147-A177-3AD203B41FA5}">
                      <a16:colId xmlns:a16="http://schemas.microsoft.com/office/drawing/2014/main" val="3655762056"/>
                    </a:ext>
                  </a:extLst>
                </a:gridCol>
                <a:gridCol w="2446657">
                  <a:extLst>
                    <a:ext uri="{9D8B030D-6E8A-4147-A177-3AD203B41FA5}">
                      <a16:colId xmlns:a16="http://schemas.microsoft.com/office/drawing/2014/main" val="3812813167"/>
                    </a:ext>
                  </a:extLst>
                </a:gridCol>
              </a:tblGrid>
              <a:tr h="454716"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effectLst/>
                        </a:rPr>
                        <a:t>Operator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effectLst/>
                        </a:rPr>
                        <a:t>Nama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b="1">
                          <a:effectLst/>
                        </a:rPr>
                        <a:t>Contoh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361319"/>
                  </a:ext>
                </a:extLst>
              </a:tr>
              <a:tr h="454716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Sama dengan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x ==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820312"/>
                  </a:ext>
                </a:extLst>
              </a:tr>
              <a:tr h="454716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Tidak sama dengan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x !=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907840"/>
                  </a:ext>
                </a:extLst>
              </a:tr>
              <a:tr h="454716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Lebih besar dari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x &gt;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965687"/>
                  </a:ext>
                </a:extLst>
              </a:tr>
              <a:tr h="454716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Lebih kecil dari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x &lt;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150731"/>
                  </a:ext>
                </a:extLst>
              </a:tr>
              <a:tr h="795753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Lebih besar sama dengan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x &gt;=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82634"/>
                  </a:ext>
                </a:extLst>
              </a:tr>
              <a:tr h="795753"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>
                          <a:effectLst/>
                        </a:rPr>
                        <a:t>Lebih kecil sama dengan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effectLst/>
                        </a:rPr>
                        <a:t>x &lt;=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1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85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2AA2-2EE3-72F4-B123-DDFD92B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Contoh</a:t>
            </a:r>
            <a:r>
              <a:rPr lang="en-ID" b="1" dirty="0"/>
              <a:t> operator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(&gt;)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4A5EA-2597-9D29-01DA-DBFA6723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488" t="10899" b="9503"/>
          <a:stretch/>
        </p:blipFill>
        <p:spPr>
          <a:xfrm>
            <a:off x="2743200" y="1690688"/>
            <a:ext cx="7638180" cy="4917550"/>
          </a:xfrm>
        </p:spPr>
      </p:pic>
    </p:spTree>
    <p:extLst>
      <p:ext uri="{BB962C8B-B14F-4D97-AF65-F5344CB8AC3E}">
        <p14:creationId xmlns:p14="http://schemas.microsoft.com/office/powerpoint/2010/main" val="4104646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CF43-EEBF-6FC0-3850-E6B173A7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cap="all" dirty="0">
                <a:solidFill>
                  <a:srgbClr val="323232"/>
                </a:solidFill>
                <a:effectLst/>
                <a:latin typeface="Montserrat" panose="00000500000000000000" pitchFamily="2" charset="0"/>
              </a:rPr>
              <a:t>OPERATOR LOGIKA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F6C48-9F98-7E65-A57C-6ABAFD85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Operator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nilai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E9A997-23A6-27F4-05DF-D937FF430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4490"/>
              </p:ext>
            </p:extLst>
          </p:nvPr>
        </p:nvGraphicFramePr>
        <p:xfrm>
          <a:off x="2334492" y="2361883"/>
          <a:ext cx="9019308" cy="4354869"/>
        </p:xfrm>
        <a:graphic>
          <a:graphicData uri="http://schemas.openxmlformats.org/drawingml/2006/table">
            <a:tbl>
              <a:tblPr/>
              <a:tblGrid>
                <a:gridCol w="942110">
                  <a:extLst>
                    <a:ext uri="{9D8B030D-6E8A-4147-A177-3AD203B41FA5}">
                      <a16:colId xmlns:a16="http://schemas.microsoft.com/office/drawing/2014/main" val="105245601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434667782"/>
                    </a:ext>
                  </a:extLst>
                </a:gridCol>
                <a:gridCol w="4544291">
                  <a:extLst>
                    <a:ext uri="{9D8B030D-6E8A-4147-A177-3AD203B41FA5}">
                      <a16:colId xmlns:a16="http://schemas.microsoft.com/office/drawing/2014/main" val="3887767736"/>
                    </a:ext>
                  </a:extLst>
                </a:gridCol>
                <a:gridCol w="1898071">
                  <a:extLst>
                    <a:ext uri="{9D8B030D-6E8A-4147-A177-3AD203B41FA5}">
                      <a16:colId xmlns:a16="http://schemas.microsoft.com/office/drawing/2014/main" val="1234247196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pPr algn="l"/>
                      <a:r>
                        <a:rPr lang="en-ID" sz="1500" b="1">
                          <a:effectLst/>
                        </a:rPr>
                        <a:t>Operator</a:t>
                      </a:r>
                      <a:endParaRPr lang="en-ID" sz="150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1">
                          <a:effectLst/>
                        </a:rPr>
                        <a:t>Nama</a:t>
                      </a:r>
                      <a:endParaRPr lang="en-ID" sz="150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1">
                          <a:effectLst/>
                        </a:rPr>
                        <a:t>Deskripsi</a:t>
                      </a:r>
                      <a:endParaRPr lang="en-ID" sz="150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1" dirty="0" err="1">
                          <a:effectLst/>
                        </a:rPr>
                        <a:t>Contoh</a:t>
                      </a:r>
                      <a:endParaRPr lang="en-ID" sz="1500" dirty="0">
                        <a:effectLst/>
                      </a:endParaRP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103776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/>
                      <a:r>
                        <a:rPr lang="en-ID" sz="1500">
                          <a:effectLst/>
                        </a:rPr>
                        <a:t>&amp;&amp;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Logika dan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Mengembalikan </a:t>
                      </a:r>
                      <a:r>
                        <a:rPr lang="en-ID" sz="1500" b="1">
                          <a:effectLst/>
                        </a:rPr>
                        <a:t>true</a:t>
                      </a:r>
                      <a:r>
                        <a:rPr lang="en-ID" sz="1500">
                          <a:effectLst/>
                        </a:rPr>
                        <a:t> jika kedua statement benar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dirty="0">
                          <a:effectLst/>
                        </a:rPr>
                        <a:t>x&lt;5 &amp;&amp; x&lt;10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21189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/>
                      <a:r>
                        <a:rPr lang="en-ID" sz="1500">
                          <a:effectLst/>
                        </a:rPr>
                        <a:t>||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Logika atau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Mengembalikan </a:t>
                      </a:r>
                      <a:r>
                        <a:rPr lang="en-ID" sz="1500" b="1">
                          <a:effectLst/>
                        </a:rPr>
                        <a:t>true </a:t>
                      </a:r>
                      <a:r>
                        <a:rPr lang="en-ID" sz="1500">
                          <a:effectLst/>
                        </a:rPr>
                        <a:t>jika salah satu statement benar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dirty="0">
                          <a:effectLst/>
                        </a:rPr>
                        <a:t>x&lt;5 || x&lt;4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66053"/>
                  </a:ext>
                </a:extLst>
              </a:tr>
              <a:tr h="1650507">
                <a:tc>
                  <a:txBody>
                    <a:bodyPr/>
                    <a:lstStyle/>
                    <a:p>
                      <a:pPr algn="ctr"/>
                      <a:r>
                        <a:rPr lang="en-ID" sz="1500" dirty="0">
                          <a:effectLst/>
                        </a:rPr>
                        <a:t>!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Logika tidak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500" dirty="0">
                          <a:effectLst/>
                        </a:rPr>
                        <a:t>Membalikkan hasilnya, mengembalikan nilai </a:t>
                      </a:r>
                      <a:r>
                        <a:rPr lang="sv-SE" sz="1500" b="1" dirty="0">
                          <a:effectLst/>
                        </a:rPr>
                        <a:t>false</a:t>
                      </a:r>
                      <a:r>
                        <a:rPr lang="sv-SE" sz="1500" dirty="0">
                          <a:effectLst/>
                        </a:rPr>
                        <a:t> jika hasilnya benar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dirty="0">
                          <a:effectLst/>
                        </a:rPr>
                        <a:t>!(x&lt;5 &amp;&amp; x&lt;10)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70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87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E4FF-230B-7BC2-6B65-F1CEF082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4D4D4D"/>
                </a:solidFill>
                <a:effectLst/>
                <a:latin typeface="-apple-system"/>
              </a:rPr>
              <a:t>Contoh</a:t>
            </a:r>
            <a:r>
              <a:rPr lang="en-ID" b="0" i="0" dirty="0">
                <a:solidFill>
                  <a:srgbClr val="4D4D4D"/>
                </a:solidFill>
                <a:effectLst/>
                <a:latin typeface="-apple-system"/>
              </a:rPr>
              <a:t> operator </a:t>
            </a:r>
            <a:r>
              <a:rPr lang="en-ID" b="1" i="0" dirty="0" err="1">
                <a:solidFill>
                  <a:srgbClr val="4D4D4D"/>
                </a:solidFill>
                <a:effectLst/>
                <a:latin typeface="-apple-system"/>
              </a:rPr>
              <a:t>logika</a:t>
            </a:r>
            <a:r>
              <a:rPr lang="en-ID" b="1" i="0" dirty="0">
                <a:solidFill>
                  <a:srgbClr val="4D4D4D"/>
                </a:solidFill>
                <a:effectLst/>
                <a:latin typeface="-apple-system"/>
              </a:rPr>
              <a:t> dan</a:t>
            </a:r>
            <a:r>
              <a:rPr lang="en-ID" b="0" i="0" dirty="0">
                <a:solidFill>
                  <a:srgbClr val="4D4D4D"/>
                </a:solidFill>
                <a:effectLst/>
                <a:latin typeface="-apple-system"/>
              </a:rPr>
              <a:t> (&amp;&amp;) :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E4148-E1BD-FED3-02D6-EEBD7194B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771" t="10262" b="8865"/>
          <a:stretch/>
        </p:blipFill>
        <p:spPr>
          <a:xfrm>
            <a:off x="1995054" y="1690688"/>
            <a:ext cx="7592292" cy="4915580"/>
          </a:xfrm>
        </p:spPr>
      </p:pic>
    </p:spTree>
    <p:extLst>
      <p:ext uri="{BB962C8B-B14F-4D97-AF65-F5344CB8AC3E}">
        <p14:creationId xmlns:p14="http://schemas.microsoft.com/office/powerpoint/2010/main" val="70527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C289-AD54-051D-F682-2D477CF4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DE80-4FFB-16C1-D2F6-FEADD067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program yang </a:t>
            </a:r>
            <a:r>
              <a:rPr lang="en-US" dirty="0" err="1"/>
              <a:t>menggunakan</a:t>
            </a:r>
            <a:r>
              <a:rPr lang="en-US" dirty="0"/>
              <a:t> operator: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 ||</a:t>
            </a:r>
          </a:p>
          <a:p>
            <a:endParaRPr lang="en-ID" dirty="0"/>
          </a:p>
          <a:p>
            <a:r>
              <a:rPr lang="en-ID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83320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B6B7-DFC6-CC20-D2B0-0289686E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5" y="299748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TERIMA KASIH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29158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BF0C-A99B-37C1-8004-CC0504FE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770"/>
            <a:ext cx="10515600" cy="1325563"/>
          </a:xfrm>
        </p:spPr>
        <p:txBody>
          <a:bodyPr>
            <a:normAutofit/>
          </a:bodyPr>
          <a:lstStyle/>
          <a:p>
            <a:r>
              <a:rPr lang="en-ID" sz="3200" b="1" dirty="0" err="1"/>
              <a:t>Tipe</a:t>
            </a:r>
            <a:r>
              <a:rPr lang="en-ID" sz="3200" b="1" dirty="0"/>
              <a:t>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1385D-EEDF-DC8C-3859-51CC87BE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698"/>
            <a:ext cx="10515600" cy="4351338"/>
          </a:xfrm>
        </p:spPr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dan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method </a:t>
            </a:r>
            <a:r>
              <a:rPr lang="en-US" dirty="0" err="1"/>
              <a:t>tambahan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Terdapat</a:t>
            </a:r>
            <a:r>
              <a:rPr lang="en-US" dirty="0"/>
              <a:t> 8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di Java: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7995C8-AE69-56DE-E672-4E4C19E1D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08678"/>
              </p:ext>
            </p:extLst>
          </p:nvPr>
        </p:nvGraphicFramePr>
        <p:xfrm>
          <a:off x="641839" y="2674867"/>
          <a:ext cx="10908321" cy="3629881"/>
        </p:xfrm>
        <a:graphic>
          <a:graphicData uri="http://schemas.openxmlformats.org/drawingml/2006/table">
            <a:tbl>
              <a:tblPr/>
              <a:tblGrid>
                <a:gridCol w="1824270">
                  <a:extLst>
                    <a:ext uri="{9D8B030D-6E8A-4147-A177-3AD203B41FA5}">
                      <a16:colId xmlns:a16="http://schemas.microsoft.com/office/drawing/2014/main" val="1374714228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3935819343"/>
                    </a:ext>
                  </a:extLst>
                </a:gridCol>
                <a:gridCol w="6978160">
                  <a:extLst>
                    <a:ext uri="{9D8B030D-6E8A-4147-A177-3AD203B41FA5}">
                      <a16:colId xmlns:a16="http://schemas.microsoft.com/office/drawing/2014/main" val="1775996981"/>
                    </a:ext>
                  </a:extLst>
                </a:gridCol>
              </a:tblGrid>
              <a:tr h="196258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 err="1">
                          <a:effectLst/>
                        </a:rPr>
                        <a:t>Tipe</a:t>
                      </a:r>
                      <a:r>
                        <a:rPr lang="en-ID" sz="1600" b="1" dirty="0">
                          <a:effectLst/>
                        </a:rPr>
                        <a:t> Data</a:t>
                      </a:r>
                      <a:endParaRPr lang="en-ID" sz="1600" dirty="0">
                        <a:effectLst/>
                      </a:endParaRP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>
                          <a:effectLst/>
                        </a:rPr>
                        <a:t>Ukuran</a:t>
                      </a:r>
                      <a:endParaRPr lang="en-ID" sz="1600">
                        <a:effectLst/>
                      </a:endParaRP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>
                          <a:effectLst/>
                        </a:rPr>
                        <a:t>Deskripsi</a:t>
                      </a:r>
                      <a:endParaRPr lang="en-ID" sz="1600">
                        <a:effectLst/>
                      </a:endParaRP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38782"/>
                  </a:ext>
                </a:extLst>
              </a:tr>
              <a:tr h="336111"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effectLst/>
                        </a:rPr>
                        <a:t>byte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1 bytes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numerik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-128 </a:t>
                      </a:r>
                      <a:r>
                        <a:rPr lang="en-ID" sz="1600" dirty="0" err="1">
                          <a:effectLst/>
                        </a:rPr>
                        <a:t>sampai</a:t>
                      </a:r>
                      <a:r>
                        <a:rPr lang="en-ID" sz="1600" dirty="0">
                          <a:effectLst/>
                        </a:rPr>
                        <a:t> 127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863728"/>
                  </a:ext>
                </a:extLst>
              </a:tr>
              <a:tr h="350291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short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effectLst/>
                        </a:rPr>
                        <a:t>2 bytes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numerik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-32,768 </a:t>
                      </a:r>
                      <a:r>
                        <a:rPr lang="en-ID" sz="1600" dirty="0" err="1">
                          <a:effectLst/>
                        </a:rPr>
                        <a:t>sampai</a:t>
                      </a:r>
                      <a:r>
                        <a:rPr lang="en-ID" sz="1600" dirty="0">
                          <a:effectLst/>
                        </a:rPr>
                        <a:t> 32,767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755966"/>
                  </a:ext>
                </a:extLst>
              </a:tr>
              <a:tr h="490694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int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dirty="0">
                          <a:effectLst/>
                        </a:rPr>
                        <a:t>4 bytes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numerik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-2,147,483,648 </a:t>
                      </a:r>
                      <a:r>
                        <a:rPr lang="en-ID" sz="1600" dirty="0" err="1">
                          <a:effectLst/>
                        </a:rPr>
                        <a:t>sampai</a:t>
                      </a:r>
                      <a:r>
                        <a:rPr lang="en-ID" sz="1600" dirty="0">
                          <a:effectLst/>
                        </a:rPr>
                        <a:t> 2,147,483,647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43130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long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8 bytes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numerik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dari</a:t>
                      </a:r>
                      <a:r>
                        <a:rPr lang="en-ID" sz="1600" dirty="0">
                          <a:effectLst/>
                        </a:rPr>
                        <a:t> -9,223,372,036,854,775,808 </a:t>
                      </a:r>
                      <a:r>
                        <a:rPr lang="en-ID" sz="1600" dirty="0" err="1">
                          <a:effectLst/>
                        </a:rPr>
                        <a:t>sampai</a:t>
                      </a:r>
                      <a:r>
                        <a:rPr lang="en-ID" sz="1600" dirty="0">
                          <a:effectLst/>
                        </a:rPr>
                        <a:t> 9,223,372,036,854,775,807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15283"/>
                  </a:ext>
                </a:extLst>
              </a:tr>
              <a:tr h="511963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float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4 bytes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numerik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pecahan</a:t>
                      </a:r>
                      <a:r>
                        <a:rPr lang="en-ID" sz="1600" dirty="0">
                          <a:effectLst/>
                        </a:rPr>
                        <a:t>. </a:t>
                      </a:r>
                      <a:r>
                        <a:rPr lang="en-ID" sz="1600" dirty="0" err="1">
                          <a:effectLst/>
                        </a:rPr>
                        <a:t>Cukup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untuk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6 </a:t>
                      </a:r>
                      <a:r>
                        <a:rPr lang="en-ID" sz="1600" dirty="0" err="1">
                          <a:effectLst/>
                        </a:rPr>
                        <a:t>sampai</a:t>
                      </a:r>
                      <a:r>
                        <a:rPr lang="en-ID" sz="1600" dirty="0">
                          <a:effectLst/>
                        </a:rPr>
                        <a:t> 7 digit </a:t>
                      </a:r>
                      <a:r>
                        <a:rPr lang="en-ID" sz="1600" dirty="0" err="1">
                          <a:effectLst/>
                        </a:rPr>
                        <a:t>desimal</a:t>
                      </a:r>
                      <a:endParaRPr lang="en-ID" sz="1600" dirty="0">
                        <a:effectLst/>
                      </a:endParaRP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523335"/>
                  </a:ext>
                </a:extLst>
              </a:tr>
              <a:tr h="490694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double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8 bytes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numerik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pecahan</a:t>
                      </a:r>
                      <a:r>
                        <a:rPr lang="en-ID" sz="1600" dirty="0">
                          <a:effectLst/>
                        </a:rPr>
                        <a:t>. </a:t>
                      </a:r>
                      <a:r>
                        <a:rPr lang="en-ID" sz="1600" dirty="0" err="1">
                          <a:effectLst/>
                        </a:rPr>
                        <a:t>Cukup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untuk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15 digit </a:t>
                      </a:r>
                      <a:r>
                        <a:rPr lang="en-ID" sz="1600" dirty="0" err="1">
                          <a:effectLst/>
                        </a:rPr>
                        <a:t>desimal</a:t>
                      </a:r>
                      <a:endParaRPr lang="en-ID" sz="1600" dirty="0">
                        <a:effectLst/>
                      </a:endParaRP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699559"/>
                  </a:ext>
                </a:extLst>
              </a:tr>
              <a:tr h="188618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boolean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1 bit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Menampung nilai </a:t>
                      </a:r>
                      <a:r>
                        <a:rPr lang="de-DE" sz="1600" i="1" dirty="0">
                          <a:effectLst/>
                        </a:rPr>
                        <a:t>true</a:t>
                      </a:r>
                      <a:r>
                        <a:rPr lang="de-DE" sz="1600" dirty="0">
                          <a:effectLst/>
                        </a:rPr>
                        <a:t> atau </a:t>
                      </a:r>
                      <a:r>
                        <a:rPr lang="de-DE" sz="1600" i="1" dirty="0">
                          <a:effectLst/>
                        </a:rPr>
                        <a:t>false</a:t>
                      </a:r>
                      <a:endParaRPr lang="de-DE" sz="1600" dirty="0">
                        <a:effectLst/>
                      </a:endParaRP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99625"/>
                  </a:ext>
                </a:extLst>
              </a:tr>
              <a:tr h="350291"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char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>
                          <a:effectLst/>
                        </a:rPr>
                        <a:t>2 bytes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600" dirty="0" err="1">
                          <a:effectLst/>
                        </a:rPr>
                        <a:t>Menampung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karakter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tunggal</a:t>
                      </a:r>
                      <a:r>
                        <a:rPr lang="en-ID" sz="1600" dirty="0">
                          <a:effectLst/>
                        </a:rPr>
                        <a:t>/</a:t>
                      </a:r>
                      <a:r>
                        <a:rPr lang="en-ID" sz="1600" dirty="0" err="1">
                          <a:effectLst/>
                        </a:rPr>
                        <a:t>huruf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atau</a:t>
                      </a:r>
                      <a:r>
                        <a:rPr lang="en-ID" sz="1600" dirty="0">
                          <a:effectLst/>
                        </a:rPr>
                        <a:t> </a:t>
                      </a:r>
                      <a:r>
                        <a:rPr lang="en-ID" sz="1600" dirty="0" err="1">
                          <a:effectLst/>
                        </a:rPr>
                        <a:t>nilai</a:t>
                      </a:r>
                      <a:r>
                        <a:rPr lang="en-ID" sz="1600" dirty="0">
                          <a:effectLst/>
                        </a:rPr>
                        <a:t> ASCII</a:t>
                      </a:r>
                    </a:p>
                  </a:txBody>
                  <a:tcPr marL="37191" marR="37191" marT="18595" marB="185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4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F61C-D8FD-68A0-9490-218E41E1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Variabel</a:t>
            </a:r>
            <a:endParaRPr lang="en-ID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D7081-63EE-D62F-F03A-DD51C9F5A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berubah-ubah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proses,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sepasi</a:t>
            </a:r>
            <a:r>
              <a:rPr lang="en-ID" dirty="0"/>
              <a:t> ( </a:t>
            </a:r>
            <a:r>
              <a:rPr lang="en-ID" dirty="0" err="1"/>
              <a:t>cth</a:t>
            </a:r>
            <a:r>
              <a:rPr lang="en-ID" dirty="0"/>
              <a:t> : </a:t>
            </a:r>
            <a:r>
              <a:rPr lang="en-ID" dirty="0" err="1"/>
              <a:t>gaji</a:t>
            </a:r>
            <a:r>
              <a:rPr lang="en-ID" dirty="0"/>
              <a:t> </a:t>
            </a:r>
            <a:r>
              <a:rPr lang="en-ID" dirty="0" err="1"/>
              <a:t>bersih</a:t>
            </a:r>
            <a:r>
              <a:rPr lang="en-ID" dirty="0"/>
              <a:t> )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garis </a:t>
            </a:r>
            <a:r>
              <a:rPr lang="en-ID" dirty="0" err="1"/>
              <a:t>bawah</a:t>
            </a:r>
            <a:r>
              <a:rPr lang="en-ID" dirty="0"/>
              <a:t> ( _ ) </a:t>
            </a:r>
            <a:r>
              <a:rPr lang="en-ID" dirty="0" err="1"/>
              <a:t>sebagai</a:t>
            </a:r>
            <a:endParaRPr lang="en-ID" dirty="0"/>
          </a:p>
          <a:p>
            <a:r>
              <a:rPr lang="en-ID" dirty="0" err="1"/>
              <a:t>penghubung</a:t>
            </a:r>
            <a:r>
              <a:rPr lang="en-ID" dirty="0"/>
              <a:t> (</a:t>
            </a:r>
            <a:r>
              <a:rPr lang="en-ID" dirty="0" err="1"/>
              <a:t>cth</a:t>
            </a:r>
            <a:r>
              <a:rPr lang="en-ID" dirty="0"/>
              <a:t> : </a:t>
            </a:r>
            <a:r>
              <a:rPr lang="en-ID" dirty="0" err="1"/>
              <a:t>gaji_bersih</a:t>
            </a:r>
            <a:r>
              <a:rPr lang="en-ID" dirty="0"/>
              <a:t>).</a:t>
            </a:r>
          </a:p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oleh </a:t>
            </a:r>
            <a:r>
              <a:rPr lang="en-ID" dirty="0" err="1"/>
              <a:t>angka</a:t>
            </a:r>
            <a:r>
              <a:rPr lang="en-ID" dirty="0"/>
              <a:t> dan </a:t>
            </a:r>
            <a:r>
              <a:rPr lang="en-ID" dirty="0" err="1"/>
              <a:t>menggunakan</a:t>
            </a:r>
            <a:r>
              <a:rPr lang="en-ID" dirty="0"/>
              <a:t> operator </a:t>
            </a:r>
            <a:r>
              <a:rPr lang="en-ID" dirty="0" err="1"/>
              <a:t>aritmatika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335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E109-A39D-3275-C39A-8BB16195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Deklarasi</a:t>
            </a:r>
            <a:r>
              <a:rPr lang="en-US" sz="3600" b="1" dirty="0"/>
              <a:t> </a:t>
            </a:r>
            <a:r>
              <a:rPr lang="en-US" sz="3600" b="1" dirty="0" err="1"/>
              <a:t>Variabel</a:t>
            </a:r>
            <a:endParaRPr lang="en-ID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169AD-21EB-F15F-CE7D-FDA9BF16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/>
              <a:t>Deklarasi</a:t>
            </a:r>
            <a:r>
              <a:rPr lang="en-US" sz="2400" dirty="0"/>
              <a:t> variable </a:t>
            </a:r>
            <a:r>
              <a:rPr lang="en-US" sz="2400" dirty="0" err="1"/>
              <a:t>adalah</a:t>
            </a:r>
            <a:r>
              <a:rPr lang="en-US" sz="2400" dirty="0"/>
              <a:t> proses </a:t>
            </a:r>
            <a:r>
              <a:rPr lang="en-US" sz="2400" dirty="0" err="1"/>
              <a:t>memperkenalkan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program,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variable private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yang </a:t>
            </a:r>
            <a:r>
              <a:rPr lang="en-US" sz="2400" dirty="0" err="1"/>
              <a:t>publik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, Anda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menspesifikasikan</a:t>
            </a:r>
            <a:r>
              <a:rPr lang="en-US" sz="2400" dirty="0"/>
              <a:t> </a:t>
            </a:r>
            <a:r>
              <a:rPr lang="en-US" sz="2400" dirty="0" err="1"/>
              <a:t>tipenya</a:t>
            </a:r>
            <a:r>
              <a:rPr lang="en-US" sz="2400" dirty="0"/>
              <a:t> dan </a:t>
            </a:r>
            <a:r>
              <a:rPr lang="en-US" sz="2400" dirty="0" err="1"/>
              <a:t>memasukan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kedalamnya</a:t>
            </a:r>
            <a:r>
              <a:rPr lang="en-US" sz="2400" dirty="0"/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highlight>
                  <a:srgbClr val="000080"/>
                </a:highlight>
              </a:rPr>
              <a:t>Type variable;                       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highlight>
                  <a:srgbClr val="000080"/>
                </a:highlight>
              </a:rPr>
              <a:t>type variable = value;</a:t>
            </a:r>
          </a:p>
          <a:p>
            <a:pPr marL="0" indent="0" algn="just">
              <a:buNone/>
            </a:pPr>
            <a:r>
              <a:rPr lang="en-US" sz="2400" dirty="0"/>
              <a:t>Dimana type </a:t>
            </a:r>
            <a:r>
              <a:rPr lang="en-US" sz="2400" dirty="0" err="1"/>
              <a:t>merupakan</a:t>
            </a:r>
            <a:r>
              <a:rPr lang="en-US" sz="2400" dirty="0"/>
              <a:t> 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Java (</a:t>
            </a:r>
            <a:r>
              <a:rPr lang="en-US" sz="2400" dirty="0" err="1"/>
              <a:t>seperti</a:t>
            </a:r>
            <a:r>
              <a:rPr lang="en-US" sz="2400" dirty="0"/>
              <a:t> int </a:t>
            </a:r>
            <a:r>
              <a:rPr lang="en-US" sz="2400" dirty="0" err="1"/>
              <a:t>atau</a:t>
            </a:r>
            <a:r>
              <a:rPr lang="en-US" sz="2400" dirty="0"/>
              <a:t> String), dan variable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variabelnya</a:t>
            </a:r>
            <a:r>
              <a:rPr lang="en-US" sz="2400" dirty="0"/>
              <a:t> (</a:t>
            </a:r>
            <a:r>
              <a:rPr lang="en-US" sz="2400" dirty="0" err="1"/>
              <a:t>seperti</a:t>
            </a:r>
            <a:r>
              <a:rPr lang="en-US" sz="2400" dirty="0"/>
              <a:t> x </a:t>
            </a:r>
            <a:r>
              <a:rPr lang="en-US" sz="2400" dirty="0" err="1"/>
              <a:t>atau</a:t>
            </a:r>
            <a:r>
              <a:rPr lang="en-US" sz="2400" dirty="0"/>
              <a:t> name). Sama </a:t>
            </a:r>
            <a:r>
              <a:rPr lang="en-US" sz="2400" dirty="0" err="1"/>
              <a:t>dengan</a:t>
            </a:r>
            <a:r>
              <a:rPr lang="en-US" sz="2400" dirty="0"/>
              <a:t> (=)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memasukkan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Deklarasi</a:t>
            </a:r>
            <a:r>
              <a:rPr lang="en-US" sz="2400" dirty="0"/>
              <a:t> :</a:t>
            </a:r>
          </a:p>
          <a:p>
            <a:pPr marL="0" indent="0" algn="just">
              <a:buNone/>
            </a:pPr>
            <a:r>
              <a:rPr lang="en-US" sz="2400" dirty="0"/>
              <a:t>Integer </a:t>
            </a:r>
            <a:r>
              <a:rPr lang="en-US" sz="2400" dirty="0" err="1"/>
              <a:t>nilai</a:t>
            </a:r>
            <a:r>
              <a:rPr lang="en-US" sz="2400" dirty="0"/>
              <a:t> ;</a:t>
            </a:r>
          </a:p>
          <a:p>
            <a:pPr marL="0" indent="0" algn="just">
              <a:buNone/>
            </a:pPr>
            <a:r>
              <a:rPr lang="en-US" sz="2400" dirty="0"/>
              <a:t>String </a:t>
            </a:r>
            <a:r>
              <a:rPr lang="en-US" sz="2400" dirty="0" err="1"/>
              <a:t>nama</a:t>
            </a:r>
            <a:r>
              <a:rPr lang="en-US" sz="2400" dirty="0"/>
              <a:t> = "Budi";</a:t>
            </a:r>
          </a:p>
        </p:txBody>
      </p:sp>
    </p:spTree>
    <p:extLst>
      <p:ext uri="{BB962C8B-B14F-4D97-AF65-F5344CB8AC3E}">
        <p14:creationId xmlns:p14="http://schemas.microsoft.com/office/powerpoint/2010/main" val="425017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8218-D3E0-5C1D-739D-AD5100CF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200" b="1" dirty="0"/>
              <a:t>Operator </a:t>
            </a:r>
            <a:r>
              <a:rPr lang="en-ID" sz="3200" b="1" dirty="0" err="1"/>
              <a:t>aritmatika</a:t>
            </a:r>
            <a:endParaRPr lang="en-ID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52F7B-A53C-3CAB-2746-42B0589F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Operator </a:t>
            </a:r>
            <a:r>
              <a:rPr lang="en-ID" dirty="0" err="1"/>
              <a:t>aritmatika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55D7C8-42D1-79E0-D7D4-A29CE7F93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39804"/>
              </p:ext>
            </p:extLst>
          </p:nvPr>
        </p:nvGraphicFramePr>
        <p:xfrm>
          <a:off x="2067951" y="2141536"/>
          <a:ext cx="8440616" cy="4351339"/>
        </p:xfrm>
        <a:graphic>
          <a:graphicData uri="http://schemas.openxmlformats.org/drawingml/2006/table">
            <a:tbl>
              <a:tblPr/>
              <a:tblGrid>
                <a:gridCol w="1340569">
                  <a:extLst>
                    <a:ext uri="{9D8B030D-6E8A-4147-A177-3AD203B41FA5}">
                      <a16:colId xmlns:a16="http://schemas.microsoft.com/office/drawing/2014/main" val="4192750371"/>
                    </a:ext>
                  </a:extLst>
                </a:gridCol>
                <a:gridCol w="2184630">
                  <a:extLst>
                    <a:ext uri="{9D8B030D-6E8A-4147-A177-3AD203B41FA5}">
                      <a16:colId xmlns:a16="http://schemas.microsoft.com/office/drawing/2014/main" val="3577567307"/>
                    </a:ext>
                  </a:extLst>
                </a:gridCol>
                <a:gridCol w="4915417">
                  <a:extLst>
                    <a:ext uri="{9D8B030D-6E8A-4147-A177-3AD203B41FA5}">
                      <a16:colId xmlns:a16="http://schemas.microsoft.com/office/drawing/2014/main" val="3074699688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ID" sz="1500" b="1">
                          <a:effectLst/>
                        </a:rPr>
                        <a:t>Operator</a:t>
                      </a:r>
                      <a:endParaRPr lang="en-ID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1">
                          <a:effectLst/>
                        </a:rPr>
                        <a:t>Nama</a:t>
                      </a:r>
                      <a:endParaRPr lang="en-ID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b="1">
                          <a:effectLst/>
                        </a:rPr>
                        <a:t>Deskripsi</a:t>
                      </a:r>
                      <a:endParaRPr lang="en-ID" sz="1500">
                        <a:effectLst/>
                      </a:endParaRP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592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+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Penjumlahan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Menjumlah 2 nilai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56146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–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Pengurangan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i-FI" sz="1500">
                          <a:effectLst/>
                        </a:rPr>
                        <a:t>Mengurangi nilai satu dengan nilai lainnya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62181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*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Perkalian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Mengkalikan 2 nilai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691244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/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Pembagian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Membagi nilai satu dengan nilai lainnya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801312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%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Modulus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Mengembalikan sisa hasil pembagian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85253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++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Kenaikan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500">
                          <a:effectLst/>
                        </a:rPr>
                        <a:t>Meningkatkan nilai variabel sebesar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28825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—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>
                          <a:effectLst/>
                        </a:rPr>
                        <a:t>Penurunan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500" dirty="0" err="1">
                          <a:effectLst/>
                        </a:rPr>
                        <a:t>Mengurangi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nilai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variabel</a:t>
                      </a:r>
                      <a:r>
                        <a:rPr lang="en-ID" sz="1500" dirty="0">
                          <a:effectLst/>
                        </a:rPr>
                        <a:t> </a:t>
                      </a:r>
                      <a:r>
                        <a:rPr lang="en-ID" sz="1500" dirty="0" err="1">
                          <a:effectLst/>
                        </a:rPr>
                        <a:t>sebesar</a:t>
                      </a:r>
                      <a:r>
                        <a:rPr lang="en-ID" sz="1500" dirty="0">
                          <a:effectLst/>
                        </a:rPr>
                        <a:t> 1</a:t>
                      </a:r>
                    </a:p>
                  </a:txBody>
                  <a:tcPr marL="77702" marR="77702" marT="38851" marB="38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4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66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52F1-F117-ACD5-1F0E-1E2D995D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penjulahan</a:t>
            </a:r>
            <a:r>
              <a:rPr lang="en-US" dirty="0"/>
              <a:t> 2 </a:t>
            </a:r>
            <a:r>
              <a:rPr lang="en-US" dirty="0" err="1"/>
              <a:t>nilai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1A188C-8976-D3C6-26F9-5EDC81698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45" t="10742" b="7464"/>
          <a:stretch/>
        </p:blipFill>
        <p:spPr>
          <a:xfrm>
            <a:off x="2300597" y="1535741"/>
            <a:ext cx="7590806" cy="4982892"/>
          </a:xfrm>
        </p:spPr>
      </p:pic>
    </p:spTree>
    <p:extLst>
      <p:ext uri="{BB962C8B-B14F-4D97-AF65-F5344CB8AC3E}">
        <p14:creationId xmlns:p14="http://schemas.microsoft.com/office/powerpoint/2010/main" val="381155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C5A0-6B5F-3018-0B0D-00AD43A3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CD4-C3BC-0B0B-7067-3BBE4FE8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Buatlah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:</a:t>
            </a:r>
          </a:p>
          <a:p>
            <a:r>
              <a:rPr lang="en-US" dirty="0" err="1"/>
              <a:t>Pengurangan</a:t>
            </a:r>
            <a:endParaRPr lang="en-US" dirty="0"/>
          </a:p>
          <a:p>
            <a:r>
              <a:rPr lang="en-US" dirty="0" err="1"/>
              <a:t>Perkalian</a:t>
            </a:r>
            <a:endParaRPr lang="en-US" dirty="0"/>
          </a:p>
          <a:p>
            <a:r>
              <a:rPr lang="en-US" dirty="0" err="1"/>
              <a:t>pembagian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4457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B376-E360-517A-BF28-017788DB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cap="all" dirty="0">
                <a:solidFill>
                  <a:srgbClr val="323232"/>
                </a:solidFill>
                <a:effectLst/>
                <a:latin typeface="Montserrat" panose="00000500000000000000" pitchFamily="2" charset="0"/>
              </a:rPr>
              <a:t>OPERATOR PENUGASAN 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9F3226-52D3-EAF9-1D41-4368D9C58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452329"/>
              </p:ext>
            </p:extLst>
          </p:nvPr>
        </p:nvGraphicFramePr>
        <p:xfrm>
          <a:off x="2672862" y="1811462"/>
          <a:ext cx="6583680" cy="4392396"/>
        </p:xfrm>
        <a:graphic>
          <a:graphicData uri="http://schemas.openxmlformats.org/drawingml/2006/table">
            <a:tbl>
              <a:tblPr/>
              <a:tblGrid>
                <a:gridCol w="2194560">
                  <a:extLst>
                    <a:ext uri="{9D8B030D-6E8A-4147-A177-3AD203B41FA5}">
                      <a16:colId xmlns:a16="http://schemas.microsoft.com/office/drawing/2014/main" val="35544219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45894191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710981445"/>
                    </a:ext>
                  </a:extLst>
                </a:gridCol>
              </a:tblGrid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 b="1">
                          <a:effectLst/>
                        </a:rPr>
                        <a:t>Operator</a:t>
                      </a:r>
                      <a:endParaRPr lang="en-ID" sz="1800">
                        <a:effectLst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1">
                          <a:effectLst/>
                        </a:rPr>
                        <a:t>Contoh</a:t>
                      </a:r>
                      <a:endParaRPr lang="en-ID" sz="1800">
                        <a:effectLst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b="1">
                          <a:effectLst/>
                        </a:rPr>
                        <a:t>Sama dengan</a:t>
                      </a:r>
                      <a:endParaRPr lang="en-ID" sz="1800">
                        <a:effectLst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494525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5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401182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+=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+=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+ 3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471865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-=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-=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–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047982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*=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*=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*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306906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 dirty="0">
                          <a:effectLst/>
                        </a:rPr>
                        <a:t>/=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/=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/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081640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%=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%=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%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316220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&amp;=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&amp;=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&amp;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227504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 dirty="0">
                          <a:effectLst/>
                        </a:rPr>
                        <a:t>|=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|=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|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555449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^=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^=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^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069662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 dirty="0">
                          <a:effectLst/>
                        </a:rPr>
                        <a:t>&gt;&gt;=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&gt;&gt;=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= x &gt;&gt;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749257"/>
                  </a:ext>
                </a:extLst>
              </a:tr>
              <a:tr h="366033"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&lt;&lt;=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>
                          <a:effectLst/>
                        </a:rPr>
                        <a:t>x &lt;&lt;=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1800" dirty="0">
                          <a:effectLst/>
                        </a:rPr>
                        <a:t>x = x &lt;&lt; 3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7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80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3699-32D7-FCDC-EA61-7400C26A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penugasan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51F55E-44CD-9FD8-E229-FCCC0565A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09" t="10741" b="8758"/>
          <a:stretch/>
        </p:blipFill>
        <p:spPr>
          <a:xfrm>
            <a:off x="2196340" y="1427768"/>
            <a:ext cx="7799319" cy="5065107"/>
          </a:xfrm>
        </p:spPr>
      </p:pic>
    </p:spTree>
    <p:extLst>
      <p:ext uri="{BB962C8B-B14F-4D97-AF65-F5344CB8AC3E}">
        <p14:creationId xmlns:p14="http://schemas.microsoft.com/office/powerpoint/2010/main" val="336650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606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Montserrat</vt:lpstr>
      <vt:lpstr>Office Theme</vt:lpstr>
      <vt:lpstr>Type data, Variabel &amp; Operator</vt:lpstr>
      <vt:lpstr>Tipe Data</vt:lpstr>
      <vt:lpstr>Variabel</vt:lpstr>
      <vt:lpstr>Deklarasi Variabel</vt:lpstr>
      <vt:lpstr>Operator aritmatika</vt:lpstr>
      <vt:lpstr>Contoh penjulahan 2 nilai</vt:lpstr>
      <vt:lpstr>Tugas</vt:lpstr>
      <vt:lpstr>OPERATOR PENUGASAN </vt:lpstr>
      <vt:lpstr>Contoh operator penugasan</vt:lpstr>
      <vt:lpstr>Latihan</vt:lpstr>
      <vt:lpstr>OPERATOR PERBANDINGAN</vt:lpstr>
      <vt:lpstr>Contoh operator lebih besar dari (&gt;) :</vt:lpstr>
      <vt:lpstr>OPERATOR LOGIKA</vt:lpstr>
      <vt:lpstr>Contoh operator logika dan (&amp;&amp;) :</vt:lpstr>
      <vt:lpstr>Latihan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 Membuat program dengan netbean</dc:title>
  <dc:creator>irone</dc:creator>
  <cp:lastModifiedBy>ACENKCOM</cp:lastModifiedBy>
  <cp:revision>8</cp:revision>
  <dcterms:created xsi:type="dcterms:W3CDTF">2023-06-06T01:23:47Z</dcterms:created>
  <dcterms:modified xsi:type="dcterms:W3CDTF">2023-06-17T08:15:02Z</dcterms:modified>
</cp:coreProperties>
</file>