
<file path=[Content_Types].xml><?xml version="1.0" encoding="utf-8"?>
<Types xmlns="http://schemas.openxmlformats.org/package/2006/content-types">
  <Default Extension="mp3" ContentType="audio/mpeg"/>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9" r:id="rId1"/>
  </p:sldMasterIdLst>
  <p:notesMasterIdLst>
    <p:notesMasterId r:id="rId35"/>
  </p:notesMasterIdLst>
  <p:sldIdLst>
    <p:sldId id="256" r:id="rId2"/>
    <p:sldId id="259" r:id="rId3"/>
    <p:sldId id="257" r:id="rId4"/>
    <p:sldId id="349" r:id="rId5"/>
    <p:sldId id="258" r:id="rId6"/>
    <p:sldId id="350" r:id="rId7"/>
    <p:sldId id="264" r:id="rId8"/>
    <p:sldId id="353" r:id="rId9"/>
    <p:sldId id="355" r:id="rId10"/>
    <p:sldId id="359" r:id="rId11"/>
    <p:sldId id="361" r:id="rId12"/>
    <p:sldId id="362" r:id="rId13"/>
    <p:sldId id="363" r:id="rId14"/>
    <p:sldId id="364" r:id="rId15"/>
    <p:sldId id="365" r:id="rId16"/>
    <p:sldId id="366" r:id="rId17"/>
    <p:sldId id="367" r:id="rId18"/>
    <p:sldId id="368" r:id="rId19"/>
    <p:sldId id="369" r:id="rId20"/>
    <p:sldId id="262" r:id="rId21"/>
    <p:sldId id="351" r:id="rId22"/>
    <p:sldId id="352" r:id="rId23"/>
    <p:sldId id="372" r:id="rId24"/>
    <p:sldId id="373" r:id="rId25"/>
    <p:sldId id="370" r:id="rId26"/>
    <p:sldId id="371" r:id="rId27"/>
    <p:sldId id="265" r:id="rId28"/>
    <p:sldId id="266" r:id="rId29"/>
    <p:sldId id="267" r:id="rId30"/>
    <p:sldId id="268" r:id="rId31"/>
    <p:sldId id="269" r:id="rId32"/>
    <p:sldId id="270" r:id="rId33"/>
    <p:sldId id="305"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AB795A-1007-4528-89AB-82BBB309112A}">
  <a:tblStyle styleId="{B9AB795A-1007-4528-89AB-82BBB30911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4095279-E61B-41C3-9F23-BD26AEDA9DCA}"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06105804-2724-4361-B16C-FB2172259702}"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EEB3FE54-9CF7-486F-90B5-9A1C33A50F7D}"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71B6F345-7BED-47F2-81A4-C23BD65A5392}"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35FDF343-4F42-487E-B6A5-56F1B494D9FB}"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703A21-F548-43ED-9F44-4845956DC6EA}"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E444B18E-FEF0-40D1-805D-B7FA6D17D993}">
      <dgm:prSet custT="1"/>
      <dgm:spPr/>
      <dgm:t>
        <a:bodyPr/>
        <a:lstStyle/>
        <a:p>
          <a:pPr rtl="0"/>
          <a:r>
            <a:rPr lang="id-ID" sz="1600" b="1" i="1" dirty="0" smtClean="0">
              <a:solidFill>
                <a:schemeClr val="accent2">
                  <a:lumMod val="50000"/>
                </a:schemeClr>
              </a:solidFill>
            </a:rPr>
            <a:t>Diagram tidak dapat menceritakan kepada kita apakah B dimasukkan ke dalam list sebelum atau sesudah D. Di lain pihak, diagram dapat memperlihatkan kepada kita, bahwa B dimasukkan sebelum C, karena B dan C mempunyai Nomor Prioritas yang sama, dan B berada sebelum C di dalam list</a:t>
          </a:r>
          <a:r>
            <a:rPr lang="id-ID" sz="1400" b="0" i="0" dirty="0" smtClean="0"/>
            <a:t>.</a:t>
          </a:r>
          <a:endParaRPr lang="id-ID" sz="1400" dirty="0"/>
        </a:p>
      </dgm:t>
    </dgm:pt>
    <dgm:pt modelId="{B5FB60D1-E977-4155-AE3E-F858A83C8D9A}" type="parTrans" cxnId="{8A97D14C-0E69-4A38-9B1A-C7DDF9A82BF1}">
      <dgm:prSet/>
      <dgm:spPr/>
      <dgm:t>
        <a:bodyPr/>
        <a:lstStyle/>
        <a:p>
          <a:endParaRPr lang="en-US"/>
        </a:p>
      </dgm:t>
    </dgm:pt>
    <dgm:pt modelId="{4DA421B8-6195-4814-93F3-2F0D6E6FB8C7}" type="sibTrans" cxnId="{8A97D14C-0E69-4A38-9B1A-C7DDF9A82BF1}">
      <dgm:prSet/>
      <dgm:spPr/>
      <dgm:t>
        <a:bodyPr/>
        <a:lstStyle/>
        <a:p>
          <a:endParaRPr lang="en-US"/>
        </a:p>
      </dgm:t>
    </dgm:pt>
    <dgm:pt modelId="{83956535-679A-4393-96C5-0A591553407C}" type="pres">
      <dgm:prSet presAssocID="{85703A21-F548-43ED-9F44-4845956DC6EA}" presName="compositeShape" presStyleCnt="0">
        <dgm:presLayoutVars>
          <dgm:dir/>
          <dgm:resizeHandles/>
        </dgm:presLayoutVars>
      </dgm:prSet>
      <dgm:spPr/>
    </dgm:pt>
    <dgm:pt modelId="{09F08904-D516-40A8-8DEA-FD61AEF7553D}" type="pres">
      <dgm:prSet presAssocID="{85703A21-F548-43ED-9F44-4845956DC6EA}" presName="pyramid" presStyleLbl="node1" presStyleIdx="0" presStyleCnt="1"/>
      <dgm:spPr/>
    </dgm:pt>
    <dgm:pt modelId="{7F6C16A7-053B-4FDB-A009-A52BA13DDDD1}" type="pres">
      <dgm:prSet presAssocID="{85703A21-F548-43ED-9F44-4845956DC6EA}" presName="theList" presStyleCnt="0"/>
      <dgm:spPr/>
    </dgm:pt>
    <dgm:pt modelId="{3533B572-F8A4-435C-AFF2-13DF95B00A19}" type="pres">
      <dgm:prSet presAssocID="{E444B18E-FEF0-40D1-805D-B7FA6D17D993}" presName="aNode" presStyleLbl="fgAcc1" presStyleIdx="0" presStyleCnt="1" custScaleX="130224">
        <dgm:presLayoutVars>
          <dgm:bulletEnabled val="1"/>
        </dgm:presLayoutVars>
      </dgm:prSet>
      <dgm:spPr/>
    </dgm:pt>
    <dgm:pt modelId="{658C136B-A545-4CFB-B954-77157C4FA0E7}" type="pres">
      <dgm:prSet presAssocID="{E444B18E-FEF0-40D1-805D-B7FA6D17D993}" presName="aSpace" presStyleCnt="0"/>
      <dgm:spPr/>
    </dgm:pt>
  </dgm:ptLst>
  <dgm:cxnLst>
    <dgm:cxn modelId="{F1068450-C0C3-4DA4-B664-416AB2100F33}" type="presOf" srcId="{85703A21-F548-43ED-9F44-4845956DC6EA}" destId="{83956535-679A-4393-96C5-0A591553407C}" srcOrd="0" destOrd="0" presId="urn:microsoft.com/office/officeart/2005/8/layout/pyramid2"/>
    <dgm:cxn modelId="{8A97D14C-0E69-4A38-9B1A-C7DDF9A82BF1}" srcId="{85703A21-F548-43ED-9F44-4845956DC6EA}" destId="{E444B18E-FEF0-40D1-805D-B7FA6D17D993}" srcOrd="0" destOrd="0" parTransId="{B5FB60D1-E977-4155-AE3E-F858A83C8D9A}" sibTransId="{4DA421B8-6195-4814-93F3-2F0D6E6FB8C7}"/>
    <dgm:cxn modelId="{CFEB51D5-AF1D-4D35-8005-1B63447658A2}" type="presOf" srcId="{E444B18E-FEF0-40D1-805D-B7FA6D17D993}" destId="{3533B572-F8A4-435C-AFF2-13DF95B00A19}" srcOrd="0" destOrd="0" presId="urn:microsoft.com/office/officeart/2005/8/layout/pyramid2"/>
    <dgm:cxn modelId="{DF90A11D-ED6E-4965-ACE8-8D6381611E2B}" type="presParOf" srcId="{83956535-679A-4393-96C5-0A591553407C}" destId="{09F08904-D516-40A8-8DEA-FD61AEF7553D}" srcOrd="0" destOrd="0" presId="urn:microsoft.com/office/officeart/2005/8/layout/pyramid2"/>
    <dgm:cxn modelId="{1C7B7636-544F-4ABA-B649-AE1BB7A1C96D}" type="presParOf" srcId="{83956535-679A-4393-96C5-0A591553407C}" destId="{7F6C16A7-053B-4FDB-A009-A52BA13DDDD1}" srcOrd="1" destOrd="0" presId="urn:microsoft.com/office/officeart/2005/8/layout/pyramid2"/>
    <dgm:cxn modelId="{76247025-E928-4EB9-BA2C-468ED48C95D4}" type="presParOf" srcId="{7F6C16A7-053B-4FDB-A009-A52BA13DDDD1}" destId="{3533B572-F8A4-435C-AFF2-13DF95B00A19}" srcOrd="0" destOrd="0" presId="urn:microsoft.com/office/officeart/2005/8/layout/pyramid2"/>
    <dgm:cxn modelId="{72242EC7-216D-4871-9627-5B71D2609243}" type="presParOf" srcId="{7F6C16A7-053B-4FDB-A009-A52BA13DDDD1}" destId="{658C136B-A545-4CFB-B954-77157C4FA0E7}" srcOrd="1"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08904-D516-40A8-8DEA-FD61AEF7553D}">
      <dsp:nvSpPr>
        <dsp:cNvPr id="0" name=""/>
        <dsp:cNvSpPr/>
      </dsp:nvSpPr>
      <dsp:spPr>
        <a:xfrm>
          <a:off x="680018" y="0"/>
          <a:ext cx="4098663" cy="4098663"/>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33B572-F8A4-435C-AFF2-13DF95B00A19}">
      <dsp:nvSpPr>
        <dsp:cNvPr id="0" name=""/>
        <dsp:cNvSpPr/>
      </dsp:nvSpPr>
      <dsp:spPr>
        <a:xfrm>
          <a:off x="2326746" y="410266"/>
          <a:ext cx="3469337" cy="291389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id-ID" sz="1600" b="1" i="1" kern="1200" dirty="0" smtClean="0">
              <a:solidFill>
                <a:schemeClr val="accent2">
                  <a:lumMod val="50000"/>
                </a:schemeClr>
              </a:solidFill>
            </a:rPr>
            <a:t>Diagram tidak dapat menceritakan kepada kita apakah B dimasukkan ke dalam list sebelum atau sesudah D. Di lain pihak, diagram dapat memperlihatkan kepada kita, bahwa B dimasukkan sebelum C, karena B dan C mempunyai Nomor Prioritas yang sama, dan B berada sebelum C di dalam list</a:t>
          </a:r>
          <a:r>
            <a:rPr lang="id-ID" sz="1400" b="0" i="0" kern="1200" dirty="0" smtClean="0"/>
            <a:t>.</a:t>
          </a:r>
          <a:endParaRPr lang="id-ID" sz="1400" kern="1200" dirty="0"/>
        </a:p>
      </dsp:txBody>
      <dsp:txXfrm>
        <a:off x="2468991" y="552511"/>
        <a:ext cx="3184847" cy="262940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c72ba98ae8_1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c72ba98ae8_1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c6a01074ef_0_18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6a01074ef_0_18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c6a01074ef_0_20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c6a01074ef_0_20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c6a01074ef_0_2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c6a01074ef_0_2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c72ba98ae8_1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c72ba98ae8_1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c72ba98ae8_1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c72ba98ae8_1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c72ba98ae8_1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c72ba98ae8_1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7.xml"/><Relationship Id="rId1" Type="http://schemas.openxmlformats.org/officeDocument/2006/relationships/slideMaster" Target="../slideMasters/slideMaster1.xml"/><Relationship Id="rId4" Type="http://schemas.openxmlformats.org/officeDocument/2006/relationships/slide" Target="../slides/slide3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rId3" action="ppaction://hlinksldjump"/>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4"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rId3" action="ppaction://hlinksldjump"/>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4"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6"/>
          <p:cNvGrpSpPr/>
          <p:nvPr/>
        </p:nvGrpSpPr>
        <p:grpSpPr>
          <a:xfrm rot="10800000" flipH="1">
            <a:off x="430416" y="1844182"/>
            <a:ext cx="1696762" cy="1688828"/>
            <a:chOff x="2414491" y="671177"/>
            <a:chExt cx="1830972" cy="1822411"/>
          </a:xfrm>
        </p:grpSpPr>
        <p:sp>
          <p:nvSpPr>
            <p:cNvPr id="281" name="Google Shape;281;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6"/>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7" name="Google Shape;317;p16"/>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18" name="Google Shape;318;p16"/>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9" name="Google Shape;319;p16"/>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20" name="Google Shape;320;p16"/>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21" name="Google Shape;321;p16"/>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rId2" action="ppaction://hlinksldjump"/>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188"/>
        <p:cNvGrpSpPr/>
        <p:nvPr/>
      </p:nvGrpSpPr>
      <p:grpSpPr>
        <a:xfrm>
          <a:off x="0" y="0"/>
          <a:ext cx="0" cy="0"/>
          <a:chOff x="0" y="0"/>
          <a:chExt cx="0" cy="0"/>
        </a:xfrm>
      </p:grpSpPr>
      <p:sp>
        <p:nvSpPr>
          <p:cNvPr id="1189" name="Google Shape;1189;p48"/>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5" name="Google Shape;1225;p48"/>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9"/>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50"/>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303"/>
        <p:cNvGrpSpPr/>
        <p:nvPr/>
      </p:nvGrpSpPr>
      <p:grpSpPr>
        <a:xfrm>
          <a:off x="0" y="0"/>
          <a:ext cx="0" cy="0"/>
          <a:chOff x="0" y="0"/>
          <a:chExt cx="0" cy="0"/>
        </a:xfrm>
      </p:grpSpPr>
      <p:sp>
        <p:nvSpPr>
          <p:cNvPr id="1304" name="Google Shape;1304;p51"/>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rId2" action="ppaction://hlinksldjump"/>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chemeClr val="accent1">
              <a:alpha val="55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4" name="Google Shape;164;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2" r:id="rId12"/>
    <p:sldLayoutId id="2147483664" r:id="rId13"/>
    <p:sldLayoutId id="2147483680" r:id="rId14"/>
    <p:sldLayoutId id="2147483694" r:id="rId15"/>
    <p:sldLayoutId id="2147483695" r:id="rId16"/>
    <p:sldLayoutId id="2147483696" r:id="rId17"/>
    <p:sldLayoutId id="214748369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5.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5.xml"/><Relationship Id="rId5" Type="http://schemas.openxmlformats.org/officeDocument/2006/relationships/image" Target="../media/image6.emf"/><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slide" Target="slide18.xml"/><Relationship Id="rId5" Type="http://schemas.openxmlformats.org/officeDocument/2006/relationships/slide" Target="slide32.xml"/><Relationship Id="rId4" Type="http://schemas.openxmlformats.org/officeDocument/2006/relationships/slide" Target="slide17.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slide" Target="slide31.xml"/><Relationship Id="rId4" Type="http://schemas.openxmlformats.org/officeDocument/2006/relationships/slide" Target="slide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slide" Target="slide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5.xml"/><Relationship Id="rId5" Type="http://schemas.openxmlformats.org/officeDocument/2006/relationships/image" Target="../media/image5.em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273301" y="60107"/>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2400" dirty="0" smtClean="0">
                <a:solidFill>
                  <a:schemeClr val="accent2"/>
                </a:solidFill>
              </a:rPr>
              <a:t>ASSALAMUALAIKUM WR.WB</a:t>
            </a:r>
            <a:r>
              <a:rPr lang="en" sz="2400" dirty="0" smtClean="0">
                <a:solidFill>
                  <a:schemeClr val="accent2"/>
                </a:solidFill>
              </a:rPr>
              <a:t> </a:t>
            </a:r>
            <a:endParaRPr sz="2400" dirty="0">
              <a:solidFill>
                <a:schemeClr val="accent2"/>
              </a:solidFill>
            </a:endParaRPr>
          </a:p>
        </p:txBody>
      </p:sp>
      <p:pic>
        <p:nvPicPr>
          <p:cNvPr id="7" name="ASSALAMUALAIKUM WARAHMATULLAHI WABARAKATU">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837816" y="1503107"/>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0"/>
                                        </p:tgtEl>
                                        <p:attrNameLst>
                                          <p:attrName>style.visibility</p:attrName>
                                        </p:attrNameLst>
                                      </p:cBhvr>
                                      <p:to>
                                        <p:strVal val="visible"/>
                                      </p:to>
                                    </p:set>
                                    <p:anim calcmode="lin" valueType="num">
                                      <p:cBhvr additive="base">
                                        <p:cTn id="7" dur="500" fill="hold"/>
                                        <p:tgtEl>
                                          <p:spTgt spid="1320"/>
                                        </p:tgtEl>
                                        <p:attrNameLst>
                                          <p:attrName>ppt_x</p:attrName>
                                        </p:attrNameLst>
                                      </p:cBhvr>
                                      <p:tavLst>
                                        <p:tav tm="0">
                                          <p:val>
                                            <p:strVal val="#ppt_x"/>
                                          </p:val>
                                        </p:tav>
                                        <p:tav tm="100000">
                                          <p:val>
                                            <p:strVal val="#ppt_x"/>
                                          </p:val>
                                        </p:tav>
                                      </p:tavLst>
                                    </p:anim>
                                    <p:anim calcmode="lin" valueType="num">
                                      <p:cBhvr additive="base">
                                        <p:cTn id="8" dur="500" fill="hold"/>
                                        <p:tgtEl>
                                          <p:spTgt spid="1320"/>
                                        </p:tgtEl>
                                        <p:attrNameLst>
                                          <p:attrName>ppt_y</p:attrName>
                                        </p:attrNameLst>
                                      </p:cBhvr>
                                      <p:tavLst>
                                        <p:tav tm="0">
                                          <p:val>
                                            <p:strVal val="1+#ppt_h/2"/>
                                          </p:val>
                                        </p:tav>
                                        <p:tav tm="100000">
                                          <p:val>
                                            <p:strVal val="#ppt_y"/>
                                          </p:val>
                                        </p:tav>
                                      </p:tavLst>
                                    </p:anim>
                                  </p:childTnLst>
                                </p:cTn>
                              </p:par>
                              <p:par>
                                <p:cTn id="9" presetID="1" presetClass="mediacall" presetSubtype="0" fill="hold" nodeType="withEffect">
                                  <p:stCondLst>
                                    <p:cond delay="0"/>
                                  </p:stCondLst>
                                  <p:childTnLst>
                                    <p:cmd type="call" cmd="playFrom(0.0)">
                                      <p:cBhvr>
                                        <p:cTn id="10" dur="384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1" fill="hold" display="0">
                  <p:stCondLst>
                    <p:cond delay="indefinite"/>
                  </p:stCondLst>
                  <p:endCondLst>
                    <p:cond evt="onStopAudio" delay="0">
                      <p:tgtEl>
                        <p:sldTgt/>
                      </p:tgtEl>
                    </p:cond>
                  </p:endCondLst>
                </p:cTn>
                <p:tgtEl>
                  <p:spTgt spid="7"/>
                </p:tgtEl>
              </p:cMediaNode>
            </p:audio>
          </p:childTnLst>
        </p:cTn>
      </p:par>
    </p:tnLst>
    <p:bldLst>
      <p:bldP spid="13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sz="1400" b="0" dirty="0"/>
              <a:t/>
            </a:r>
            <a:br>
              <a:rPr lang="id-ID" sz="1400" b="0" dirty="0"/>
            </a:br>
            <a:r>
              <a:rPr lang="id-ID" sz="1400" b="0" dirty="0"/>
              <a:t>Contoh Queue (</a:t>
            </a:r>
            <a:r>
              <a:rPr lang="id-ID" sz="1400" b="0" i="1" dirty="0"/>
              <a:t>Antrian</a:t>
            </a:r>
            <a:r>
              <a:rPr lang="id-ID" sz="1400" b="0" dirty="0"/>
              <a:t>) Linear </a:t>
            </a:r>
            <a:br>
              <a:rPr lang="id-ID" sz="1400" b="0" dirty="0"/>
            </a:br>
            <a:endParaRPr lang="id-ID" sz="1400" dirty="0"/>
          </a:p>
        </p:txBody>
      </p:sp>
      <p:sp>
        <p:nvSpPr>
          <p:cNvPr id="8" name="Rectangle 7"/>
          <p:cNvSpPr/>
          <p:nvPr/>
        </p:nvSpPr>
        <p:spPr>
          <a:xfrm>
            <a:off x="966355" y="2275609"/>
            <a:ext cx="6909953" cy="914400"/>
          </a:xfrm>
          <a:prstGeom prst="rect">
            <a:avLst/>
          </a:prstGeom>
          <a:ln w="57150">
            <a:solidFill>
              <a:schemeClr val="accent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b="1" dirty="0">
                <a:latin typeface="Calibri" panose="020F0502020204030204" pitchFamily="34" charset="0"/>
              </a:rPr>
              <a:t>Front </a:t>
            </a:r>
            <a:endParaRPr lang="id-ID" dirty="0"/>
          </a:p>
          <a:p>
            <a:pPr algn="ctr"/>
            <a:endParaRPr lang="id-ID" dirty="0">
              <a:ln w="0"/>
              <a:solidFill>
                <a:schemeClr val="tx1"/>
              </a:solidFill>
              <a:effectLst>
                <a:outerShdw blurRad="38100" dist="19050" dir="2700000" algn="tl" rotWithShape="0">
                  <a:schemeClr val="dk1">
                    <a:alpha val="40000"/>
                  </a:schemeClr>
                </a:outerShdw>
              </a:effectLst>
            </a:endParaRPr>
          </a:p>
        </p:txBody>
      </p:sp>
      <p:cxnSp>
        <p:nvCxnSpPr>
          <p:cNvPr id="10" name="Straight Connector 9"/>
          <p:cNvCxnSpPr/>
          <p:nvPr/>
        </p:nvCxnSpPr>
        <p:spPr>
          <a:xfrm>
            <a:off x="1184562" y="2732809"/>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2438399"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3618632" y="2753591"/>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5004948"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6440628" y="2738004"/>
            <a:ext cx="820882" cy="10391"/>
          </a:xfrm>
          <a:prstGeom prst="line">
            <a:avLst/>
          </a:prstGeom>
        </p:spPr>
        <p:style>
          <a:lnRef idx="3">
            <a:schemeClr val="accent2"/>
          </a:lnRef>
          <a:fillRef idx="0">
            <a:schemeClr val="accent2"/>
          </a:fillRef>
          <a:effectRef idx="2">
            <a:schemeClr val="accent2"/>
          </a:effectRef>
          <a:fontRef idx="minor">
            <a:schemeClr val="tx1"/>
          </a:fontRef>
        </p:style>
      </p:cxnSp>
      <p:sp>
        <p:nvSpPr>
          <p:cNvPr id="19" name="Rectangle 18"/>
          <p:cNvSpPr/>
          <p:nvPr/>
        </p:nvSpPr>
        <p:spPr>
          <a:xfrm>
            <a:off x="1155125" y="3501735"/>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a:ln w="0"/>
                <a:solidFill>
                  <a:schemeClr val="accent2"/>
                </a:solidFill>
              </a:rPr>
              <a:t>Front </a:t>
            </a:r>
          </a:p>
          <a:p>
            <a:r>
              <a:rPr lang="id-ID" b="1" dirty="0"/>
              <a:t>Front </a:t>
            </a:r>
            <a:endParaRPr lang="id-ID" dirty="0"/>
          </a:p>
        </p:txBody>
      </p:sp>
      <p:sp>
        <p:nvSpPr>
          <p:cNvPr id="20" name="Rectangle 19"/>
          <p:cNvSpPr/>
          <p:nvPr/>
        </p:nvSpPr>
        <p:spPr>
          <a:xfrm>
            <a:off x="6440628" y="3480952"/>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smtClean="0">
                <a:ln w="0"/>
                <a:solidFill>
                  <a:schemeClr val="accent2"/>
                </a:solidFill>
              </a:rPr>
              <a:t>Rear </a:t>
            </a:r>
            <a:endParaRPr lang="id-ID" sz="1600" dirty="0">
              <a:ln w="0"/>
              <a:solidFill>
                <a:schemeClr val="accent2"/>
              </a:solidFill>
            </a:endParaRPr>
          </a:p>
          <a:p>
            <a:r>
              <a:rPr lang="id-ID" b="1" dirty="0"/>
              <a:t>Front </a:t>
            </a:r>
            <a:endParaRPr lang="id-ID" dirty="0"/>
          </a:p>
        </p:txBody>
      </p:sp>
      <p:pic>
        <p:nvPicPr>
          <p:cNvPr id="3" name="Picture 2"/>
          <p:cNvPicPr>
            <a:picLocks noChangeAspect="1"/>
          </p:cNvPicPr>
          <p:nvPr/>
        </p:nvPicPr>
        <p:blipFill>
          <a:blip r:embed="rId2"/>
          <a:stretch>
            <a:fillRect/>
          </a:stretch>
        </p:blipFill>
        <p:spPr>
          <a:xfrm>
            <a:off x="1555245" y="2347689"/>
            <a:ext cx="1183788" cy="685799"/>
          </a:xfrm>
          <a:prstGeom prst="rect">
            <a:avLst/>
          </a:prstGeom>
        </p:spPr>
      </p:pic>
      <p:pic>
        <p:nvPicPr>
          <p:cNvPr id="4" name="Picture 3"/>
          <p:cNvPicPr>
            <a:picLocks noChangeAspect="1"/>
          </p:cNvPicPr>
          <p:nvPr/>
        </p:nvPicPr>
        <p:blipFill>
          <a:blip r:embed="rId3"/>
          <a:stretch>
            <a:fillRect/>
          </a:stretch>
        </p:blipFill>
        <p:spPr>
          <a:xfrm>
            <a:off x="3024877" y="2347361"/>
            <a:ext cx="1249515" cy="686456"/>
          </a:xfrm>
          <a:prstGeom prst="rect">
            <a:avLst/>
          </a:prstGeom>
        </p:spPr>
      </p:pic>
      <p:pic>
        <p:nvPicPr>
          <p:cNvPr id="5" name="Picture 4"/>
          <p:cNvPicPr>
            <a:picLocks noChangeAspect="1"/>
          </p:cNvPicPr>
          <p:nvPr/>
        </p:nvPicPr>
        <p:blipFill>
          <a:blip r:embed="rId4"/>
          <a:stretch>
            <a:fillRect/>
          </a:stretch>
        </p:blipFill>
        <p:spPr>
          <a:xfrm>
            <a:off x="4483746" y="2285360"/>
            <a:ext cx="1105563" cy="789034"/>
          </a:xfrm>
          <a:prstGeom prst="rect">
            <a:avLst/>
          </a:prstGeom>
        </p:spPr>
      </p:pic>
    </p:spTree>
    <p:extLst>
      <p:ext uri="{BB962C8B-B14F-4D97-AF65-F5344CB8AC3E}">
        <p14:creationId xmlns:p14="http://schemas.microsoft.com/office/powerpoint/2010/main" val="339287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sz="1400" b="0" dirty="0"/>
              <a:t/>
            </a:r>
            <a:br>
              <a:rPr lang="id-ID" sz="1400" b="0" dirty="0"/>
            </a:br>
            <a:r>
              <a:rPr lang="id-ID" sz="1400" b="0" dirty="0"/>
              <a:t>Contoh Queue (</a:t>
            </a:r>
            <a:r>
              <a:rPr lang="id-ID" sz="1400" b="0" i="1" dirty="0"/>
              <a:t>Antrian</a:t>
            </a:r>
            <a:r>
              <a:rPr lang="id-ID" sz="1400" b="0" dirty="0"/>
              <a:t>) Linear </a:t>
            </a:r>
            <a:br>
              <a:rPr lang="id-ID" sz="1400" b="0" dirty="0"/>
            </a:br>
            <a:endParaRPr lang="id-ID" sz="1400" dirty="0"/>
          </a:p>
        </p:txBody>
      </p:sp>
      <p:sp>
        <p:nvSpPr>
          <p:cNvPr id="8" name="Rectangle 7"/>
          <p:cNvSpPr/>
          <p:nvPr/>
        </p:nvSpPr>
        <p:spPr>
          <a:xfrm>
            <a:off x="966355" y="2275609"/>
            <a:ext cx="6909953" cy="914400"/>
          </a:xfrm>
          <a:prstGeom prst="rect">
            <a:avLst/>
          </a:prstGeom>
          <a:ln w="57150">
            <a:solidFill>
              <a:schemeClr val="accent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b="1" dirty="0">
                <a:latin typeface="Calibri" panose="020F0502020204030204" pitchFamily="34" charset="0"/>
              </a:rPr>
              <a:t>Front </a:t>
            </a:r>
            <a:endParaRPr lang="id-ID" dirty="0"/>
          </a:p>
          <a:p>
            <a:pPr algn="ctr"/>
            <a:endParaRPr lang="id-ID" dirty="0">
              <a:ln w="0"/>
              <a:solidFill>
                <a:schemeClr val="tx1"/>
              </a:solidFill>
              <a:effectLst>
                <a:outerShdw blurRad="38100" dist="19050" dir="2700000" algn="tl" rotWithShape="0">
                  <a:schemeClr val="dk1">
                    <a:alpha val="40000"/>
                  </a:schemeClr>
                </a:outerShdw>
              </a:effectLst>
            </a:endParaRPr>
          </a:p>
        </p:txBody>
      </p:sp>
      <p:cxnSp>
        <p:nvCxnSpPr>
          <p:cNvPr id="10" name="Straight Connector 9"/>
          <p:cNvCxnSpPr/>
          <p:nvPr/>
        </p:nvCxnSpPr>
        <p:spPr>
          <a:xfrm>
            <a:off x="1184562" y="2732809"/>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2438399"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3618632" y="2753591"/>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5004948"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6440628" y="2738004"/>
            <a:ext cx="820882" cy="10391"/>
          </a:xfrm>
          <a:prstGeom prst="line">
            <a:avLst/>
          </a:prstGeom>
        </p:spPr>
        <p:style>
          <a:lnRef idx="3">
            <a:schemeClr val="accent2"/>
          </a:lnRef>
          <a:fillRef idx="0">
            <a:schemeClr val="accent2"/>
          </a:fillRef>
          <a:effectRef idx="2">
            <a:schemeClr val="accent2"/>
          </a:effectRef>
          <a:fontRef idx="minor">
            <a:schemeClr val="tx1"/>
          </a:fontRef>
        </p:style>
      </p:cxnSp>
      <p:sp>
        <p:nvSpPr>
          <p:cNvPr id="19" name="Rectangle 18"/>
          <p:cNvSpPr/>
          <p:nvPr/>
        </p:nvSpPr>
        <p:spPr>
          <a:xfrm>
            <a:off x="1155125" y="3501735"/>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a:ln w="0"/>
                <a:solidFill>
                  <a:schemeClr val="accent2"/>
                </a:solidFill>
              </a:rPr>
              <a:t>Front </a:t>
            </a:r>
          </a:p>
          <a:p>
            <a:r>
              <a:rPr lang="id-ID" b="1" dirty="0"/>
              <a:t>Front </a:t>
            </a:r>
            <a:endParaRPr lang="id-ID" dirty="0"/>
          </a:p>
        </p:txBody>
      </p:sp>
      <p:sp>
        <p:nvSpPr>
          <p:cNvPr id="20" name="Rectangle 19"/>
          <p:cNvSpPr/>
          <p:nvPr/>
        </p:nvSpPr>
        <p:spPr>
          <a:xfrm>
            <a:off x="6440628" y="3480952"/>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smtClean="0">
                <a:ln w="0"/>
                <a:solidFill>
                  <a:schemeClr val="accent2"/>
                </a:solidFill>
              </a:rPr>
              <a:t>Rear </a:t>
            </a:r>
            <a:endParaRPr lang="id-ID" sz="1600" dirty="0">
              <a:ln w="0"/>
              <a:solidFill>
                <a:schemeClr val="accent2"/>
              </a:solidFill>
            </a:endParaRPr>
          </a:p>
          <a:p>
            <a:r>
              <a:rPr lang="id-ID" b="1" dirty="0"/>
              <a:t>Front </a:t>
            </a:r>
            <a:endParaRPr lang="id-ID" dirty="0"/>
          </a:p>
        </p:txBody>
      </p:sp>
      <p:pic>
        <p:nvPicPr>
          <p:cNvPr id="3" name="Picture 2"/>
          <p:cNvPicPr>
            <a:picLocks noChangeAspect="1"/>
          </p:cNvPicPr>
          <p:nvPr/>
        </p:nvPicPr>
        <p:blipFill>
          <a:blip r:embed="rId2"/>
          <a:stretch>
            <a:fillRect/>
          </a:stretch>
        </p:blipFill>
        <p:spPr>
          <a:xfrm>
            <a:off x="1555245" y="2347689"/>
            <a:ext cx="1183788" cy="685799"/>
          </a:xfrm>
          <a:prstGeom prst="rect">
            <a:avLst/>
          </a:prstGeom>
        </p:spPr>
      </p:pic>
      <p:pic>
        <p:nvPicPr>
          <p:cNvPr id="4" name="Picture 3"/>
          <p:cNvPicPr>
            <a:picLocks noChangeAspect="1"/>
          </p:cNvPicPr>
          <p:nvPr/>
        </p:nvPicPr>
        <p:blipFill>
          <a:blip r:embed="rId3"/>
          <a:stretch>
            <a:fillRect/>
          </a:stretch>
        </p:blipFill>
        <p:spPr>
          <a:xfrm>
            <a:off x="3024877" y="2347361"/>
            <a:ext cx="1249515" cy="686456"/>
          </a:xfrm>
          <a:prstGeom prst="rect">
            <a:avLst/>
          </a:prstGeom>
        </p:spPr>
      </p:pic>
      <p:pic>
        <p:nvPicPr>
          <p:cNvPr id="5" name="Picture 4"/>
          <p:cNvPicPr>
            <a:picLocks noChangeAspect="1"/>
          </p:cNvPicPr>
          <p:nvPr/>
        </p:nvPicPr>
        <p:blipFill>
          <a:blip r:embed="rId4"/>
          <a:stretch>
            <a:fillRect/>
          </a:stretch>
        </p:blipFill>
        <p:spPr>
          <a:xfrm>
            <a:off x="4360393" y="2349400"/>
            <a:ext cx="1132671" cy="808381"/>
          </a:xfrm>
          <a:prstGeom prst="rect">
            <a:avLst/>
          </a:prstGeom>
        </p:spPr>
      </p:pic>
      <p:pic>
        <p:nvPicPr>
          <p:cNvPr id="2" name="Picture 1"/>
          <p:cNvPicPr>
            <a:picLocks noChangeAspect="1"/>
          </p:cNvPicPr>
          <p:nvPr/>
        </p:nvPicPr>
        <p:blipFill>
          <a:blip r:embed="rId5"/>
          <a:stretch>
            <a:fillRect/>
          </a:stretch>
        </p:blipFill>
        <p:spPr>
          <a:xfrm>
            <a:off x="5825830" y="2339724"/>
            <a:ext cx="1081242" cy="806949"/>
          </a:xfrm>
          <a:prstGeom prst="rect">
            <a:avLst/>
          </a:prstGeom>
        </p:spPr>
      </p:pic>
    </p:spTree>
    <p:extLst>
      <p:ext uri="{BB962C8B-B14F-4D97-AF65-F5344CB8AC3E}">
        <p14:creationId xmlns:p14="http://schemas.microsoft.com/office/powerpoint/2010/main" val="838989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sz="1400" b="0" dirty="0"/>
              <a:t/>
            </a:r>
            <a:br>
              <a:rPr lang="id-ID" sz="1400" b="0" dirty="0"/>
            </a:br>
            <a:r>
              <a:rPr lang="id-ID" sz="1400" b="0" dirty="0"/>
              <a:t>Contoh Queue (</a:t>
            </a:r>
            <a:r>
              <a:rPr lang="id-ID" sz="1400" b="0" i="1" dirty="0"/>
              <a:t>Antrian</a:t>
            </a:r>
            <a:r>
              <a:rPr lang="id-ID" sz="1400" b="0" dirty="0"/>
              <a:t>) Linear </a:t>
            </a:r>
            <a:br>
              <a:rPr lang="id-ID" sz="1400" b="0" dirty="0"/>
            </a:br>
            <a:endParaRPr lang="id-ID" sz="1400" dirty="0"/>
          </a:p>
        </p:txBody>
      </p:sp>
      <p:sp>
        <p:nvSpPr>
          <p:cNvPr id="8" name="Rectangle 7"/>
          <p:cNvSpPr/>
          <p:nvPr/>
        </p:nvSpPr>
        <p:spPr>
          <a:xfrm>
            <a:off x="966355" y="2275609"/>
            <a:ext cx="6909953" cy="914400"/>
          </a:xfrm>
          <a:prstGeom prst="rect">
            <a:avLst/>
          </a:prstGeom>
          <a:ln w="57150">
            <a:solidFill>
              <a:schemeClr val="accent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b="1" dirty="0">
                <a:latin typeface="Calibri" panose="020F0502020204030204" pitchFamily="34" charset="0"/>
              </a:rPr>
              <a:t>Front </a:t>
            </a:r>
            <a:endParaRPr lang="id-ID" dirty="0"/>
          </a:p>
          <a:p>
            <a:pPr algn="ctr"/>
            <a:endParaRPr lang="id-ID" dirty="0">
              <a:ln w="0"/>
              <a:solidFill>
                <a:schemeClr val="tx1"/>
              </a:solidFill>
              <a:effectLst>
                <a:outerShdw blurRad="38100" dist="19050" dir="2700000" algn="tl" rotWithShape="0">
                  <a:schemeClr val="dk1">
                    <a:alpha val="40000"/>
                  </a:schemeClr>
                </a:outerShdw>
              </a:effectLst>
            </a:endParaRPr>
          </a:p>
        </p:txBody>
      </p:sp>
      <p:cxnSp>
        <p:nvCxnSpPr>
          <p:cNvPr id="10" name="Straight Connector 9"/>
          <p:cNvCxnSpPr/>
          <p:nvPr/>
        </p:nvCxnSpPr>
        <p:spPr>
          <a:xfrm>
            <a:off x="1184562" y="2732809"/>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2438399"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3618632" y="2753591"/>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5004948"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6440628" y="2738004"/>
            <a:ext cx="820882" cy="10391"/>
          </a:xfrm>
          <a:prstGeom prst="line">
            <a:avLst/>
          </a:prstGeom>
        </p:spPr>
        <p:style>
          <a:lnRef idx="3">
            <a:schemeClr val="accent2"/>
          </a:lnRef>
          <a:fillRef idx="0">
            <a:schemeClr val="accent2"/>
          </a:fillRef>
          <a:effectRef idx="2">
            <a:schemeClr val="accent2"/>
          </a:effectRef>
          <a:fontRef idx="minor">
            <a:schemeClr val="tx1"/>
          </a:fontRef>
        </p:style>
      </p:cxnSp>
      <p:sp>
        <p:nvSpPr>
          <p:cNvPr id="19" name="Rectangle 18"/>
          <p:cNvSpPr/>
          <p:nvPr/>
        </p:nvSpPr>
        <p:spPr>
          <a:xfrm>
            <a:off x="1155125" y="3501735"/>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a:ln w="0"/>
                <a:solidFill>
                  <a:schemeClr val="accent2"/>
                </a:solidFill>
              </a:rPr>
              <a:t>Front </a:t>
            </a:r>
          </a:p>
          <a:p>
            <a:r>
              <a:rPr lang="id-ID" b="1" dirty="0"/>
              <a:t>Front </a:t>
            </a:r>
            <a:endParaRPr lang="id-ID" dirty="0"/>
          </a:p>
        </p:txBody>
      </p:sp>
      <p:sp>
        <p:nvSpPr>
          <p:cNvPr id="20" name="Rectangle 19"/>
          <p:cNvSpPr/>
          <p:nvPr/>
        </p:nvSpPr>
        <p:spPr>
          <a:xfrm>
            <a:off x="6440628" y="3480952"/>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smtClean="0">
                <a:ln w="0"/>
                <a:solidFill>
                  <a:schemeClr val="accent2"/>
                </a:solidFill>
              </a:rPr>
              <a:t>Rear </a:t>
            </a:r>
            <a:endParaRPr lang="id-ID" sz="1600" dirty="0">
              <a:ln w="0"/>
              <a:solidFill>
                <a:schemeClr val="accent2"/>
              </a:solidFill>
            </a:endParaRPr>
          </a:p>
          <a:p>
            <a:r>
              <a:rPr lang="id-ID" b="1" dirty="0"/>
              <a:t>Front </a:t>
            </a:r>
            <a:endParaRPr lang="id-ID" dirty="0"/>
          </a:p>
        </p:txBody>
      </p:sp>
      <p:pic>
        <p:nvPicPr>
          <p:cNvPr id="4" name="Picture 3"/>
          <p:cNvPicPr>
            <a:picLocks noChangeAspect="1"/>
          </p:cNvPicPr>
          <p:nvPr/>
        </p:nvPicPr>
        <p:blipFill>
          <a:blip r:embed="rId2"/>
          <a:stretch>
            <a:fillRect/>
          </a:stretch>
        </p:blipFill>
        <p:spPr>
          <a:xfrm>
            <a:off x="1498918" y="2339724"/>
            <a:ext cx="1249515" cy="686456"/>
          </a:xfrm>
          <a:prstGeom prst="rect">
            <a:avLst/>
          </a:prstGeom>
        </p:spPr>
      </p:pic>
      <p:pic>
        <p:nvPicPr>
          <p:cNvPr id="5" name="Picture 4"/>
          <p:cNvPicPr>
            <a:picLocks noChangeAspect="1"/>
          </p:cNvPicPr>
          <p:nvPr/>
        </p:nvPicPr>
        <p:blipFill>
          <a:blip r:embed="rId3"/>
          <a:stretch>
            <a:fillRect/>
          </a:stretch>
        </p:blipFill>
        <p:spPr>
          <a:xfrm>
            <a:off x="3034206" y="2339724"/>
            <a:ext cx="1132671" cy="808381"/>
          </a:xfrm>
          <a:prstGeom prst="rect">
            <a:avLst/>
          </a:prstGeom>
        </p:spPr>
      </p:pic>
      <p:pic>
        <p:nvPicPr>
          <p:cNvPr id="2" name="Picture 1"/>
          <p:cNvPicPr>
            <a:picLocks noChangeAspect="1"/>
          </p:cNvPicPr>
          <p:nvPr/>
        </p:nvPicPr>
        <p:blipFill>
          <a:blip r:embed="rId4"/>
          <a:stretch>
            <a:fillRect/>
          </a:stretch>
        </p:blipFill>
        <p:spPr>
          <a:xfrm>
            <a:off x="4399729" y="2279477"/>
            <a:ext cx="1081242" cy="806949"/>
          </a:xfrm>
          <a:prstGeom prst="rect">
            <a:avLst/>
          </a:prstGeom>
        </p:spPr>
      </p:pic>
    </p:spTree>
    <p:extLst>
      <p:ext uri="{BB962C8B-B14F-4D97-AF65-F5344CB8AC3E}">
        <p14:creationId xmlns:p14="http://schemas.microsoft.com/office/powerpoint/2010/main" val="576099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sz="1400" b="0" dirty="0"/>
              <a:t/>
            </a:r>
            <a:br>
              <a:rPr lang="id-ID" sz="1400" b="0" dirty="0"/>
            </a:br>
            <a:r>
              <a:rPr lang="id-ID" sz="1400" b="0" dirty="0"/>
              <a:t>Contoh Queue (</a:t>
            </a:r>
            <a:r>
              <a:rPr lang="id-ID" sz="1400" b="0" i="1" dirty="0"/>
              <a:t>Antrian</a:t>
            </a:r>
            <a:r>
              <a:rPr lang="id-ID" sz="1400" b="0" dirty="0"/>
              <a:t>) Linear </a:t>
            </a:r>
            <a:br>
              <a:rPr lang="id-ID" sz="1400" b="0" dirty="0"/>
            </a:br>
            <a:endParaRPr lang="id-ID" sz="1400" dirty="0"/>
          </a:p>
        </p:txBody>
      </p:sp>
      <p:sp>
        <p:nvSpPr>
          <p:cNvPr id="8" name="Rectangle 7"/>
          <p:cNvSpPr/>
          <p:nvPr/>
        </p:nvSpPr>
        <p:spPr>
          <a:xfrm>
            <a:off x="966355" y="2275609"/>
            <a:ext cx="6909953" cy="914400"/>
          </a:xfrm>
          <a:prstGeom prst="rect">
            <a:avLst/>
          </a:prstGeom>
          <a:ln w="57150">
            <a:solidFill>
              <a:schemeClr val="accent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b="1" dirty="0">
                <a:latin typeface="Calibri" panose="020F0502020204030204" pitchFamily="34" charset="0"/>
              </a:rPr>
              <a:t>Front </a:t>
            </a:r>
            <a:endParaRPr lang="id-ID" dirty="0"/>
          </a:p>
          <a:p>
            <a:pPr algn="ctr"/>
            <a:endParaRPr lang="id-ID" dirty="0">
              <a:ln w="0"/>
              <a:solidFill>
                <a:schemeClr val="tx1"/>
              </a:solidFill>
              <a:effectLst>
                <a:outerShdw blurRad="38100" dist="19050" dir="2700000" algn="tl" rotWithShape="0">
                  <a:schemeClr val="dk1">
                    <a:alpha val="40000"/>
                  </a:schemeClr>
                </a:outerShdw>
              </a:effectLst>
            </a:endParaRPr>
          </a:p>
        </p:txBody>
      </p:sp>
      <p:cxnSp>
        <p:nvCxnSpPr>
          <p:cNvPr id="10" name="Straight Connector 9"/>
          <p:cNvCxnSpPr/>
          <p:nvPr/>
        </p:nvCxnSpPr>
        <p:spPr>
          <a:xfrm>
            <a:off x="1184562" y="2732809"/>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2438399"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3618632" y="2753591"/>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5004948"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6440628" y="2738004"/>
            <a:ext cx="820882" cy="10391"/>
          </a:xfrm>
          <a:prstGeom prst="line">
            <a:avLst/>
          </a:prstGeom>
        </p:spPr>
        <p:style>
          <a:lnRef idx="3">
            <a:schemeClr val="accent2"/>
          </a:lnRef>
          <a:fillRef idx="0">
            <a:schemeClr val="accent2"/>
          </a:fillRef>
          <a:effectRef idx="2">
            <a:schemeClr val="accent2"/>
          </a:effectRef>
          <a:fontRef idx="minor">
            <a:schemeClr val="tx1"/>
          </a:fontRef>
        </p:style>
      </p:cxnSp>
      <p:sp>
        <p:nvSpPr>
          <p:cNvPr id="19" name="Rectangle 18"/>
          <p:cNvSpPr/>
          <p:nvPr/>
        </p:nvSpPr>
        <p:spPr>
          <a:xfrm>
            <a:off x="1155125" y="3501735"/>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a:ln w="0"/>
                <a:solidFill>
                  <a:schemeClr val="accent2"/>
                </a:solidFill>
              </a:rPr>
              <a:t>Front </a:t>
            </a:r>
          </a:p>
          <a:p>
            <a:r>
              <a:rPr lang="id-ID" b="1" dirty="0"/>
              <a:t>Front </a:t>
            </a:r>
            <a:endParaRPr lang="id-ID" dirty="0"/>
          </a:p>
        </p:txBody>
      </p:sp>
      <p:sp>
        <p:nvSpPr>
          <p:cNvPr id="20" name="Rectangle 19"/>
          <p:cNvSpPr/>
          <p:nvPr/>
        </p:nvSpPr>
        <p:spPr>
          <a:xfrm>
            <a:off x="6440628" y="3480952"/>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smtClean="0">
                <a:ln w="0"/>
                <a:solidFill>
                  <a:schemeClr val="accent2"/>
                </a:solidFill>
              </a:rPr>
              <a:t>Rear </a:t>
            </a:r>
            <a:endParaRPr lang="id-ID" sz="1600" dirty="0">
              <a:ln w="0"/>
              <a:solidFill>
                <a:schemeClr val="accent2"/>
              </a:solidFill>
            </a:endParaRPr>
          </a:p>
          <a:p>
            <a:r>
              <a:rPr lang="id-ID" b="1" dirty="0"/>
              <a:t>Front </a:t>
            </a:r>
            <a:endParaRPr lang="id-ID" dirty="0"/>
          </a:p>
        </p:txBody>
      </p:sp>
      <p:pic>
        <p:nvPicPr>
          <p:cNvPr id="5" name="Picture 4"/>
          <p:cNvPicPr>
            <a:picLocks noChangeAspect="1"/>
          </p:cNvPicPr>
          <p:nvPr/>
        </p:nvPicPr>
        <p:blipFill>
          <a:blip r:embed="rId2"/>
          <a:stretch>
            <a:fillRect/>
          </a:stretch>
        </p:blipFill>
        <p:spPr>
          <a:xfrm>
            <a:off x="1550371" y="2317174"/>
            <a:ext cx="1132671" cy="808381"/>
          </a:xfrm>
          <a:prstGeom prst="rect">
            <a:avLst/>
          </a:prstGeom>
        </p:spPr>
      </p:pic>
      <p:pic>
        <p:nvPicPr>
          <p:cNvPr id="2" name="Picture 1"/>
          <p:cNvPicPr>
            <a:picLocks noChangeAspect="1"/>
          </p:cNvPicPr>
          <p:nvPr/>
        </p:nvPicPr>
        <p:blipFill>
          <a:blip r:embed="rId3"/>
          <a:stretch>
            <a:fillRect/>
          </a:stretch>
        </p:blipFill>
        <p:spPr>
          <a:xfrm>
            <a:off x="2980214" y="2318606"/>
            <a:ext cx="1081242" cy="806949"/>
          </a:xfrm>
          <a:prstGeom prst="rect">
            <a:avLst/>
          </a:prstGeom>
        </p:spPr>
      </p:pic>
    </p:spTree>
    <p:extLst>
      <p:ext uri="{BB962C8B-B14F-4D97-AF65-F5344CB8AC3E}">
        <p14:creationId xmlns:p14="http://schemas.microsoft.com/office/powerpoint/2010/main" val="311133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id-ID"/>
          </a:p>
        </p:txBody>
      </p:sp>
      <p:sp>
        <p:nvSpPr>
          <p:cNvPr id="4" name="Title 3"/>
          <p:cNvSpPr>
            <a:spLocks noGrp="1"/>
          </p:cNvSpPr>
          <p:nvPr>
            <p:ph type="title"/>
          </p:nvPr>
        </p:nvSpPr>
        <p:spPr/>
        <p:txBody>
          <a:bodyPr/>
          <a:lstStyle/>
          <a:p>
            <a:endParaRPr lang="id-ID" dirty="0"/>
          </a:p>
        </p:txBody>
      </p:sp>
      <p:sp>
        <p:nvSpPr>
          <p:cNvPr id="6" name="Subtitle 5"/>
          <p:cNvSpPr>
            <a:spLocks noGrp="1"/>
          </p:cNvSpPr>
          <p:nvPr>
            <p:ph type="subTitle" idx="2"/>
          </p:nvPr>
        </p:nvSpPr>
        <p:spPr/>
        <p:txBody>
          <a:bodyPr/>
          <a:lstStyle/>
          <a:p>
            <a:endParaRPr lang="id-ID"/>
          </a:p>
        </p:txBody>
      </p:sp>
      <p:sp>
        <p:nvSpPr>
          <p:cNvPr id="7" name="Title 6"/>
          <p:cNvSpPr>
            <a:spLocks noGrp="1"/>
          </p:cNvSpPr>
          <p:nvPr>
            <p:ph type="title" idx="3"/>
          </p:nvPr>
        </p:nvSpPr>
        <p:spPr/>
        <p:txBody>
          <a:bodyPr/>
          <a:lstStyle/>
          <a:p>
            <a:endParaRPr lang="id-ID"/>
          </a:p>
        </p:txBody>
      </p:sp>
      <p:sp>
        <p:nvSpPr>
          <p:cNvPr id="8" name="Subtitle 7"/>
          <p:cNvSpPr>
            <a:spLocks noGrp="1"/>
          </p:cNvSpPr>
          <p:nvPr>
            <p:ph type="subTitle" idx="4"/>
          </p:nvPr>
        </p:nvSpPr>
        <p:spPr/>
        <p:txBody>
          <a:bodyPr/>
          <a:lstStyle/>
          <a:p>
            <a:endParaRPr lang="id-ID"/>
          </a:p>
        </p:txBody>
      </p:sp>
      <p:sp>
        <p:nvSpPr>
          <p:cNvPr id="9" name="Title 8"/>
          <p:cNvSpPr>
            <a:spLocks noGrp="1"/>
          </p:cNvSpPr>
          <p:nvPr>
            <p:ph type="title" idx="5"/>
          </p:nvPr>
        </p:nvSpPr>
        <p:spPr/>
        <p:txBody>
          <a:bodyPr/>
          <a:lstStyle/>
          <a:p>
            <a:endParaRPr lang="id-ID"/>
          </a:p>
        </p:txBody>
      </p:sp>
      <p:pic>
        <p:nvPicPr>
          <p:cNvPr id="11" name="Picture 10"/>
          <p:cNvPicPr>
            <a:picLocks noChangeAspect="1"/>
          </p:cNvPicPr>
          <p:nvPr/>
        </p:nvPicPr>
        <p:blipFill>
          <a:blip r:embed="rId2"/>
          <a:stretch>
            <a:fillRect/>
          </a:stretch>
        </p:blipFill>
        <p:spPr>
          <a:xfrm>
            <a:off x="1853604" y="883227"/>
            <a:ext cx="5436791" cy="3730337"/>
          </a:xfrm>
          <a:prstGeom prst="rect">
            <a:avLst/>
          </a:prstGeom>
        </p:spPr>
      </p:pic>
    </p:spTree>
    <p:extLst>
      <p:ext uri="{BB962C8B-B14F-4D97-AF65-F5344CB8AC3E}">
        <p14:creationId xmlns:p14="http://schemas.microsoft.com/office/powerpoint/2010/main" val="4251970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34032" y="159343"/>
            <a:ext cx="7717500" cy="973266"/>
          </a:xfrm>
        </p:spPr>
        <p:txBody>
          <a:bodyPr/>
          <a:lstStyle/>
          <a:p>
            <a:r>
              <a:rPr lang="id-ID" b="0" dirty="0"/>
              <a:t/>
            </a:r>
            <a:br>
              <a:rPr lang="id-ID" b="0" dirty="0"/>
            </a:br>
            <a:r>
              <a:rPr lang="en-US" sz="1800" dirty="0"/>
              <a:t>2. ANTREAN MELINGKAR (CIRCULAR QUEUE</a:t>
            </a:r>
            <a:r>
              <a:rPr lang="en-US" sz="1800" b="0" dirty="0"/>
              <a:t>) </a:t>
            </a:r>
            <a:r>
              <a:rPr lang="en-US" sz="1800" dirty="0" err="1"/>
              <a:t>Prinsip</a:t>
            </a:r>
            <a:r>
              <a:rPr lang="en-US" sz="1800" dirty="0"/>
              <a:t> : </a:t>
            </a:r>
            <a:r>
              <a:rPr lang="en-US" sz="1800" i="1" dirty="0"/>
              <a:t>FIFO (First In First Out) </a:t>
            </a:r>
            <a:endParaRPr lang="id-ID" dirty="0"/>
          </a:p>
        </p:txBody>
      </p:sp>
      <p:pic>
        <p:nvPicPr>
          <p:cNvPr id="9" name="Picture 8"/>
          <p:cNvPicPr>
            <a:picLocks noChangeAspect="1"/>
          </p:cNvPicPr>
          <p:nvPr/>
        </p:nvPicPr>
        <p:blipFill>
          <a:blip r:embed="rId2"/>
          <a:stretch>
            <a:fillRect/>
          </a:stretch>
        </p:blipFill>
        <p:spPr>
          <a:xfrm>
            <a:off x="734032" y="1439860"/>
            <a:ext cx="7520048" cy="3531469"/>
          </a:xfrm>
          <a:prstGeom prst="rect">
            <a:avLst/>
          </a:prstGeom>
        </p:spPr>
      </p:pic>
    </p:spTree>
    <p:extLst>
      <p:ext uri="{BB962C8B-B14F-4D97-AF65-F5344CB8AC3E}">
        <p14:creationId xmlns:p14="http://schemas.microsoft.com/office/powerpoint/2010/main" val="3157493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714500" y="0"/>
            <a:ext cx="5631873" cy="1242291"/>
          </a:xfrm>
        </p:spPr>
        <p:txBody>
          <a:bodyPr numCol="1"/>
          <a:lstStyle/>
          <a:p>
            <a:pPr algn="l"/>
            <a:r>
              <a:rPr lang="id-ID" sz="1600" b="0" dirty="0"/>
              <a:t/>
            </a:r>
            <a:br>
              <a:rPr lang="id-ID" sz="1600" b="0" dirty="0"/>
            </a:br>
            <a:r>
              <a:rPr lang="id-ID" sz="1600" b="0" dirty="0"/>
              <a:t>Aturan Circular Array </a:t>
            </a:r>
            <a:r>
              <a:rPr lang="id-ID" sz="1600" b="0" dirty="0" smtClean="0"/>
              <a:t/>
            </a:r>
            <a:br>
              <a:rPr lang="id-ID" sz="1600" b="0" dirty="0" smtClean="0"/>
            </a:br>
            <a:r>
              <a:rPr lang="id-ID" sz="1600" b="0" dirty="0"/>
              <a:t/>
            </a:r>
            <a:br>
              <a:rPr lang="id-ID" sz="1600" b="0" dirty="0"/>
            </a:br>
            <a:r>
              <a:rPr lang="id-ID" sz="1600" b="0" dirty="0"/>
              <a:t>1.Proses penghapusan dilakukan dengan cara nilai depan (front) ditambah 1  depan=depan + 1. </a:t>
            </a:r>
            <a:r>
              <a:rPr lang="id-ID" sz="1600" b="0" dirty="0" smtClean="0"/>
              <a:t/>
            </a:r>
            <a:br>
              <a:rPr lang="id-ID" sz="1600" b="0" dirty="0" smtClean="0"/>
            </a:br>
            <a:r>
              <a:rPr lang="id-ID" sz="1600" b="0" dirty="0"/>
              <a:t/>
            </a:r>
            <a:br>
              <a:rPr lang="id-ID" sz="1600" b="0" dirty="0"/>
            </a:br>
            <a:r>
              <a:rPr lang="id-ID" sz="1600" b="0" dirty="0"/>
              <a:t>2.Proses penambahan elemen sama dengan queue linear array yaitu nilai belakang ditambah 1  belakang=belakang + 1. </a:t>
            </a:r>
            <a:r>
              <a:rPr lang="id-ID" sz="1600" b="0" dirty="0" smtClean="0"/>
              <a:t/>
            </a:r>
            <a:br>
              <a:rPr lang="id-ID" sz="1600" b="0" dirty="0" smtClean="0"/>
            </a:br>
            <a:r>
              <a:rPr lang="id-ID" sz="1600" b="0" dirty="0"/>
              <a:t/>
            </a:r>
            <a:br>
              <a:rPr lang="id-ID" sz="1600" b="0" dirty="0"/>
            </a:br>
            <a:r>
              <a:rPr lang="sv-SE" sz="1600" b="0" dirty="0"/>
              <a:t>3.Jika </a:t>
            </a:r>
            <a:r>
              <a:rPr lang="sv-SE" sz="1600" dirty="0"/>
              <a:t>depan = maks </a:t>
            </a:r>
            <a:r>
              <a:rPr lang="sv-SE" sz="1600" b="0" dirty="0"/>
              <a:t>dan ada elemen yang akan dihapus, maka nilai depan = 1. </a:t>
            </a:r>
            <a:r>
              <a:rPr lang="id-ID" sz="1600" b="0" dirty="0" smtClean="0"/>
              <a:t/>
            </a:r>
            <a:br>
              <a:rPr lang="id-ID" sz="1600" b="0" dirty="0" smtClean="0"/>
            </a:br>
            <a:r>
              <a:rPr lang="sv-SE" sz="1600" b="0" dirty="0"/>
              <a:t/>
            </a:r>
            <a:br>
              <a:rPr lang="sv-SE" sz="1600" b="0" dirty="0"/>
            </a:br>
            <a:r>
              <a:rPr lang="id-ID" sz="1600" b="0" dirty="0"/>
              <a:t>4.Jika </a:t>
            </a:r>
            <a:r>
              <a:rPr lang="id-ID" sz="1600" dirty="0"/>
              <a:t>belakang = maks </a:t>
            </a:r>
            <a:r>
              <a:rPr lang="id-ID" sz="1600" b="0" i="1" dirty="0"/>
              <a:t>dan </a:t>
            </a:r>
            <a:r>
              <a:rPr lang="id-ID" sz="1600" dirty="0"/>
              <a:t>depan &lt;&gt; 1 </a:t>
            </a:r>
            <a:r>
              <a:rPr lang="id-ID" sz="1600" b="0" dirty="0"/>
              <a:t>maka jika ada elemen yang akan ditambahkan, nilai belakang=1. </a:t>
            </a:r>
            <a:r>
              <a:rPr lang="id-ID" sz="1600" b="0" dirty="0" smtClean="0"/>
              <a:t/>
            </a:r>
            <a:br>
              <a:rPr lang="id-ID" sz="1600" b="0" dirty="0" smtClean="0"/>
            </a:br>
            <a:r>
              <a:rPr lang="id-ID" sz="1600" b="0" dirty="0"/>
              <a:t/>
            </a:r>
            <a:br>
              <a:rPr lang="id-ID" sz="1600" b="0" dirty="0"/>
            </a:br>
            <a:r>
              <a:rPr lang="id-ID" sz="1600" b="0" dirty="0"/>
              <a:t>5.Jika hanya tinggal 1 elemen di queue (depan = belakang), dan akan dihapus maka depan diisi 0 dan belakang diisi dengan 0 (</a:t>
            </a:r>
            <a:r>
              <a:rPr lang="id-ID" sz="1600" i="1" dirty="0"/>
              <a:t>queue kosong</a:t>
            </a:r>
            <a:r>
              <a:rPr lang="id-ID" sz="1600" b="0" dirty="0"/>
              <a:t>). </a:t>
            </a:r>
          </a:p>
        </p:txBody>
      </p:sp>
    </p:spTree>
    <p:extLst>
      <p:ext uri="{BB962C8B-B14F-4D97-AF65-F5344CB8AC3E}">
        <p14:creationId xmlns:p14="http://schemas.microsoft.com/office/powerpoint/2010/main" val="2442628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816" y="0"/>
            <a:ext cx="4245900" cy="2196900"/>
          </a:xfrm>
        </p:spPr>
        <p:txBody>
          <a:bodyPr/>
          <a:lstStyle/>
          <a:p>
            <a:r>
              <a:rPr lang="id-ID" dirty="0" smtClean="0"/>
              <a:t>Array sirkular</a:t>
            </a:r>
            <a:endParaRPr lang="id-ID" dirty="0"/>
          </a:p>
        </p:txBody>
      </p:sp>
      <p:pic>
        <p:nvPicPr>
          <p:cNvPr id="3" name="Picture 2"/>
          <p:cNvPicPr>
            <a:picLocks noChangeAspect="1"/>
          </p:cNvPicPr>
          <p:nvPr/>
        </p:nvPicPr>
        <p:blipFill>
          <a:blip r:embed="rId2">
            <a:duotone>
              <a:prstClr val="black"/>
              <a:schemeClr val="accent2">
                <a:tint val="45000"/>
                <a:satMod val="400000"/>
              </a:schemeClr>
            </a:duotone>
          </a:blip>
          <a:stretch>
            <a:fillRect/>
          </a:stretch>
        </p:blipFill>
        <p:spPr>
          <a:xfrm>
            <a:off x="1745673" y="966355"/>
            <a:ext cx="4273375" cy="32107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75399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310" y="-436418"/>
            <a:ext cx="5635620" cy="696192"/>
          </a:xfrm>
        </p:spPr>
        <p:txBody>
          <a:bodyPr/>
          <a:lstStyle/>
          <a:p>
            <a:r>
              <a:rPr lang="id-ID" sz="2400" b="0" dirty="0"/>
              <a:t/>
            </a:r>
            <a:br>
              <a:rPr lang="id-ID" sz="2400" b="0" dirty="0"/>
            </a:br>
            <a:r>
              <a:rPr lang="id-ID" sz="3200" b="0" dirty="0"/>
              <a:t>Proses Circular Array </a:t>
            </a:r>
            <a:endParaRPr lang="id-ID" sz="3200" dirty="0"/>
          </a:p>
        </p:txBody>
      </p:sp>
      <p:pic>
        <p:nvPicPr>
          <p:cNvPr id="3" name="Picture 2"/>
          <p:cNvPicPr>
            <a:picLocks noChangeAspect="1"/>
          </p:cNvPicPr>
          <p:nvPr/>
        </p:nvPicPr>
        <p:blipFill>
          <a:blip r:embed="rId2"/>
          <a:stretch>
            <a:fillRect/>
          </a:stretch>
        </p:blipFill>
        <p:spPr>
          <a:xfrm>
            <a:off x="1415842" y="631268"/>
            <a:ext cx="6082466" cy="4907087"/>
          </a:xfrm>
          <a:prstGeom prst="rect">
            <a:avLst/>
          </a:prstGeom>
        </p:spPr>
      </p:pic>
    </p:spTree>
    <p:extLst>
      <p:ext uri="{BB962C8B-B14F-4D97-AF65-F5344CB8AC3E}">
        <p14:creationId xmlns:p14="http://schemas.microsoft.com/office/powerpoint/2010/main" val="1729446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4875" y="1473300"/>
            <a:ext cx="4245900" cy="2196900"/>
          </a:xfrm>
        </p:spPr>
        <p:txBody>
          <a:bodyPr/>
          <a:lstStyle/>
          <a:p>
            <a:endParaRPr lang="id-ID" dirty="0"/>
          </a:p>
        </p:txBody>
      </p:sp>
      <p:pic>
        <p:nvPicPr>
          <p:cNvPr id="3" name="Picture 2"/>
          <p:cNvPicPr>
            <a:picLocks noChangeAspect="1"/>
          </p:cNvPicPr>
          <p:nvPr/>
        </p:nvPicPr>
        <p:blipFill>
          <a:blip r:embed="rId2"/>
          <a:stretch>
            <a:fillRect/>
          </a:stretch>
        </p:blipFill>
        <p:spPr>
          <a:xfrm>
            <a:off x="323502" y="793312"/>
            <a:ext cx="8434648" cy="3556876"/>
          </a:xfrm>
          <a:prstGeom prst="rect">
            <a:avLst/>
          </a:prstGeom>
        </p:spPr>
      </p:pic>
      <p:sp>
        <p:nvSpPr>
          <p:cNvPr id="4" name="Rectangle 3"/>
          <p:cNvSpPr/>
          <p:nvPr/>
        </p:nvSpPr>
        <p:spPr>
          <a:xfrm>
            <a:off x="2005990" y="211912"/>
            <a:ext cx="4301835" cy="461665"/>
          </a:xfrm>
          <a:prstGeom prst="rect">
            <a:avLst/>
          </a:prstGeom>
        </p:spPr>
        <p:txBody>
          <a:bodyPr wrap="square">
            <a:spAutoFit/>
          </a:bodyPr>
          <a:lstStyle/>
          <a:p>
            <a:pPr algn="ctr"/>
            <a:r>
              <a:rPr lang="id-ID" sz="2400" dirty="0"/>
              <a:t>Proses Circular Array </a:t>
            </a:r>
          </a:p>
        </p:txBody>
      </p:sp>
    </p:spTree>
    <p:extLst>
      <p:ext uri="{BB962C8B-B14F-4D97-AF65-F5344CB8AC3E}">
        <p14:creationId xmlns:p14="http://schemas.microsoft.com/office/powerpoint/2010/main" val="784283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569449" y="1152050"/>
            <a:ext cx="7460251" cy="15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i="1" dirty="0" err="1" smtClean="0"/>
              <a:t>Struktur</a:t>
            </a:r>
            <a:r>
              <a:rPr i="1" dirty="0" smtClean="0"/>
              <a:t> data</a:t>
            </a:r>
            <a:br>
              <a:rPr i="1" dirty="0" smtClean="0"/>
            </a:br>
            <a:r>
              <a:rPr lang="x-none" i="1" dirty="0" smtClean="0"/>
              <a:t>QUEUE</a:t>
            </a:r>
            <a:endParaRPr i="1" dirty="0"/>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STRUKTUR DATA KYUU">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967370" y="160565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11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60"/>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C</a:t>
            </a:r>
            <a:r>
              <a:rPr dirty="0" err="1" smtClean="0"/>
              <a:t>ontoh</a:t>
            </a:r>
            <a:r>
              <a:rPr dirty="0" smtClean="0"/>
              <a:t> </a:t>
            </a:r>
            <a:r>
              <a:rPr dirty="0" err="1" smtClean="0"/>
              <a:t>soal</a:t>
            </a:r>
            <a:r>
              <a:rPr dirty="0" smtClean="0"/>
              <a:t/>
            </a:r>
            <a:br>
              <a:rPr dirty="0" smtClean="0"/>
            </a:br>
            <a:endParaRPr dirty="0"/>
          </a:p>
        </p:txBody>
      </p:sp>
      <p:sp>
        <p:nvSpPr>
          <p:cNvPr id="1376" name="Google Shape;1376;p60"/>
          <p:cNvSpPr txBox="1">
            <a:spLocks noGrp="1"/>
          </p:cNvSpPr>
          <p:nvPr>
            <p:ph type="subTitle" idx="1"/>
          </p:nvPr>
        </p:nvSpPr>
        <p:spPr>
          <a:xfrm>
            <a:off x="810490" y="2362240"/>
            <a:ext cx="7439891" cy="1763695"/>
          </a:xfrm>
          <a:prstGeom prst="rect">
            <a:avLst/>
          </a:prstGeom>
        </p:spPr>
        <p:txBody>
          <a:bodyPr spcFirstLastPara="1" wrap="square" lIns="91425" tIns="91425" rIns="91425" bIns="91425" anchor="t" anchorCtr="0">
            <a:noAutofit/>
          </a:bodyPr>
          <a:lstStyle/>
          <a:p>
            <a:r>
              <a:rPr lang="id-ID" sz="1400" dirty="0"/>
              <a:t>Jika sebuah bank memiliki</a:t>
            </a:r>
          </a:p>
          <a:p>
            <a:r>
              <a:rPr lang="id-ID" sz="1400" dirty="0"/>
              <a:t>nasabah sebanyak 1500 orang,</a:t>
            </a:r>
          </a:p>
          <a:p>
            <a:r>
              <a:rPr lang="id-ID" sz="1400" dirty="0"/>
              <a:t>apakah bank tersebut perlu</a:t>
            </a:r>
          </a:p>
          <a:p>
            <a:r>
              <a:rPr lang="id-ID" sz="1400" dirty="0"/>
              <a:t>menyediakan kursi sebanyak 1500</a:t>
            </a:r>
          </a:p>
          <a:p>
            <a:r>
              <a:rPr lang="id-ID" sz="1400" dirty="0"/>
              <a:t>agar nasabahnya dapat dilayani</a:t>
            </a:r>
          </a:p>
          <a:p>
            <a:r>
              <a:rPr lang="id-ID" sz="1400" dirty="0"/>
              <a:t>semuanya?</a:t>
            </a:r>
            <a:endParaRPr dirty="0"/>
          </a:p>
        </p:txBody>
      </p:sp>
      <p:sp>
        <p:nvSpPr>
          <p:cNvPr id="1377" name="Google Shape;1377;p60"/>
          <p:cNvSpPr/>
          <p:nvPr/>
        </p:nvSpPr>
        <p:spPr>
          <a:xfrm>
            <a:off x="3840125" y="385261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659" y="622113"/>
            <a:ext cx="6005100" cy="967695"/>
          </a:xfrm>
        </p:spPr>
        <p:txBody>
          <a:bodyPr/>
          <a:lstStyle/>
          <a:p>
            <a:r>
              <a:rPr lang="id-ID" dirty="0" smtClean="0"/>
              <a:t>JAWABAN</a:t>
            </a:r>
            <a:endParaRPr lang="id-ID" dirty="0"/>
          </a:p>
        </p:txBody>
      </p:sp>
      <p:sp>
        <p:nvSpPr>
          <p:cNvPr id="3" name="Subtitle 2"/>
          <p:cNvSpPr>
            <a:spLocks noGrp="1"/>
          </p:cNvSpPr>
          <p:nvPr>
            <p:ph type="subTitle" idx="1"/>
          </p:nvPr>
        </p:nvSpPr>
        <p:spPr>
          <a:xfrm>
            <a:off x="2556586" y="2195241"/>
            <a:ext cx="6005100" cy="1483141"/>
          </a:xfrm>
        </p:spPr>
        <p:txBody>
          <a:bodyPr/>
          <a:lstStyle/>
          <a:p>
            <a:r>
              <a:rPr lang="id-ID" dirty="0" smtClean="0"/>
              <a:t>Bank tidak perlu menyedakan kursi sebanyak 1500 kursi, karena dalam hal ini kita dapat menerapankan antrian (queue), dengan pemetaan sebagai berikut:</a:t>
            </a:r>
          </a:p>
          <a:p>
            <a:endParaRPr lang="id-ID" sz="1200" dirty="0"/>
          </a:p>
          <a:p>
            <a:pPr algn="just"/>
            <a:endParaRPr lang="id-ID" dirty="0"/>
          </a:p>
        </p:txBody>
      </p:sp>
    </p:spTree>
    <p:extLst>
      <p:ext uri="{BB962C8B-B14F-4D97-AF65-F5344CB8AC3E}">
        <p14:creationId xmlns:p14="http://schemas.microsoft.com/office/powerpoint/2010/main" val="1352300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0" y="103908"/>
            <a:ext cx="9144000" cy="4894119"/>
          </a:xfrm>
        </p:spPr>
        <p:txBody>
          <a:bodyPr/>
          <a:lstStyle/>
          <a:p>
            <a:pPr algn="l"/>
            <a:r>
              <a:rPr lang="id-ID" sz="1200" b="0" dirty="0"/>
              <a:t/>
            </a:r>
            <a:br>
              <a:rPr lang="id-ID" sz="1200" b="0" dirty="0"/>
            </a:br>
            <a:r>
              <a:rPr lang="id-ID" sz="1200" b="0" dirty="0"/>
              <a:t>•</a:t>
            </a:r>
            <a:r>
              <a:rPr lang="id-ID" sz="1600" b="0" dirty="0"/>
              <a:t>Pengantri register dulu </a:t>
            </a:r>
            <a:br>
              <a:rPr lang="id-ID" sz="1600" b="0" dirty="0"/>
            </a:br>
            <a:r>
              <a:rPr lang="id-ID" sz="1600" b="0" dirty="0"/>
              <a:t>•Setelah register pengantri pertama dapat </a:t>
            </a:r>
            <a:r>
              <a:rPr lang="id-ID" sz="1600" b="0" dirty="0" smtClean="0"/>
              <a:t/>
            </a:r>
            <a:br>
              <a:rPr lang="id-ID" sz="1600" b="0" dirty="0" smtClean="0"/>
            </a:br>
            <a:r>
              <a:rPr lang="id-ID" sz="1600" b="0" dirty="0"/>
              <a:t> </a:t>
            </a:r>
            <a:r>
              <a:rPr lang="id-ID" sz="1600" b="0" dirty="0" smtClean="0"/>
              <a:t> tempat </a:t>
            </a:r>
            <a:r>
              <a:rPr lang="id-ID" sz="1600" b="0" dirty="0"/>
              <a:t>paling depan </a:t>
            </a:r>
            <a:br>
              <a:rPr lang="id-ID" sz="1600" b="0" dirty="0"/>
            </a:br>
            <a:r>
              <a:rPr lang="id-ID" sz="1600" b="0" dirty="0"/>
              <a:t>•Pengantri selanjutnya berada dibelakangnya </a:t>
            </a:r>
            <a:br>
              <a:rPr lang="id-ID" sz="1600" b="0" dirty="0"/>
            </a:br>
            <a:r>
              <a:rPr lang="id-ID" sz="1600" b="0" dirty="0"/>
              <a:t>•Setelah proses pengantri pertama selesai</a:t>
            </a:r>
            <a:r>
              <a:rPr lang="id-ID" sz="1600" b="0" dirty="0" smtClean="0"/>
              <a:t>,</a:t>
            </a:r>
            <a:br>
              <a:rPr lang="id-ID" sz="1600" b="0" dirty="0" smtClean="0"/>
            </a:br>
            <a:r>
              <a:rPr lang="id-ID" sz="1600" b="0" dirty="0" smtClean="0"/>
              <a:t> </a:t>
            </a:r>
            <a:r>
              <a:rPr lang="id-ID" sz="1600" b="0" dirty="0"/>
              <a:t>antrian setelahnya maju </a:t>
            </a:r>
            <a:br>
              <a:rPr lang="id-ID" sz="1600" b="0" dirty="0"/>
            </a:br>
            <a:r>
              <a:rPr lang="id-ID" sz="1600" b="0" dirty="0"/>
              <a:t>•Sehingga terdapat tempat </a:t>
            </a:r>
            <a:r>
              <a:rPr lang="id-ID" sz="1600" b="0" dirty="0" smtClean="0"/>
              <a:t>kosong</a:t>
            </a:r>
            <a:br>
              <a:rPr lang="id-ID" sz="1600" b="0" dirty="0" smtClean="0"/>
            </a:br>
            <a:r>
              <a:rPr lang="id-ID" sz="1600" b="0" dirty="0" smtClean="0"/>
              <a:t> </a:t>
            </a:r>
            <a:r>
              <a:rPr lang="id-ID" sz="1600" b="0" dirty="0"/>
              <a:t>(paling belakang) untuk pengantri baru </a:t>
            </a:r>
            <a:r>
              <a:rPr lang="id-ID" sz="1600" b="0" dirty="0" smtClean="0"/>
              <a:t/>
            </a:r>
            <a:br>
              <a:rPr lang="id-ID" sz="1600" b="0" dirty="0" smtClean="0"/>
            </a:br>
            <a:r>
              <a:rPr lang="id-ID" sz="1600" b="0" dirty="0"/>
              <a:t/>
            </a:r>
            <a:br>
              <a:rPr lang="id-ID" sz="1600" b="0" dirty="0"/>
            </a:br>
            <a:endParaRPr lang="id-ID" sz="1600" dirty="0"/>
          </a:p>
        </p:txBody>
      </p:sp>
      <p:pic>
        <p:nvPicPr>
          <p:cNvPr id="8" name="Picture 7"/>
          <p:cNvPicPr>
            <a:picLocks noChangeAspect="1"/>
          </p:cNvPicPr>
          <p:nvPr/>
        </p:nvPicPr>
        <p:blipFill>
          <a:blip r:embed="rId2"/>
          <a:stretch>
            <a:fillRect/>
          </a:stretch>
        </p:blipFill>
        <p:spPr>
          <a:xfrm>
            <a:off x="4572000" y="423638"/>
            <a:ext cx="3813464" cy="4710877"/>
          </a:xfrm>
          <a:prstGeom prst="rect">
            <a:avLst/>
          </a:prstGeom>
        </p:spPr>
      </p:pic>
    </p:spTree>
    <p:extLst>
      <p:ext uri="{BB962C8B-B14F-4D97-AF65-F5344CB8AC3E}">
        <p14:creationId xmlns:p14="http://schemas.microsoft.com/office/powerpoint/2010/main" val="2794369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998920" y="914399"/>
            <a:ext cx="5890438" cy="2254103"/>
          </a:xfrm>
        </p:spPr>
        <p:txBody>
          <a:bodyPr/>
          <a:lstStyle/>
          <a:p>
            <a:r>
              <a:rPr lang="id-ID" sz="2800" dirty="0"/>
              <a:t>Apakah orang yang sudah masuk</a:t>
            </a:r>
            <a:br>
              <a:rPr lang="id-ID" sz="2800" dirty="0"/>
            </a:br>
            <a:r>
              <a:rPr lang="id-ID" sz="2800" dirty="0"/>
              <a:t>dalam antrian dapat keluar dari</a:t>
            </a:r>
            <a:br>
              <a:rPr lang="id-ID" sz="2800" dirty="0"/>
            </a:br>
            <a:r>
              <a:rPr lang="id-ID" sz="2800" dirty="0"/>
              <a:t>antrian sebelum </a:t>
            </a:r>
            <a:r>
              <a:rPr lang="id-ID" sz="2800" dirty="0" smtClean="0"/>
              <a:t>dilayani?</a:t>
            </a:r>
            <a:endParaRPr lang="id-ID" sz="2800" dirty="0"/>
          </a:p>
        </p:txBody>
      </p:sp>
    </p:spTree>
    <p:extLst>
      <p:ext uri="{BB962C8B-B14F-4D97-AF65-F5344CB8AC3E}">
        <p14:creationId xmlns:p14="http://schemas.microsoft.com/office/powerpoint/2010/main" val="1734824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99" y="520995"/>
            <a:ext cx="5816895" cy="3774558"/>
          </a:xfrm>
        </p:spPr>
        <p:txBody>
          <a:bodyPr/>
          <a:lstStyle/>
          <a:p>
            <a:r>
              <a:rPr lang="id-ID" sz="2800" dirty="0" smtClean="0"/>
              <a:t>Bisa, asalkan no urut si pengantri berada diujung nomor atau di awal antrian.</a:t>
            </a:r>
            <a:br>
              <a:rPr lang="id-ID" sz="2800" dirty="0" smtClean="0"/>
            </a:br>
            <a:r>
              <a:rPr lang="id-ID" sz="2800" dirty="0" smtClean="0"/>
              <a:t>Sedangkan jika si pengantri berada di posisi tengah tengah tidak bisa dilakukan, sebagaimana penjelasan dequeue antara lain adalah sebagai berikut:</a:t>
            </a:r>
            <a:endParaRPr lang="id-ID" sz="2800" dirty="0"/>
          </a:p>
        </p:txBody>
      </p:sp>
    </p:spTree>
    <p:extLst>
      <p:ext uri="{BB962C8B-B14F-4D97-AF65-F5344CB8AC3E}">
        <p14:creationId xmlns:p14="http://schemas.microsoft.com/office/powerpoint/2010/main" val="847220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4294967295"/>
          </p:nvPr>
        </p:nvSpPr>
        <p:spPr>
          <a:xfrm>
            <a:off x="1561816" y="2345819"/>
            <a:ext cx="7463850" cy="1677541"/>
          </a:xfrm>
          <a:noFill/>
          <a:ln>
            <a:noFill/>
          </a:ln>
        </p:spPr>
        <p:txBody>
          <a:bodyPr/>
          <a:lstStyle/>
          <a:p>
            <a:pPr marL="114300" indent="0">
              <a:buNone/>
            </a:pPr>
            <a:r>
              <a:rPr lang="fr-FR" sz="2000" b="1" dirty="0" smtClean="0">
                <a:solidFill>
                  <a:schemeClr val="bg2">
                    <a:lumMod val="50000"/>
                  </a:schemeClr>
                </a:solidFill>
              </a:rPr>
              <a:t>DEQUEUE ADALAH SUATU LIST LINIER YANG</a:t>
            </a:r>
          </a:p>
          <a:p>
            <a:pPr marL="114300" indent="0" algn="r">
              <a:buNone/>
            </a:pPr>
            <a:r>
              <a:rPr lang="id-ID" sz="2000" b="1" dirty="0" smtClean="0">
                <a:solidFill>
                  <a:schemeClr val="bg2">
                    <a:lumMod val="50000"/>
                  </a:schemeClr>
                </a:solidFill>
              </a:rPr>
              <a:t>PENAMBAHAN DAN PENGURANGAN ELEMENNYA</a:t>
            </a:r>
          </a:p>
          <a:p>
            <a:pPr marL="114300" indent="0">
              <a:buNone/>
            </a:pPr>
            <a:r>
              <a:rPr lang="id-ID" sz="2000" b="1" dirty="0" smtClean="0">
                <a:solidFill>
                  <a:schemeClr val="bg2">
                    <a:lumMod val="50000"/>
                  </a:schemeClr>
                </a:solidFill>
              </a:rPr>
              <a:t>BOLEH DILAKUKAN DI KEDUA UJUNG LIST, TETAPI</a:t>
            </a:r>
          </a:p>
          <a:p>
            <a:pPr marL="114300" indent="0">
              <a:buNone/>
            </a:pPr>
            <a:r>
              <a:rPr lang="it-IT" sz="2000" b="1" dirty="0" smtClean="0">
                <a:solidFill>
                  <a:schemeClr val="bg2">
                    <a:lumMod val="50000"/>
                  </a:schemeClr>
                </a:solidFill>
              </a:rPr>
              <a:t>TIDAK BOLEH DI TENGAH-TENGAH LIST.</a:t>
            </a:r>
            <a:endParaRPr lang="id-ID" sz="2000" b="1" dirty="0">
              <a:solidFill>
                <a:schemeClr val="bg2">
                  <a:lumMod val="50000"/>
                </a:schemeClr>
              </a:solidFill>
            </a:endParaRPr>
          </a:p>
        </p:txBody>
      </p:sp>
      <p:sp>
        <p:nvSpPr>
          <p:cNvPr id="3" name="Title 2"/>
          <p:cNvSpPr>
            <a:spLocks noGrp="1"/>
          </p:cNvSpPr>
          <p:nvPr>
            <p:ph type="title" idx="4294967295"/>
          </p:nvPr>
        </p:nvSpPr>
        <p:spPr>
          <a:xfrm>
            <a:off x="1400451" y="444987"/>
            <a:ext cx="5538788" cy="655637"/>
          </a:xfrm>
        </p:spPr>
        <p:txBody>
          <a:bodyPr/>
          <a:lstStyle/>
          <a:p>
            <a:r>
              <a:rPr lang="id-ID" b="0" dirty="0" smtClean="0"/>
              <a:t/>
            </a:r>
            <a:br>
              <a:rPr lang="id-ID" b="0" dirty="0" smtClean="0"/>
            </a:br>
            <a:r>
              <a:rPr lang="id-ID" b="0" dirty="0"/>
              <a:t/>
            </a:r>
            <a:br>
              <a:rPr lang="id-ID" b="0" dirty="0"/>
            </a:br>
            <a:r>
              <a:rPr lang="id-ID" b="0" dirty="0" smtClean="0"/>
              <a:t>DeQueue</a:t>
            </a:r>
            <a:endParaRPr lang="id-ID" dirty="0"/>
          </a:p>
        </p:txBody>
      </p:sp>
    </p:spTree>
    <p:extLst>
      <p:ext uri="{BB962C8B-B14F-4D97-AF65-F5344CB8AC3E}">
        <p14:creationId xmlns:p14="http://schemas.microsoft.com/office/powerpoint/2010/main" val="3437860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101974" y="2260925"/>
            <a:ext cx="3116735" cy="1749966"/>
          </a:xfrm>
        </p:spPr>
        <p:txBody>
          <a:bodyPr/>
          <a:lstStyle/>
          <a:p>
            <a:pPr marL="139700" indent="0">
              <a:buNone/>
            </a:pPr>
            <a:r>
              <a:rPr lang="id-ID" dirty="0"/>
              <a:t>Queue yang penambahan elemennya hanya boleh</a:t>
            </a:r>
          </a:p>
          <a:p>
            <a:pPr marL="139700" indent="0">
              <a:buNone/>
            </a:pPr>
            <a:r>
              <a:rPr lang="fi-FI" dirty="0"/>
              <a:t>pada salah satu sisi, sedangkan penghapusan</a:t>
            </a:r>
          </a:p>
          <a:p>
            <a:pPr marL="139700" indent="0">
              <a:buNone/>
            </a:pPr>
            <a:r>
              <a:rPr lang="id-ID" dirty="0"/>
              <a:t>boleh dari kedua sisi.</a:t>
            </a:r>
            <a:endParaRPr lang="id-ID" dirty="0"/>
          </a:p>
        </p:txBody>
      </p:sp>
      <p:sp>
        <p:nvSpPr>
          <p:cNvPr id="9" name="Text Placeholder 8"/>
          <p:cNvSpPr>
            <a:spLocks noGrp="1"/>
          </p:cNvSpPr>
          <p:nvPr>
            <p:ph type="body" idx="2"/>
          </p:nvPr>
        </p:nvSpPr>
        <p:spPr>
          <a:xfrm>
            <a:off x="5070999" y="2260925"/>
            <a:ext cx="3553455" cy="1978566"/>
          </a:xfrm>
        </p:spPr>
        <p:txBody>
          <a:bodyPr/>
          <a:lstStyle/>
          <a:p>
            <a:r>
              <a:rPr lang="id-ID" dirty="0"/>
              <a:t>Queue yang penghapusan elemennya hanya boleh</a:t>
            </a:r>
          </a:p>
          <a:p>
            <a:r>
              <a:rPr lang="fi-FI" dirty="0"/>
              <a:t>pada salah satu sisi, sedangkan penambahan</a:t>
            </a:r>
          </a:p>
          <a:p>
            <a:r>
              <a:rPr lang="fi-FI" dirty="0"/>
              <a:t>elemen baru boleh pada kedua sisi</a:t>
            </a:r>
            <a:endParaRPr lang="id-ID" dirty="0"/>
          </a:p>
        </p:txBody>
      </p:sp>
      <p:sp>
        <p:nvSpPr>
          <p:cNvPr id="7" name="Title 6"/>
          <p:cNvSpPr>
            <a:spLocks noGrp="1"/>
          </p:cNvSpPr>
          <p:nvPr>
            <p:ph type="title"/>
          </p:nvPr>
        </p:nvSpPr>
        <p:spPr/>
        <p:txBody>
          <a:bodyPr/>
          <a:lstStyle/>
          <a:p>
            <a:r>
              <a:rPr lang="id-ID" b="0" dirty="0" smtClean="0"/>
              <a:t>Jenis </a:t>
            </a:r>
            <a:r>
              <a:rPr lang="id-ID" b="0" dirty="0"/>
              <a:t>DeQueue</a:t>
            </a:r>
            <a:endParaRPr lang="id-ID" dirty="0"/>
          </a:p>
        </p:txBody>
      </p:sp>
      <p:sp>
        <p:nvSpPr>
          <p:cNvPr id="10" name="Subtitle 9"/>
          <p:cNvSpPr>
            <a:spLocks noGrp="1"/>
          </p:cNvSpPr>
          <p:nvPr>
            <p:ph type="subTitle" idx="3"/>
          </p:nvPr>
        </p:nvSpPr>
        <p:spPr/>
        <p:txBody>
          <a:bodyPr/>
          <a:lstStyle/>
          <a:p>
            <a:r>
              <a:rPr lang="id-ID" sz="1800" dirty="0">
                <a:solidFill>
                  <a:schemeClr val="bg2">
                    <a:lumMod val="50000"/>
                  </a:schemeClr>
                </a:solidFill>
              </a:rPr>
              <a:t>Dequeue</a:t>
            </a:r>
            <a:r>
              <a:rPr lang="id-ID" sz="1800" dirty="0"/>
              <a:t> </a:t>
            </a:r>
            <a:r>
              <a:rPr lang="id-ID" sz="1800" dirty="0">
                <a:solidFill>
                  <a:schemeClr val="bg2">
                    <a:lumMod val="50000"/>
                  </a:schemeClr>
                </a:solidFill>
              </a:rPr>
              <a:t>input terbatas</a:t>
            </a:r>
            <a:endParaRPr lang="id-ID" sz="1800" dirty="0">
              <a:solidFill>
                <a:schemeClr val="bg2">
                  <a:lumMod val="50000"/>
                </a:schemeClr>
              </a:solidFill>
            </a:endParaRPr>
          </a:p>
        </p:txBody>
      </p:sp>
      <p:sp>
        <p:nvSpPr>
          <p:cNvPr id="11" name="Subtitle 10"/>
          <p:cNvSpPr>
            <a:spLocks noGrp="1"/>
          </p:cNvSpPr>
          <p:nvPr>
            <p:ph type="subTitle" idx="4"/>
          </p:nvPr>
        </p:nvSpPr>
        <p:spPr/>
        <p:txBody>
          <a:bodyPr/>
          <a:lstStyle/>
          <a:p>
            <a:r>
              <a:rPr lang="id-ID" sz="1600" dirty="0">
                <a:solidFill>
                  <a:schemeClr val="bg2">
                    <a:lumMod val="50000"/>
                  </a:schemeClr>
                </a:solidFill>
              </a:rPr>
              <a:t>Dequeue output terbatas</a:t>
            </a:r>
            <a:r>
              <a:rPr lang="id-ID" sz="1600" b="0" dirty="0">
                <a:solidFill>
                  <a:schemeClr val="bg2">
                    <a:lumMod val="50000"/>
                  </a:schemeClr>
                </a:solidFill>
              </a:rPr>
              <a:t>,</a:t>
            </a:r>
            <a:endParaRPr lang="id-ID" sz="1600" dirty="0">
              <a:solidFill>
                <a:schemeClr val="bg2">
                  <a:lumMod val="50000"/>
                </a:schemeClr>
              </a:solidFill>
            </a:endParaRPr>
          </a:p>
        </p:txBody>
      </p:sp>
    </p:spTree>
    <p:extLst>
      <p:ext uri="{BB962C8B-B14F-4D97-AF65-F5344CB8AC3E}">
        <p14:creationId xmlns:p14="http://schemas.microsoft.com/office/powerpoint/2010/main" val="815851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2" name="Rectangle 1"/>
          <p:cNvSpPr/>
          <p:nvPr/>
        </p:nvSpPr>
        <p:spPr>
          <a:xfrm>
            <a:off x="2780852" y="1050623"/>
            <a:ext cx="4572000" cy="2554545"/>
          </a:xfrm>
          <a:prstGeom prst="rect">
            <a:avLst/>
          </a:prstGeom>
          <a:solidFill>
            <a:srgbClr val="FFFF00"/>
          </a:solidFill>
          <a:ln>
            <a:solidFill>
              <a:srgbClr val="FFFF00"/>
            </a:solidFill>
          </a:ln>
        </p:spPr>
        <p:txBody>
          <a:bodyPr>
            <a:spAutoFit/>
          </a:bodyPr>
          <a:lstStyle/>
          <a:p>
            <a:r>
              <a:rPr lang="id-ID" sz="2000" b="1" dirty="0">
                <a:solidFill>
                  <a:schemeClr val="tx1">
                    <a:lumMod val="50000"/>
                  </a:schemeClr>
                </a:solidFill>
                <a:latin typeface="Calibri" panose="020F0502020204030204" pitchFamily="34" charset="0"/>
              </a:rPr>
              <a:t>Pada bagian ICU (</a:t>
            </a:r>
            <a:r>
              <a:rPr lang="id-ID" sz="2000" b="1" i="1" dirty="0">
                <a:solidFill>
                  <a:schemeClr val="tx1">
                    <a:lumMod val="50000"/>
                  </a:schemeClr>
                </a:solidFill>
                <a:latin typeface="Calibri Italic" panose="020F05020202040A0204" pitchFamily="34" charset="0"/>
              </a:rPr>
              <a:t>Intensive Care Unit</a:t>
            </a:r>
            <a:r>
              <a:rPr lang="id-ID" sz="2000" b="1" dirty="0">
                <a:solidFill>
                  <a:schemeClr val="tx1">
                    <a:lumMod val="50000"/>
                  </a:schemeClr>
                </a:solidFill>
                <a:latin typeface="Calibri" panose="020F0502020204030204" pitchFamily="34" charset="0"/>
              </a:rPr>
              <a:t>)</a:t>
            </a:r>
          </a:p>
          <a:p>
            <a:r>
              <a:rPr lang="id-ID" sz="2000" b="1" dirty="0">
                <a:solidFill>
                  <a:schemeClr val="tx1">
                    <a:lumMod val="50000"/>
                  </a:schemeClr>
                </a:solidFill>
                <a:latin typeface="Calibri" panose="020F0502020204030204" pitchFamily="34" charset="0"/>
              </a:rPr>
              <a:t>sebuah rumah sakit, sudah antri pasien</a:t>
            </a:r>
          </a:p>
          <a:p>
            <a:r>
              <a:rPr lang="id-ID" sz="2000" b="1" dirty="0">
                <a:solidFill>
                  <a:schemeClr val="tx1">
                    <a:lumMod val="50000"/>
                  </a:schemeClr>
                </a:solidFill>
                <a:latin typeface="Calibri" panose="020F0502020204030204" pitchFamily="34" charset="0"/>
              </a:rPr>
              <a:t>dengan jenis masalah terurut sbb:</a:t>
            </a:r>
          </a:p>
          <a:p>
            <a:r>
              <a:rPr lang="id-ID" sz="2000" b="1" dirty="0">
                <a:solidFill>
                  <a:schemeClr val="tx1">
                    <a:lumMod val="50000"/>
                  </a:schemeClr>
                </a:solidFill>
                <a:latin typeface="Calibri" panose="020F0502020204030204" pitchFamily="34" charset="0"/>
              </a:rPr>
              <a:t>1. keseleo, 2. disengat lebah, 3. digigit</a:t>
            </a:r>
          </a:p>
          <a:p>
            <a:r>
              <a:rPr lang="id-ID" sz="2000" b="1" dirty="0">
                <a:solidFill>
                  <a:schemeClr val="tx1">
                    <a:lumMod val="50000"/>
                  </a:schemeClr>
                </a:solidFill>
                <a:latin typeface="Calibri" panose="020F0502020204030204" pitchFamily="34" charset="0"/>
              </a:rPr>
              <a:t>semut.</a:t>
            </a:r>
          </a:p>
          <a:p>
            <a:r>
              <a:rPr lang="nb-NO" sz="2000" b="1" dirty="0">
                <a:solidFill>
                  <a:schemeClr val="tx1">
                    <a:lumMod val="50000"/>
                  </a:schemeClr>
                </a:solidFill>
                <a:latin typeface="Calibri" panose="020F0502020204030204" pitchFamily="34" charset="0"/>
              </a:rPr>
              <a:t>Terakhir datang pasien gagal jantung.</a:t>
            </a:r>
          </a:p>
          <a:p>
            <a:r>
              <a:rPr lang="id-ID" sz="2000" b="1" dirty="0">
                <a:solidFill>
                  <a:schemeClr val="tx1">
                    <a:lumMod val="50000"/>
                  </a:schemeClr>
                </a:solidFill>
                <a:latin typeface="Calibri" panose="020F0502020204030204" pitchFamily="34" charset="0"/>
              </a:rPr>
              <a:t>Apakah pasien terakhir harus antri</a:t>
            </a:r>
          </a:p>
          <a:p>
            <a:r>
              <a:rPr lang="id-ID" sz="2000" b="1" dirty="0">
                <a:solidFill>
                  <a:schemeClr val="tx1">
                    <a:lumMod val="50000"/>
                  </a:schemeClr>
                </a:solidFill>
                <a:latin typeface="Calibri" panose="020F0502020204030204" pitchFamily="34" charset="0"/>
              </a:rPr>
              <a:t>sampai gilirannya?</a:t>
            </a:r>
            <a:endParaRPr lang="id-ID" sz="2000" b="1" dirty="0">
              <a:solidFill>
                <a:schemeClr val="tx1">
                  <a:lumMod val="5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2" name="Rectangle 1"/>
          <p:cNvSpPr/>
          <p:nvPr/>
        </p:nvSpPr>
        <p:spPr>
          <a:xfrm>
            <a:off x="521745" y="0"/>
            <a:ext cx="5534809" cy="523220"/>
          </a:xfrm>
          <a:prstGeom prst="rect">
            <a:avLst/>
          </a:prstGeom>
        </p:spPr>
        <p:txBody>
          <a:bodyPr wrap="square">
            <a:spAutoFit/>
          </a:bodyPr>
          <a:lstStyle/>
          <a:p>
            <a:r>
              <a:rPr lang="id-ID" sz="2800" b="1" dirty="0" smtClean="0">
                <a:ln w="6600">
                  <a:solidFill>
                    <a:schemeClr val="accent2"/>
                  </a:solidFill>
                  <a:prstDash val="solid"/>
                </a:ln>
                <a:solidFill>
                  <a:srgbClr val="FFFFFF"/>
                </a:solidFill>
                <a:effectLst>
                  <a:outerShdw dist="38100" dir="2700000" algn="tl" rotWithShape="0">
                    <a:schemeClr val="accent2"/>
                  </a:outerShdw>
                </a:effectLst>
              </a:rPr>
              <a:t>ANTREAN BERPRIORITAS</a:t>
            </a:r>
            <a:endParaRPr lang="id-ID" sz="28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Oval 2"/>
          <p:cNvSpPr/>
          <p:nvPr/>
        </p:nvSpPr>
        <p:spPr>
          <a:xfrm>
            <a:off x="2452745" y="1065007"/>
            <a:ext cx="5798372" cy="3343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t>Himpunan </a:t>
            </a:r>
            <a:r>
              <a:rPr lang="id-ID" dirty="0"/>
              <a:t>elemen, yang setiap elemennya telah diberikan sebuah prioritas, dan urutan proses penghapusan elemen adalah berdasarkan aturan berikut </a:t>
            </a:r>
            <a:r>
              <a:rPr lang="id-ID" dirty="0" smtClean="0"/>
              <a:t>:</a:t>
            </a:r>
          </a:p>
          <a:p>
            <a:pPr marL="342900" indent="-342900">
              <a:buAutoNum type="arabicPeriod"/>
            </a:pPr>
            <a:r>
              <a:rPr lang="id-ID" dirty="0" smtClean="0"/>
              <a:t>Elemen </a:t>
            </a:r>
            <a:r>
              <a:rPr lang="id-ID" dirty="0"/>
              <a:t>yang prioritasnya lebih tinggi, diproses lebih dahulu dibandingkan dengan elemen yang prioritasnya lebih rendah</a:t>
            </a:r>
            <a:r>
              <a:rPr lang="id-ID" dirty="0" smtClean="0"/>
              <a:t>.</a:t>
            </a:r>
          </a:p>
          <a:p>
            <a:pPr marL="342900" indent="-342900">
              <a:buAutoNum type="arabicPeriod"/>
            </a:pPr>
            <a:r>
              <a:rPr lang="id-ID" dirty="0" smtClean="0"/>
              <a:t>2</a:t>
            </a:r>
            <a:r>
              <a:rPr lang="id-ID" dirty="0"/>
              <a:t>. Dua elemen dengan prioritas yang sama, diproses sesuai dengan urutannya sewaktu dimasukkan ke dalam antrean berprioritas</a:t>
            </a:r>
            <a:endParaRPr lang="id-ID"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2" name="Rectangle 1"/>
          <p:cNvSpPr/>
          <p:nvPr/>
        </p:nvSpPr>
        <p:spPr>
          <a:xfrm>
            <a:off x="3060550" y="771797"/>
            <a:ext cx="5244353" cy="584775"/>
          </a:xfrm>
          <a:prstGeom prst="rect">
            <a:avLst/>
          </a:prstGeom>
        </p:spPr>
        <p:txBody>
          <a:bodyPr wrap="square">
            <a:spAutoFit/>
          </a:bodyPr>
          <a:lstStyle/>
          <a:p>
            <a:r>
              <a:rPr lang="id-ID" sz="1600" b="1" dirty="0">
                <a:ln w="12700">
                  <a:noFill/>
                  <a:prstDash val="solid"/>
                </a:ln>
                <a:solidFill>
                  <a:schemeClr val="accent3">
                    <a:lumMod val="75000"/>
                  </a:schemeClr>
                </a:solidFill>
                <a:effectLst>
                  <a:innerShdw blurRad="177800">
                    <a:schemeClr val="accent3">
                      <a:lumMod val="50000"/>
                    </a:schemeClr>
                  </a:innerShdw>
                </a:effectLst>
              </a:rPr>
              <a:t>PENYAJIAN ONE WAY LIST DARI ANTREAN BERPRIORITAS</a:t>
            </a:r>
          </a:p>
        </p:txBody>
      </p:sp>
      <p:sp>
        <p:nvSpPr>
          <p:cNvPr id="3" name="Diamond 2"/>
          <p:cNvSpPr/>
          <p:nvPr/>
        </p:nvSpPr>
        <p:spPr>
          <a:xfrm>
            <a:off x="3162748" y="1356571"/>
            <a:ext cx="2366683" cy="1365113"/>
          </a:xfrm>
          <a:prstGeom prst="diamond">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ln w="6600">
                  <a:solidFill>
                    <a:schemeClr val="accent2"/>
                  </a:solidFill>
                  <a:prstDash val="solid"/>
                </a:ln>
                <a:solidFill>
                  <a:srgbClr val="FFFFFF"/>
                </a:solidFill>
                <a:effectLst>
                  <a:outerShdw dist="38100" dir="2700000" algn="tl" rotWithShape="0">
                    <a:schemeClr val="accent2"/>
                  </a:outerShdw>
                </a:effectLst>
              </a:rPr>
              <a:t>Ketentuan :</a:t>
            </a:r>
            <a:endParaRPr lang="id-ID"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Rectangle 3"/>
          <p:cNvSpPr/>
          <p:nvPr/>
        </p:nvSpPr>
        <p:spPr>
          <a:xfrm>
            <a:off x="2818503" y="3948056"/>
            <a:ext cx="4908177" cy="954107"/>
          </a:xfrm>
          <a:prstGeom prst="rect">
            <a:avLst/>
          </a:prstGeom>
        </p:spPr>
        <p:txBody>
          <a:bodyPr wrap="square">
            <a:spAutoFit/>
          </a:bodyPr>
          <a:lstStyle/>
          <a:p>
            <a:r>
              <a:rPr lang="id-ID" dirty="0"/>
              <a:t>Simpul X mendahului simpul Y di dalam list, bila :    a. X mempunyai prioritas lebih tinggi dari Y.    b.  Mempunyai prioritas yang sama, tetapi X dimasukkan ke dalam queue terlebih dahulu sebelum Y.</a:t>
            </a:r>
          </a:p>
        </p:txBody>
      </p:sp>
      <p:sp>
        <p:nvSpPr>
          <p:cNvPr id="5" name="Rectangle 4"/>
          <p:cNvSpPr/>
          <p:nvPr/>
        </p:nvSpPr>
        <p:spPr>
          <a:xfrm>
            <a:off x="2060089" y="3073260"/>
            <a:ext cx="4572000" cy="523220"/>
          </a:xfrm>
          <a:prstGeom prst="rect">
            <a:avLst/>
          </a:prstGeom>
        </p:spPr>
        <p:txBody>
          <a:bodyPr>
            <a:spAutoFit/>
          </a:bodyPr>
          <a:lstStyle/>
          <a:p>
            <a:r>
              <a:rPr lang="id-ID" dirty="0"/>
              <a:t>Setiap simpul dalam list berisi 3 buah data/field yaitu :          (Info, Prn, Link)</a:t>
            </a:r>
          </a:p>
        </p:txBody>
      </p:sp>
      <p:sp>
        <p:nvSpPr>
          <p:cNvPr id="6" name="TextBox 5"/>
          <p:cNvSpPr txBox="1"/>
          <p:nvPr/>
        </p:nvSpPr>
        <p:spPr>
          <a:xfrm rot="19754891">
            <a:off x="6505509" y="2111699"/>
            <a:ext cx="2108778" cy="1200329"/>
          </a:xfrm>
          <a:prstGeom prst="rect">
            <a:avLst/>
          </a:prstGeom>
          <a:noFill/>
        </p:spPr>
        <p:txBody>
          <a:bodyPr wrap="square" rtlCol="0">
            <a:spAutoFit/>
          </a:bodyPr>
          <a:lstStyle/>
          <a:p>
            <a:r>
              <a:rPr lang="id-ID" dirty="0" smtClean="0"/>
              <a:t>Kesimpulan :</a:t>
            </a:r>
          </a:p>
          <a:p>
            <a:r>
              <a:rPr lang="sv-SE" sz="1600" dirty="0"/>
              <a:t>Simpul dengan </a:t>
            </a:r>
            <a:r>
              <a:rPr lang="sv-SE" sz="2400" dirty="0"/>
              <a:t>Prn</a:t>
            </a:r>
            <a:r>
              <a:rPr lang="sv-SE" sz="1600" dirty="0"/>
              <a:t> rendah, mendapat prioritas </a:t>
            </a:r>
            <a:r>
              <a:rPr lang="sv-SE" sz="1800" dirty="0" smtClean="0"/>
              <a:t>terting</a:t>
            </a:r>
            <a:r>
              <a:rPr lang="id-ID" sz="1600" dirty="0" smtClean="0"/>
              <a:t>i</a:t>
            </a:r>
            <a:endParaRPr lang="id-ID"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p>
            <a:pPr marL="152400" indent="0" algn="just">
              <a:buNone/>
            </a:pPr>
            <a:r>
              <a:rPr lang="id-ID" sz="2000" dirty="0">
                <a:latin typeface="Times New Roman" panose="02020603050405020304" pitchFamily="18" charset="0"/>
                <a:cs typeface="Times New Roman" panose="02020603050405020304" pitchFamily="18" charset="0"/>
              </a:rPr>
              <a:t>Queue (Antrian) adalah suatu bentuk khusus dari</a:t>
            </a:r>
          </a:p>
          <a:p>
            <a:pPr marL="152400" indent="0" algn="just">
              <a:buNone/>
            </a:pPr>
            <a:r>
              <a:rPr lang="sv-SE" sz="2000" dirty="0">
                <a:latin typeface="Times New Roman" panose="02020603050405020304" pitchFamily="18" charset="0"/>
                <a:cs typeface="Times New Roman" panose="02020603050405020304" pitchFamily="18" charset="0"/>
              </a:rPr>
              <a:t>List Linier dengan operasi penyisipan (</a:t>
            </a:r>
            <a:r>
              <a:rPr lang="sv-SE" sz="2000" i="1" dirty="0">
                <a:latin typeface="Times New Roman" panose="02020603050405020304" pitchFamily="18" charset="0"/>
                <a:cs typeface="Times New Roman" panose="02020603050405020304" pitchFamily="18" charset="0"/>
              </a:rPr>
              <a:t>insertion</a:t>
            </a:r>
            <a:r>
              <a:rPr lang="sv-SE" sz="2000" dirty="0">
                <a:latin typeface="Times New Roman" panose="02020603050405020304" pitchFamily="18" charset="0"/>
                <a:cs typeface="Times New Roman" panose="02020603050405020304" pitchFamily="18" charset="0"/>
              </a:rPr>
              <a:t>)</a:t>
            </a:r>
          </a:p>
          <a:p>
            <a:pPr marL="152400" indent="0" algn="just">
              <a:buNone/>
            </a:pPr>
            <a:r>
              <a:rPr lang="fi-FI" sz="2000" dirty="0">
                <a:latin typeface="Times New Roman" panose="02020603050405020304" pitchFamily="18" charset="0"/>
                <a:cs typeface="Times New Roman" panose="02020603050405020304" pitchFamily="18" charset="0"/>
              </a:rPr>
              <a:t>hanya diperbolehkan pada salah satu sisi, yang</a:t>
            </a:r>
          </a:p>
          <a:p>
            <a:pPr marL="152400" indent="0" algn="just">
              <a:buNone/>
            </a:pPr>
            <a:r>
              <a:rPr lang="id-ID" sz="2000" dirty="0">
                <a:latin typeface="Times New Roman" panose="02020603050405020304" pitchFamily="18" charset="0"/>
                <a:cs typeface="Times New Roman" panose="02020603050405020304" pitchFamily="18" charset="0"/>
              </a:rPr>
              <a:t>disebut sisi belakang (REAR),</a:t>
            </a:r>
          </a:p>
          <a:p>
            <a:pPr marL="152400" indent="0" algn="just">
              <a:buNone/>
            </a:pPr>
            <a:r>
              <a:rPr lang="id-ID" sz="2000" dirty="0">
                <a:latin typeface="Times New Roman" panose="02020603050405020304" pitchFamily="18" charset="0"/>
                <a:cs typeface="Times New Roman" panose="02020603050405020304" pitchFamily="18" charset="0"/>
              </a:rPr>
              <a:t>dan operasi penghapusan (</a:t>
            </a:r>
            <a:r>
              <a:rPr lang="id-ID" sz="2000" i="1" dirty="0">
                <a:latin typeface="Times New Roman" panose="02020603050405020304" pitchFamily="18" charset="0"/>
                <a:cs typeface="Times New Roman" panose="02020603050405020304" pitchFamily="18" charset="0"/>
              </a:rPr>
              <a:t>deletion</a:t>
            </a:r>
            <a:r>
              <a:rPr lang="id-ID" sz="2000" dirty="0">
                <a:latin typeface="Times New Roman" panose="02020603050405020304" pitchFamily="18" charset="0"/>
                <a:cs typeface="Times New Roman" panose="02020603050405020304" pitchFamily="18" charset="0"/>
              </a:rPr>
              <a:t>) hanya</a:t>
            </a:r>
          </a:p>
          <a:p>
            <a:pPr marL="152400" indent="0" algn="just">
              <a:buNone/>
            </a:pPr>
            <a:r>
              <a:rPr lang="id-ID" sz="2000" dirty="0">
                <a:latin typeface="Times New Roman" panose="02020603050405020304" pitchFamily="18" charset="0"/>
                <a:cs typeface="Times New Roman" panose="02020603050405020304" pitchFamily="18" charset="0"/>
              </a:rPr>
              <a:t>diperbolehkan pada sisi yang lainnya, yang disebut</a:t>
            </a:r>
          </a:p>
          <a:p>
            <a:pPr marL="152400" indent="0" algn="just">
              <a:buNone/>
            </a:pPr>
            <a:r>
              <a:rPr lang="id-ID" sz="2000" dirty="0">
                <a:latin typeface="Times New Roman" panose="02020603050405020304" pitchFamily="18" charset="0"/>
                <a:cs typeface="Times New Roman" panose="02020603050405020304" pitchFamily="18" charset="0"/>
              </a:rPr>
              <a:t>dengan sisi depan (FRONT).</a:t>
            </a:r>
          </a:p>
          <a:p>
            <a:pPr marL="152400" indent="0" algn="just">
              <a:buNone/>
            </a:pPr>
            <a:r>
              <a:rPr lang="en-US" sz="2000" dirty="0" err="1">
                <a:latin typeface="Times New Roman" panose="02020603050405020304" pitchFamily="18" charset="0"/>
                <a:cs typeface="Times New Roman" panose="02020603050405020304" pitchFamily="18" charset="0"/>
              </a:rPr>
              <a:t>Pemrosesan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elemen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bersifat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FIFO (</a:t>
            </a:r>
            <a:r>
              <a:rPr lang="en-US" sz="2000" i="1" dirty="0">
                <a:latin typeface="Times New Roman" panose="02020603050405020304" pitchFamily="18" charset="0"/>
                <a:cs typeface="Times New Roman" panose="02020603050405020304" pitchFamily="18" charset="0"/>
              </a:rPr>
              <a:t>First In First Out</a:t>
            </a:r>
            <a:r>
              <a:rPr lang="en-US" sz="2000" dirty="0" smtClean="0">
                <a:latin typeface="Times New Roman" panose="02020603050405020304" pitchFamily="18" charset="0"/>
                <a:cs typeface="Times New Roman" panose="02020603050405020304" pitchFamily="18" charset="0"/>
              </a:rPr>
              <a:t>).</a:t>
            </a:r>
            <a:endParaRPr lang="id-ID" sz="2000" dirty="0" smtClean="0">
              <a:latin typeface="Times New Roman" panose="02020603050405020304" pitchFamily="18" charset="0"/>
              <a:cs typeface="Times New Roman" panose="02020603050405020304" pitchFamily="18" charset="0"/>
            </a:endParaRPr>
          </a:p>
          <a:p>
            <a:pPr marL="152400" indent="0" algn="just">
              <a:buNone/>
            </a:pPr>
            <a:endParaRPr sz="2000" dirty="0">
              <a:latin typeface="Times New Roman" panose="02020603050405020304" pitchFamily="18" charset="0"/>
              <a:cs typeface="Times New Roman" panose="02020603050405020304" pitchFamily="18" charset="0"/>
            </a:endParaRPr>
          </a:p>
        </p:txBody>
      </p:sp>
      <p:sp>
        <p:nvSpPr>
          <p:cNvPr id="1327" name="Google Shape;1327;p55"/>
          <p:cNvSpPr txBox="1">
            <a:spLocks noGrp="1"/>
          </p:cNvSpPr>
          <p:nvPr>
            <p:ph type="title"/>
          </p:nvPr>
        </p:nvSpPr>
        <p:spPr>
          <a:xfrm>
            <a:off x="713250" y="523025"/>
            <a:ext cx="7717500" cy="541500"/>
          </a:xfrm>
          <a:prstGeom prst="rect">
            <a:avLst/>
          </a:prstGeom>
        </p:spPr>
        <p:style>
          <a:lnRef idx="1">
            <a:schemeClr val="accent3"/>
          </a:lnRef>
          <a:fillRef idx="3">
            <a:schemeClr val="accent3"/>
          </a:fillRef>
          <a:effectRef idx="2">
            <a:schemeClr val="accent3"/>
          </a:effectRef>
          <a:fontRef idx="minor">
            <a:schemeClr val="lt1"/>
          </a:fontRef>
        </p:style>
        <p:txBody>
          <a:bodyPr spcFirstLastPara="1" wrap="square" lIns="91425" tIns="91425" rIns="91425" bIns="91425" anchor="b" anchorCtr="0">
            <a:noAutofit/>
          </a:bodyPr>
          <a:lstStyle/>
          <a:p>
            <a:pPr marL="0" lvl="0" indent="0" algn="ctr" rtl="0">
              <a:spcBef>
                <a:spcPts val="0"/>
              </a:spcBef>
              <a:spcAft>
                <a:spcPts val="0"/>
              </a:spcAft>
              <a:buNone/>
            </a:pPr>
            <a:r>
              <a:rPr dirty="0" smtClean="0">
                <a:solidFill>
                  <a:srgbClr val="00B0F0"/>
                </a:solidFill>
              </a:rPr>
              <a:t>QUEUE (</a:t>
            </a:r>
            <a:r>
              <a:rPr dirty="0" err="1" smtClean="0">
                <a:solidFill>
                  <a:srgbClr val="00B0F0"/>
                </a:solidFill>
              </a:rPr>
              <a:t>Antrian</a:t>
            </a:r>
            <a:r>
              <a:rPr dirty="0" smtClean="0">
                <a:solidFill>
                  <a:srgbClr val="00B0F0"/>
                </a:solidFill>
              </a:rPr>
              <a:t>)</a:t>
            </a:r>
            <a:endParaRPr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26">
                                            <p:txEl>
                                              <p:pRg st="0" end="0"/>
                                            </p:txEl>
                                          </p:spTgt>
                                        </p:tgtEl>
                                        <p:attrNameLst>
                                          <p:attrName>style.visibility</p:attrName>
                                        </p:attrNameLst>
                                      </p:cBhvr>
                                      <p:to>
                                        <p:strVal val="visible"/>
                                      </p:to>
                                    </p:set>
                                    <p:animEffect transition="in" filter="fade">
                                      <p:cBhvr>
                                        <p:cTn id="7" dur="1000"/>
                                        <p:tgtEl>
                                          <p:spTgt spid="1326">
                                            <p:txEl>
                                              <p:pRg st="0" end="0"/>
                                            </p:txEl>
                                          </p:spTgt>
                                        </p:tgtEl>
                                      </p:cBhvr>
                                    </p:animEffect>
                                    <p:anim calcmode="lin" valueType="num">
                                      <p:cBhvr>
                                        <p:cTn id="8" dur="1000" fill="hold"/>
                                        <p:tgtEl>
                                          <p:spTgt spid="132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2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26">
                                            <p:txEl>
                                              <p:pRg st="1" end="1"/>
                                            </p:txEl>
                                          </p:spTgt>
                                        </p:tgtEl>
                                        <p:attrNameLst>
                                          <p:attrName>style.visibility</p:attrName>
                                        </p:attrNameLst>
                                      </p:cBhvr>
                                      <p:to>
                                        <p:strVal val="visible"/>
                                      </p:to>
                                    </p:set>
                                    <p:animEffect transition="in" filter="fade">
                                      <p:cBhvr>
                                        <p:cTn id="12" dur="1000"/>
                                        <p:tgtEl>
                                          <p:spTgt spid="1326">
                                            <p:txEl>
                                              <p:pRg st="1" end="1"/>
                                            </p:txEl>
                                          </p:spTgt>
                                        </p:tgtEl>
                                      </p:cBhvr>
                                    </p:animEffect>
                                    <p:anim calcmode="lin" valueType="num">
                                      <p:cBhvr>
                                        <p:cTn id="13" dur="1000" fill="hold"/>
                                        <p:tgtEl>
                                          <p:spTgt spid="132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26">
                                            <p:txEl>
                                              <p:pRg st="2" end="2"/>
                                            </p:txEl>
                                          </p:spTgt>
                                        </p:tgtEl>
                                        <p:attrNameLst>
                                          <p:attrName>style.visibility</p:attrName>
                                        </p:attrNameLst>
                                      </p:cBhvr>
                                      <p:to>
                                        <p:strVal val="visible"/>
                                      </p:to>
                                    </p:set>
                                    <p:animEffect transition="in" filter="fade">
                                      <p:cBhvr>
                                        <p:cTn id="19" dur="1000"/>
                                        <p:tgtEl>
                                          <p:spTgt spid="1326">
                                            <p:txEl>
                                              <p:pRg st="2" end="2"/>
                                            </p:txEl>
                                          </p:spTgt>
                                        </p:tgtEl>
                                      </p:cBhvr>
                                    </p:animEffect>
                                    <p:anim calcmode="lin" valueType="num">
                                      <p:cBhvr>
                                        <p:cTn id="20" dur="1000" fill="hold"/>
                                        <p:tgtEl>
                                          <p:spTgt spid="132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2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26">
                                            <p:txEl>
                                              <p:pRg st="3" end="3"/>
                                            </p:txEl>
                                          </p:spTgt>
                                        </p:tgtEl>
                                        <p:attrNameLst>
                                          <p:attrName>style.visibility</p:attrName>
                                        </p:attrNameLst>
                                      </p:cBhvr>
                                      <p:to>
                                        <p:strVal val="visible"/>
                                      </p:to>
                                    </p:set>
                                    <p:animEffect transition="in" filter="fade">
                                      <p:cBhvr>
                                        <p:cTn id="24" dur="1000"/>
                                        <p:tgtEl>
                                          <p:spTgt spid="1326">
                                            <p:txEl>
                                              <p:pRg st="3" end="3"/>
                                            </p:txEl>
                                          </p:spTgt>
                                        </p:tgtEl>
                                      </p:cBhvr>
                                    </p:animEffect>
                                    <p:anim calcmode="lin" valueType="num">
                                      <p:cBhvr>
                                        <p:cTn id="25" dur="1000" fill="hold"/>
                                        <p:tgtEl>
                                          <p:spTgt spid="132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32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26">
                                            <p:txEl>
                                              <p:pRg st="4" end="4"/>
                                            </p:txEl>
                                          </p:spTgt>
                                        </p:tgtEl>
                                        <p:attrNameLst>
                                          <p:attrName>style.visibility</p:attrName>
                                        </p:attrNameLst>
                                      </p:cBhvr>
                                      <p:to>
                                        <p:strVal val="visible"/>
                                      </p:to>
                                    </p:set>
                                    <p:animEffect transition="in" filter="fade">
                                      <p:cBhvr>
                                        <p:cTn id="31" dur="1000"/>
                                        <p:tgtEl>
                                          <p:spTgt spid="1326">
                                            <p:txEl>
                                              <p:pRg st="4" end="4"/>
                                            </p:txEl>
                                          </p:spTgt>
                                        </p:tgtEl>
                                      </p:cBhvr>
                                    </p:animEffect>
                                    <p:anim calcmode="lin" valueType="num">
                                      <p:cBhvr>
                                        <p:cTn id="32" dur="1000" fill="hold"/>
                                        <p:tgtEl>
                                          <p:spTgt spid="1326">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326">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26">
                                            <p:txEl>
                                              <p:pRg st="5" end="5"/>
                                            </p:txEl>
                                          </p:spTgt>
                                        </p:tgtEl>
                                        <p:attrNameLst>
                                          <p:attrName>style.visibility</p:attrName>
                                        </p:attrNameLst>
                                      </p:cBhvr>
                                      <p:to>
                                        <p:strVal val="visible"/>
                                      </p:to>
                                    </p:set>
                                    <p:animEffect transition="in" filter="fade">
                                      <p:cBhvr>
                                        <p:cTn id="36" dur="1000"/>
                                        <p:tgtEl>
                                          <p:spTgt spid="1326">
                                            <p:txEl>
                                              <p:pRg st="5" end="5"/>
                                            </p:txEl>
                                          </p:spTgt>
                                        </p:tgtEl>
                                      </p:cBhvr>
                                    </p:animEffect>
                                    <p:anim calcmode="lin" valueType="num">
                                      <p:cBhvr>
                                        <p:cTn id="37" dur="1000" fill="hold"/>
                                        <p:tgtEl>
                                          <p:spTgt spid="1326">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326">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26">
                                            <p:txEl>
                                              <p:pRg st="6" end="6"/>
                                            </p:txEl>
                                          </p:spTgt>
                                        </p:tgtEl>
                                        <p:attrNameLst>
                                          <p:attrName>style.visibility</p:attrName>
                                        </p:attrNameLst>
                                      </p:cBhvr>
                                      <p:to>
                                        <p:strVal val="visible"/>
                                      </p:to>
                                    </p:set>
                                    <p:animEffect transition="in" filter="fade">
                                      <p:cBhvr>
                                        <p:cTn id="41" dur="1000"/>
                                        <p:tgtEl>
                                          <p:spTgt spid="1326">
                                            <p:txEl>
                                              <p:pRg st="6" end="6"/>
                                            </p:txEl>
                                          </p:spTgt>
                                        </p:tgtEl>
                                      </p:cBhvr>
                                    </p:animEffect>
                                    <p:anim calcmode="lin" valueType="num">
                                      <p:cBhvr>
                                        <p:cTn id="42" dur="1000" fill="hold"/>
                                        <p:tgtEl>
                                          <p:spTgt spid="1326">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32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915993937"/>
              </p:ext>
            </p:extLst>
          </p:nvPr>
        </p:nvGraphicFramePr>
        <p:xfrm>
          <a:off x="688490" y="892885"/>
          <a:ext cx="6476102" cy="4098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67"/>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Avatars</a:t>
            </a:r>
            <a:endParaRPr/>
          </a:p>
        </p:txBody>
      </p:sp>
      <p:sp>
        <p:nvSpPr>
          <p:cNvPr id="1415" name="Google Shape;1415;p67"/>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1416" name="Google Shape;1416;p67"/>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7">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pic>
        <p:nvPicPr>
          <p:cNvPr id="2" name="Picture 1"/>
          <p:cNvPicPr>
            <a:picLocks noChangeAspect="1"/>
          </p:cNvPicPr>
          <p:nvPr/>
        </p:nvPicPr>
        <p:blipFill>
          <a:blip r:embed="rId4"/>
          <a:stretch>
            <a:fillRect/>
          </a:stretch>
        </p:blipFill>
        <p:spPr>
          <a:xfrm>
            <a:off x="1173014" y="548650"/>
            <a:ext cx="7020103" cy="315787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grpSp>
        <p:nvGrpSpPr>
          <p:cNvPr id="1422" name="Google Shape;1422;p68"/>
          <p:cNvGrpSpPr/>
          <p:nvPr/>
        </p:nvGrpSpPr>
        <p:grpSpPr>
          <a:xfrm>
            <a:off x="1506150" y="1501000"/>
            <a:ext cx="2080021" cy="2838397"/>
            <a:chOff x="1034825" y="1460000"/>
            <a:chExt cx="2080021" cy="2838397"/>
          </a:xfrm>
        </p:grpSpPr>
        <p:sp>
          <p:nvSpPr>
            <p:cNvPr id="1423" name="Google Shape;1423;p68"/>
            <p:cNvSpPr/>
            <p:nvPr/>
          </p:nvSpPr>
          <p:spPr>
            <a:xfrm>
              <a:off x="1108121" y="2003925"/>
              <a:ext cx="2006724" cy="1603148"/>
            </a:xfrm>
            <a:custGeom>
              <a:avLst/>
              <a:gdLst/>
              <a:ahLst/>
              <a:cxnLst/>
              <a:rect l="l" t="t" r="r" b="b"/>
              <a:pathLst>
                <a:path w="36686" h="29308" extrusionOk="0">
                  <a:moveTo>
                    <a:pt x="8174" y="0"/>
                  </a:moveTo>
                  <a:lnTo>
                    <a:pt x="4588" y="15077"/>
                  </a:lnTo>
                  <a:cubicBezTo>
                    <a:pt x="4405" y="15061"/>
                    <a:pt x="4213" y="15053"/>
                    <a:pt x="4015" y="15053"/>
                  </a:cubicBezTo>
                  <a:cubicBezTo>
                    <a:pt x="2236" y="15053"/>
                    <a:pt x="1" y="15718"/>
                    <a:pt x="302" y="17934"/>
                  </a:cubicBezTo>
                  <a:cubicBezTo>
                    <a:pt x="423" y="18937"/>
                    <a:pt x="1183" y="19788"/>
                    <a:pt x="2095" y="20213"/>
                  </a:cubicBezTo>
                  <a:cubicBezTo>
                    <a:pt x="2670" y="20473"/>
                    <a:pt x="3290" y="20586"/>
                    <a:pt x="3907" y="20586"/>
                  </a:cubicBezTo>
                  <a:cubicBezTo>
                    <a:pt x="4301" y="20586"/>
                    <a:pt x="4695" y="20540"/>
                    <a:pt x="5074" y="20457"/>
                  </a:cubicBezTo>
                  <a:lnTo>
                    <a:pt x="5074" y="20457"/>
                  </a:lnTo>
                  <a:cubicBezTo>
                    <a:pt x="2946" y="21429"/>
                    <a:pt x="2217" y="23709"/>
                    <a:pt x="2794" y="25928"/>
                  </a:cubicBezTo>
                  <a:cubicBezTo>
                    <a:pt x="3304" y="27853"/>
                    <a:pt x="4770" y="28367"/>
                    <a:pt x="6190" y="28367"/>
                  </a:cubicBezTo>
                  <a:cubicBezTo>
                    <a:pt x="7820" y="28367"/>
                    <a:pt x="9390" y="27691"/>
                    <a:pt x="9390" y="27691"/>
                  </a:cubicBezTo>
                  <a:lnTo>
                    <a:pt x="15925" y="28937"/>
                  </a:lnTo>
                  <a:lnTo>
                    <a:pt x="18904" y="26353"/>
                  </a:lnTo>
                  <a:cubicBezTo>
                    <a:pt x="18904" y="26353"/>
                    <a:pt x="27445" y="29241"/>
                    <a:pt x="28205" y="29302"/>
                  </a:cubicBezTo>
                  <a:cubicBezTo>
                    <a:pt x="28236" y="29305"/>
                    <a:pt x="28271" y="29307"/>
                    <a:pt x="28310" y="29307"/>
                  </a:cubicBezTo>
                  <a:cubicBezTo>
                    <a:pt x="29245" y="29307"/>
                    <a:pt x="32493" y="28229"/>
                    <a:pt x="31822" y="24408"/>
                  </a:cubicBezTo>
                  <a:lnTo>
                    <a:pt x="31822" y="24408"/>
                  </a:lnTo>
                  <a:cubicBezTo>
                    <a:pt x="31944" y="25046"/>
                    <a:pt x="33008" y="25654"/>
                    <a:pt x="33555" y="25837"/>
                  </a:cubicBezTo>
                  <a:cubicBezTo>
                    <a:pt x="33830" y="25932"/>
                    <a:pt x="34129" y="25990"/>
                    <a:pt x="34423" y="25990"/>
                  </a:cubicBezTo>
                  <a:cubicBezTo>
                    <a:pt x="34877" y="25990"/>
                    <a:pt x="35320" y="25852"/>
                    <a:pt x="35652" y="25502"/>
                  </a:cubicBezTo>
                  <a:cubicBezTo>
                    <a:pt x="36685" y="24469"/>
                    <a:pt x="35804" y="22767"/>
                    <a:pt x="35044" y="21824"/>
                  </a:cubicBezTo>
                  <a:cubicBezTo>
                    <a:pt x="34898" y="21649"/>
                    <a:pt x="33992" y="20573"/>
                    <a:pt x="33653" y="20573"/>
                  </a:cubicBezTo>
                  <a:cubicBezTo>
                    <a:pt x="33639" y="20573"/>
                    <a:pt x="33627" y="20575"/>
                    <a:pt x="33616" y="20578"/>
                  </a:cubicBezTo>
                  <a:cubicBezTo>
                    <a:pt x="33616" y="20578"/>
                    <a:pt x="36260" y="19666"/>
                    <a:pt x="34375" y="16931"/>
                  </a:cubicBezTo>
                  <a:cubicBezTo>
                    <a:pt x="33324" y="15397"/>
                    <a:pt x="31863" y="15065"/>
                    <a:pt x="30794" y="15065"/>
                  </a:cubicBezTo>
                  <a:cubicBezTo>
                    <a:pt x="29978" y="15065"/>
                    <a:pt x="29391" y="15259"/>
                    <a:pt x="29391" y="15259"/>
                  </a:cubicBezTo>
                  <a:lnTo>
                    <a:pt x="27840" y="244"/>
                  </a:lnTo>
                  <a:lnTo>
                    <a:pt x="81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8"/>
            <p:cNvSpPr/>
            <p:nvPr/>
          </p:nvSpPr>
          <p:spPr>
            <a:xfrm>
              <a:off x="1034825" y="3299083"/>
              <a:ext cx="2070067" cy="999314"/>
            </a:xfrm>
            <a:custGeom>
              <a:avLst/>
              <a:gdLst/>
              <a:ahLst/>
              <a:cxnLst/>
              <a:rect l="l" t="t" r="r" b="b"/>
              <a:pathLst>
                <a:path w="37844" h="18269" extrusionOk="0">
                  <a:moveTo>
                    <a:pt x="19727" y="0"/>
                  </a:moveTo>
                  <a:cubicBezTo>
                    <a:pt x="3709" y="0"/>
                    <a:pt x="0" y="18268"/>
                    <a:pt x="0" y="18268"/>
                  </a:cubicBezTo>
                  <a:lnTo>
                    <a:pt x="37843" y="18268"/>
                  </a:lnTo>
                  <a:cubicBezTo>
                    <a:pt x="37843" y="18268"/>
                    <a:pt x="35746" y="0"/>
                    <a:pt x="19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8"/>
            <p:cNvSpPr/>
            <p:nvPr/>
          </p:nvSpPr>
          <p:spPr>
            <a:xfrm>
              <a:off x="1315813" y="2254992"/>
              <a:ext cx="325903" cy="325903"/>
            </a:xfrm>
            <a:custGeom>
              <a:avLst/>
              <a:gdLst/>
              <a:ahLst/>
              <a:cxnLst/>
              <a:rect l="l" t="t" r="r" b="b"/>
              <a:pathLst>
                <a:path w="5958" h="5958" extrusionOk="0">
                  <a:moveTo>
                    <a:pt x="2979" y="0"/>
                  </a:moveTo>
                  <a:cubicBezTo>
                    <a:pt x="1338" y="0"/>
                    <a:pt x="0" y="1337"/>
                    <a:pt x="0" y="2979"/>
                  </a:cubicBezTo>
                  <a:cubicBezTo>
                    <a:pt x="0" y="4620"/>
                    <a:pt x="1338" y="5958"/>
                    <a:pt x="2979" y="5958"/>
                  </a:cubicBezTo>
                  <a:cubicBezTo>
                    <a:pt x="4620" y="5958"/>
                    <a:pt x="5958" y="4620"/>
                    <a:pt x="5958" y="2979"/>
                  </a:cubicBezTo>
                  <a:cubicBezTo>
                    <a:pt x="5958" y="1337"/>
                    <a:pt x="4620" y="0"/>
                    <a:pt x="2979"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8"/>
            <p:cNvSpPr/>
            <p:nvPr/>
          </p:nvSpPr>
          <p:spPr>
            <a:xfrm>
              <a:off x="2522850" y="2254992"/>
              <a:ext cx="325957" cy="325903"/>
            </a:xfrm>
            <a:custGeom>
              <a:avLst/>
              <a:gdLst/>
              <a:ahLst/>
              <a:cxnLst/>
              <a:rect l="l" t="t" r="r" b="b"/>
              <a:pathLst>
                <a:path w="5959" h="5958" extrusionOk="0">
                  <a:moveTo>
                    <a:pt x="2979" y="0"/>
                  </a:moveTo>
                  <a:cubicBezTo>
                    <a:pt x="1338" y="0"/>
                    <a:pt x="1" y="1337"/>
                    <a:pt x="1" y="2979"/>
                  </a:cubicBezTo>
                  <a:cubicBezTo>
                    <a:pt x="1" y="4620"/>
                    <a:pt x="1338" y="5958"/>
                    <a:pt x="2979" y="5958"/>
                  </a:cubicBezTo>
                  <a:cubicBezTo>
                    <a:pt x="4621" y="5958"/>
                    <a:pt x="5958" y="4620"/>
                    <a:pt x="5958" y="2979"/>
                  </a:cubicBezTo>
                  <a:cubicBezTo>
                    <a:pt x="5958" y="1337"/>
                    <a:pt x="4621" y="0"/>
                    <a:pt x="2979"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8"/>
            <p:cNvSpPr/>
            <p:nvPr/>
          </p:nvSpPr>
          <p:spPr>
            <a:xfrm>
              <a:off x="1935932" y="2647347"/>
              <a:ext cx="355878" cy="567020"/>
            </a:xfrm>
            <a:custGeom>
              <a:avLst/>
              <a:gdLst/>
              <a:ahLst/>
              <a:cxnLst/>
              <a:rect l="l" t="t" r="r" b="b"/>
              <a:pathLst>
                <a:path w="6506" h="10366" extrusionOk="0">
                  <a:moveTo>
                    <a:pt x="6019" y="0"/>
                  </a:moveTo>
                  <a:lnTo>
                    <a:pt x="852" y="700"/>
                  </a:lnTo>
                  <a:lnTo>
                    <a:pt x="1" y="10365"/>
                  </a:lnTo>
                  <a:cubicBezTo>
                    <a:pt x="1703" y="10153"/>
                    <a:pt x="4500" y="9362"/>
                    <a:pt x="6506" y="6596"/>
                  </a:cubicBezTo>
                  <a:lnTo>
                    <a:pt x="6019" y="0"/>
                  </a:ln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8"/>
            <p:cNvSpPr/>
            <p:nvPr/>
          </p:nvSpPr>
          <p:spPr>
            <a:xfrm>
              <a:off x="1518636" y="1580939"/>
              <a:ext cx="1137322" cy="1364492"/>
            </a:xfrm>
            <a:custGeom>
              <a:avLst/>
              <a:gdLst/>
              <a:ahLst/>
              <a:cxnLst/>
              <a:rect l="l" t="t" r="r" b="b"/>
              <a:pathLst>
                <a:path w="20792" h="24945" extrusionOk="0">
                  <a:moveTo>
                    <a:pt x="11089" y="1"/>
                  </a:moveTo>
                  <a:cubicBezTo>
                    <a:pt x="9002" y="1"/>
                    <a:pt x="65" y="689"/>
                    <a:pt x="92" y="12475"/>
                  </a:cubicBezTo>
                  <a:cubicBezTo>
                    <a:pt x="1" y="14056"/>
                    <a:pt x="92" y="14542"/>
                    <a:pt x="244" y="16092"/>
                  </a:cubicBezTo>
                  <a:cubicBezTo>
                    <a:pt x="609" y="19223"/>
                    <a:pt x="2098" y="21928"/>
                    <a:pt x="4925" y="23448"/>
                  </a:cubicBezTo>
                  <a:cubicBezTo>
                    <a:pt x="6673" y="24388"/>
                    <a:pt x="8817" y="24944"/>
                    <a:pt x="10917" y="24944"/>
                  </a:cubicBezTo>
                  <a:cubicBezTo>
                    <a:pt x="12213" y="24944"/>
                    <a:pt x="13492" y="24732"/>
                    <a:pt x="14651" y="24269"/>
                  </a:cubicBezTo>
                  <a:cubicBezTo>
                    <a:pt x="16992" y="23296"/>
                    <a:pt x="18785" y="21563"/>
                    <a:pt x="19727" y="19253"/>
                  </a:cubicBezTo>
                  <a:cubicBezTo>
                    <a:pt x="20761" y="16639"/>
                    <a:pt x="20791" y="13265"/>
                    <a:pt x="20639" y="10408"/>
                  </a:cubicBezTo>
                  <a:cubicBezTo>
                    <a:pt x="20137" y="156"/>
                    <a:pt x="11996" y="13"/>
                    <a:pt x="11540" y="13"/>
                  </a:cubicBezTo>
                  <a:cubicBezTo>
                    <a:pt x="11527" y="13"/>
                    <a:pt x="11521" y="13"/>
                    <a:pt x="11521" y="13"/>
                  </a:cubicBezTo>
                  <a:cubicBezTo>
                    <a:pt x="11521" y="13"/>
                    <a:pt x="11365" y="1"/>
                    <a:pt x="11089"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8"/>
            <p:cNvSpPr/>
            <p:nvPr/>
          </p:nvSpPr>
          <p:spPr>
            <a:xfrm>
              <a:off x="1916022" y="3008140"/>
              <a:ext cx="407406" cy="578617"/>
            </a:xfrm>
            <a:custGeom>
              <a:avLst/>
              <a:gdLst/>
              <a:ahLst/>
              <a:cxnLst/>
              <a:rect l="l" t="t" r="r" b="b"/>
              <a:pathLst>
                <a:path w="7448" h="10578" extrusionOk="0">
                  <a:moveTo>
                    <a:pt x="6870" y="0"/>
                  </a:moveTo>
                  <a:cubicBezTo>
                    <a:pt x="4864" y="2766"/>
                    <a:pt x="2067" y="3557"/>
                    <a:pt x="365" y="3769"/>
                  </a:cubicBezTo>
                  <a:lnTo>
                    <a:pt x="0" y="7994"/>
                  </a:lnTo>
                  <a:cubicBezTo>
                    <a:pt x="0" y="7994"/>
                    <a:pt x="152" y="10122"/>
                    <a:pt x="3587" y="10548"/>
                  </a:cubicBezTo>
                  <a:cubicBezTo>
                    <a:pt x="3766" y="10568"/>
                    <a:pt x="3937" y="10578"/>
                    <a:pt x="4101" y="10578"/>
                  </a:cubicBezTo>
                  <a:cubicBezTo>
                    <a:pt x="7065" y="10578"/>
                    <a:pt x="7447" y="7356"/>
                    <a:pt x="7447" y="7356"/>
                  </a:cubicBezTo>
                  <a:lnTo>
                    <a:pt x="6870" y="0"/>
                  </a:ln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8"/>
            <p:cNvSpPr/>
            <p:nvPr/>
          </p:nvSpPr>
          <p:spPr>
            <a:xfrm>
              <a:off x="2019074" y="2417885"/>
              <a:ext cx="71548" cy="76744"/>
            </a:xfrm>
            <a:custGeom>
              <a:avLst/>
              <a:gdLst/>
              <a:ahLst/>
              <a:cxnLst/>
              <a:rect l="l" t="t" r="r" b="b"/>
              <a:pathLst>
                <a:path w="1308" h="1403" extrusionOk="0">
                  <a:moveTo>
                    <a:pt x="1308" y="1"/>
                  </a:moveTo>
                  <a:lnTo>
                    <a:pt x="1308" y="1"/>
                  </a:lnTo>
                  <a:cubicBezTo>
                    <a:pt x="1065" y="31"/>
                    <a:pt x="821" y="92"/>
                    <a:pt x="609" y="214"/>
                  </a:cubicBezTo>
                  <a:cubicBezTo>
                    <a:pt x="487" y="244"/>
                    <a:pt x="365" y="335"/>
                    <a:pt x="274" y="396"/>
                  </a:cubicBezTo>
                  <a:cubicBezTo>
                    <a:pt x="153" y="487"/>
                    <a:pt x="31" y="609"/>
                    <a:pt x="31" y="791"/>
                  </a:cubicBezTo>
                  <a:cubicBezTo>
                    <a:pt x="1" y="1004"/>
                    <a:pt x="153" y="1156"/>
                    <a:pt x="244" y="1217"/>
                  </a:cubicBezTo>
                  <a:cubicBezTo>
                    <a:pt x="365" y="1308"/>
                    <a:pt x="487" y="1369"/>
                    <a:pt x="639" y="1399"/>
                  </a:cubicBezTo>
                  <a:cubicBezTo>
                    <a:pt x="663" y="1402"/>
                    <a:pt x="686" y="1403"/>
                    <a:pt x="709" y="1403"/>
                  </a:cubicBezTo>
                  <a:cubicBezTo>
                    <a:pt x="958" y="1403"/>
                    <a:pt x="1197" y="1259"/>
                    <a:pt x="1308" y="1065"/>
                  </a:cubicBezTo>
                  <a:lnTo>
                    <a:pt x="1308" y="1065"/>
                  </a:lnTo>
                  <a:cubicBezTo>
                    <a:pt x="1152" y="1154"/>
                    <a:pt x="980" y="1210"/>
                    <a:pt x="827" y="1210"/>
                  </a:cubicBezTo>
                  <a:cubicBezTo>
                    <a:pt x="772" y="1210"/>
                    <a:pt x="718" y="1203"/>
                    <a:pt x="669" y="1186"/>
                  </a:cubicBezTo>
                  <a:cubicBezTo>
                    <a:pt x="578" y="1156"/>
                    <a:pt x="487" y="1095"/>
                    <a:pt x="426" y="1004"/>
                  </a:cubicBezTo>
                  <a:cubicBezTo>
                    <a:pt x="335" y="943"/>
                    <a:pt x="305" y="882"/>
                    <a:pt x="305" y="822"/>
                  </a:cubicBezTo>
                  <a:cubicBezTo>
                    <a:pt x="305" y="700"/>
                    <a:pt x="517" y="518"/>
                    <a:pt x="700" y="396"/>
                  </a:cubicBezTo>
                  <a:cubicBezTo>
                    <a:pt x="913" y="274"/>
                    <a:pt x="1095" y="153"/>
                    <a:pt x="1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8"/>
            <p:cNvSpPr/>
            <p:nvPr/>
          </p:nvSpPr>
          <p:spPr>
            <a:xfrm>
              <a:off x="1723154" y="2506005"/>
              <a:ext cx="121434" cy="121434"/>
            </a:xfrm>
            <a:custGeom>
              <a:avLst/>
              <a:gdLst/>
              <a:ahLst/>
              <a:cxnLst/>
              <a:rect l="l" t="t" r="r" b="b"/>
              <a:pathLst>
                <a:path w="2220" h="2220" extrusionOk="0">
                  <a:moveTo>
                    <a:pt x="1125" y="1"/>
                  </a:moveTo>
                  <a:cubicBezTo>
                    <a:pt x="517" y="1"/>
                    <a:pt x="0" y="487"/>
                    <a:pt x="0" y="1095"/>
                  </a:cubicBezTo>
                  <a:cubicBezTo>
                    <a:pt x="0" y="1703"/>
                    <a:pt x="517" y="2220"/>
                    <a:pt x="1125" y="2220"/>
                  </a:cubicBezTo>
                  <a:cubicBezTo>
                    <a:pt x="1733" y="2220"/>
                    <a:pt x="2219" y="1703"/>
                    <a:pt x="2219" y="1095"/>
                  </a:cubicBezTo>
                  <a:cubicBezTo>
                    <a:pt x="2219" y="487"/>
                    <a:pt x="1733" y="1"/>
                    <a:pt x="1125" y="1"/>
                  </a:cubicBezTo>
                  <a:close/>
                </a:path>
              </a:pathLst>
            </a:custGeom>
            <a:solidFill>
              <a:srgbClr val="CE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8"/>
            <p:cNvSpPr/>
            <p:nvPr/>
          </p:nvSpPr>
          <p:spPr>
            <a:xfrm>
              <a:off x="2329982" y="2519297"/>
              <a:ext cx="121434" cy="121434"/>
            </a:xfrm>
            <a:custGeom>
              <a:avLst/>
              <a:gdLst/>
              <a:ahLst/>
              <a:cxnLst/>
              <a:rect l="l" t="t" r="r" b="b"/>
              <a:pathLst>
                <a:path w="2220" h="2220" extrusionOk="0">
                  <a:moveTo>
                    <a:pt x="1125" y="1"/>
                  </a:moveTo>
                  <a:cubicBezTo>
                    <a:pt x="517" y="1"/>
                    <a:pt x="1" y="518"/>
                    <a:pt x="1" y="1126"/>
                  </a:cubicBezTo>
                  <a:cubicBezTo>
                    <a:pt x="1" y="1734"/>
                    <a:pt x="517" y="2220"/>
                    <a:pt x="1125" y="2220"/>
                  </a:cubicBezTo>
                  <a:cubicBezTo>
                    <a:pt x="1733" y="2220"/>
                    <a:pt x="2220" y="1734"/>
                    <a:pt x="2220" y="1126"/>
                  </a:cubicBezTo>
                  <a:cubicBezTo>
                    <a:pt x="2220" y="518"/>
                    <a:pt x="1733" y="1"/>
                    <a:pt x="1125" y="1"/>
                  </a:cubicBezTo>
                  <a:close/>
                </a:path>
              </a:pathLst>
            </a:custGeom>
            <a:solidFill>
              <a:srgbClr val="CE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8"/>
            <p:cNvSpPr/>
            <p:nvPr/>
          </p:nvSpPr>
          <p:spPr>
            <a:xfrm>
              <a:off x="2030725" y="2554140"/>
              <a:ext cx="129748" cy="72095"/>
            </a:xfrm>
            <a:custGeom>
              <a:avLst/>
              <a:gdLst/>
              <a:ahLst/>
              <a:cxnLst/>
              <a:rect l="l" t="t" r="r" b="b"/>
              <a:pathLst>
                <a:path w="2372" h="1318" extrusionOk="0">
                  <a:moveTo>
                    <a:pt x="1706" y="1"/>
                  </a:moveTo>
                  <a:cubicBezTo>
                    <a:pt x="1695" y="1"/>
                    <a:pt x="1684" y="1"/>
                    <a:pt x="1672" y="2"/>
                  </a:cubicBezTo>
                  <a:cubicBezTo>
                    <a:pt x="1338" y="33"/>
                    <a:pt x="1064" y="337"/>
                    <a:pt x="1064" y="337"/>
                  </a:cubicBezTo>
                  <a:cubicBezTo>
                    <a:pt x="1064" y="337"/>
                    <a:pt x="1125" y="215"/>
                    <a:pt x="730" y="33"/>
                  </a:cubicBezTo>
                  <a:cubicBezTo>
                    <a:pt x="682" y="14"/>
                    <a:pt x="635" y="6"/>
                    <a:pt x="589" y="6"/>
                  </a:cubicBezTo>
                  <a:cubicBezTo>
                    <a:pt x="258" y="6"/>
                    <a:pt x="0" y="428"/>
                    <a:pt x="0" y="428"/>
                  </a:cubicBezTo>
                  <a:cubicBezTo>
                    <a:pt x="428" y="1093"/>
                    <a:pt x="829" y="1317"/>
                    <a:pt x="1175" y="1317"/>
                  </a:cubicBezTo>
                  <a:cubicBezTo>
                    <a:pt x="1889" y="1317"/>
                    <a:pt x="2371" y="367"/>
                    <a:pt x="2371" y="367"/>
                  </a:cubicBezTo>
                  <a:cubicBezTo>
                    <a:pt x="2371" y="367"/>
                    <a:pt x="2005" y="1"/>
                    <a:pt x="1706" y="1"/>
                  </a:cubicBezTo>
                  <a:close/>
                </a:path>
              </a:pathLst>
            </a:custGeom>
            <a:solidFill>
              <a:srgbClr val="C6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8"/>
            <p:cNvSpPr/>
            <p:nvPr/>
          </p:nvSpPr>
          <p:spPr>
            <a:xfrm>
              <a:off x="2010760" y="2560868"/>
              <a:ext cx="159669" cy="46933"/>
            </a:xfrm>
            <a:custGeom>
              <a:avLst/>
              <a:gdLst/>
              <a:ahLst/>
              <a:cxnLst/>
              <a:rect l="l" t="t" r="r" b="b"/>
              <a:pathLst>
                <a:path w="2919" h="858" extrusionOk="0">
                  <a:moveTo>
                    <a:pt x="1" y="1"/>
                  </a:moveTo>
                  <a:lnTo>
                    <a:pt x="1" y="1"/>
                  </a:lnTo>
                  <a:cubicBezTo>
                    <a:pt x="335" y="457"/>
                    <a:pt x="852" y="822"/>
                    <a:pt x="1460" y="852"/>
                  </a:cubicBezTo>
                  <a:cubicBezTo>
                    <a:pt x="1499" y="856"/>
                    <a:pt x="1538" y="858"/>
                    <a:pt x="1577" y="858"/>
                  </a:cubicBezTo>
                  <a:cubicBezTo>
                    <a:pt x="1841" y="858"/>
                    <a:pt x="2099" y="772"/>
                    <a:pt x="2311" y="639"/>
                  </a:cubicBezTo>
                  <a:cubicBezTo>
                    <a:pt x="2463" y="548"/>
                    <a:pt x="2554" y="457"/>
                    <a:pt x="2676" y="366"/>
                  </a:cubicBezTo>
                  <a:cubicBezTo>
                    <a:pt x="2767" y="244"/>
                    <a:pt x="2828" y="122"/>
                    <a:pt x="2919" y="1"/>
                  </a:cubicBezTo>
                  <a:lnTo>
                    <a:pt x="2919" y="1"/>
                  </a:lnTo>
                  <a:cubicBezTo>
                    <a:pt x="2676" y="183"/>
                    <a:pt x="2463" y="335"/>
                    <a:pt x="2220" y="426"/>
                  </a:cubicBezTo>
                  <a:cubicBezTo>
                    <a:pt x="1976" y="548"/>
                    <a:pt x="1733" y="578"/>
                    <a:pt x="1490" y="578"/>
                  </a:cubicBezTo>
                  <a:cubicBezTo>
                    <a:pt x="1217" y="578"/>
                    <a:pt x="973" y="487"/>
                    <a:pt x="730" y="396"/>
                  </a:cubicBezTo>
                  <a:cubicBezTo>
                    <a:pt x="487" y="274"/>
                    <a:pt x="244" y="15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8"/>
            <p:cNvSpPr/>
            <p:nvPr/>
          </p:nvSpPr>
          <p:spPr>
            <a:xfrm>
              <a:off x="2073937" y="1460000"/>
              <a:ext cx="154856" cy="138008"/>
            </a:xfrm>
            <a:custGeom>
              <a:avLst/>
              <a:gdLst/>
              <a:ahLst/>
              <a:cxnLst/>
              <a:rect l="l" t="t" r="r" b="b"/>
              <a:pathLst>
                <a:path w="2831" h="2523" extrusionOk="0">
                  <a:moveTo>
                    <a:pt x="786" y="0"/>
                  </a:moveTo>
                  <a:cubicBezTo>
                    <a:pt x="768" y="0"/>
                    <a:pt x="750" y="2"/>
                    <a:pt x="730" y="5"/>
                  </a:cubicBezTo>
                  <a:cubicBezTo>
                    <a:pt x="1" y="127"/>
                    <a:pt x="730" y="2497"/>
                    <a:pt x="730" y="2497"/>
                  </a:cubicBezTo>
                  <a:cubicBezTo>
                    <a:pt x="776" y="2514"/>
                    <a:pt x="828" y="2522"/>
                    <a:pt x="885" y="2522"/>
                  </a:cubicBezTo>
                  <a:cubicBezTo>
                    <a:pt x="1544" y="2522"/>
                    <a:pt x="2830" y="1461"/>
                    <a:pt x="2159" y="1069"/>
                  </a:cubicBezTo>
                  <a:cubicBezTo>
                    <a:pt x="2076" y="1018"/>
                    <a:pt x="1998" y="996"/>
                    <a:pt x="1924" y="996"/>
                  </a:cubicBezTo>
                  <a:cubicBezTo>
                    <a:pt x="1378" y="996"/>
                    <a:pt x="1095" y="2224"/>
                    <a:pt x="1095" y="2224"/>
                  </a:cubicBezTo>
                  <a:cubicBezTo>
                    <a:pt x="1095" y="2224"/>
                    <a:pt x="1470" y="0"/>
                    <a:pt x="7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8"/>
            <p:cNvSpPr/>
            <p:nvPr/>
          </p:nvSpPr>
          <p:spPr>
            <a:xfrm>
              <a:off x="1526950" y="1581377"/>
              <a:ext cx="1143941" cy="675436"/>
            </a:xfrm>
            <a:custGeom>
              <a:avLst/>
              <a:gdLst/>
              <a:ahLst/>
              <a:cxnLst/>
              <a:rect l="l" t="t" r="r" b="b"/>
              <a:pathLst>
                <a:path w="20913" h="12348" extrusionOk="0">
                  <a:moveTo>
                    <a:pt x="11055" y="0"/>
                  </a:moveTo>
                  <a:cubicBezTo>
                    <a:pt x="9615" y="0"/>
                    <a:pt x="8182" y="284"/>
                    <a:pt x="6809" y="734"/>
                  </a:cubicBezTo>
                  <a:cubicBezTo>
                    <a:pt x="5229" y="1251"/>
                    <a:pt x="3223" y="2649"/>
                    <a:pt x="2280" y="3896"/>
                  </a:cubicBezTo>
                  <a:cubicBezTo>
                    <a:pt x="1642" y="4777"/>
                    <a:pt x="305" y="6540"/>
                    <a:pt x="1" y="10886"/>
                  </a:cubicBezTo>
                  <a:cubicBezTo>
                    <a:pt x="1" y="10886"/>
                    <a:pt x="162" y="10905"/>
                    <a:pt x="456" y="10905"/>
                  </a:cubicBezTo>
                  <a:cubicBezTo>
                    <a:pt x="1769" y="10905"/>
                    <a:pt x="5728" y="10539"/>
                    <a:pt x="9727" y="6540"/>
                  </a:cubicBezTo>
                  <a:lnTo>
                    <a:pt x="9727" y="6540"/>
                  </a:lnTo>
                  <a:cubicBezTo>
                    <a:pt x="9545" y="9032"/>
                    <a:pt x="8329" y="10005"/>
                    <a:pt x="8329" y="10005"/>
                  </a:cubicBezTo>
                  <a:cubicBezTo>
                    <a:pt x="8329" y="10005"/>
                    <a:pt x="12493" y="9883"/>
                    <a:pt x="13466" y="6266"/>
                  </a:cubicBezTo>
                  <a:cubicBezTo>
                    <a:pt x="16627" y="8364"/>
                    <a:pt x="15259" y="10461"/>
                    <a:pt x="15259" y="10461"/>
                  </a:cubicBezTo>
                  <a:cubicBezTo>
                    <a:pt x="15259" y="10461"/>
                    <a:pt x="17387" y="10066"/>
                    <a:pt x="18785" y="8668"/>
                  </a:cubicBezTo>
                  <a:lnTo>
                    <a:pt x="18785" y="8668"/>
                  </a:lnTo>
                  <a:cubicBezTo>
                    <a:pt x="18694" y="8759"/>
                    <a:pt x="18785" y="9276"/>
                    <a:pt x="18816" y="9397"/>
                  </a:cubicBezTo>
                  <a:cubicBezTo>
                    <a:pt x="18816" y="9640"/>
                    <a:pt x="18846" y="9883"/>
                    <a:pt x="18907" y="10127"/>
                  </a:cubicBezTo>
                  <a:cubicBezTo>
                    <a:pt x="18998" y="10613"/>
                    <a:pt x="19150" y="11069"/>
                    <a:pt x="19423" y="11464"/>
                  </a:cubicBezTo>
                  <a:cubicBezTo>
                    <a:pt x="19606" y="11768"/>
                    <a:pt x="20062" y="12285"/>
                    <a:pt x="20427" y="12345"/>
                  </a:cubicBezTo>
                  <a:cubicBezTo>
                    <a:pt x="20437" y="12347"/>
                    <a:pt x="20448" y="12348"/>
                    <a:pt x="20458" y="12348"/>
                  </a:cubicBezTo>
                  <a:cubicBezTo>
                    <a:pt x="20884" y="12348"/>
                    <a:pt x="20912" y="11152"/>
                    <a:pt x="20882" y="10826"/>
                  </a:cubicBezTo>
                  <a:cubicBezTo>
                    <a:pt x="20882" y="9397"/>
                    <a:pt x="20487" y="7938"/>
                    <a:pt x="19971" y="6570"/>
                  </a:cubicBezTo>
                  <a:cubicBezTo>
                    <a:pt x="19727" y="5902"/>
                    <a:pt x="19423" y="5233"/>
                    <a:pt x="19089" y="4625"/>
                  </a:cubicBezTo>
                  <a:cubicBezTo>
                    <a:pt x="18420" y="3348"/>
                    <a:pt x="17509" y="2315"/>
                    <a:pt x="16293" y="1525"/>
                  </a:cubicBezTo>
                  <a:cubicBezTo>
                    <a:pt x="15259" y="826"/>
                    <a:pt x="14074" y="370"/>
                    <a:pt x="12858" y="157"/>
                  </a:cubicBezTo>
                  <a:cubicBezTo>
                    <a:pt x="12258" y="49"/>
                    <a:pt x="11656" y="0"/>
                    <a:pt x="1105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8"/>
            <p:cNvSpPr/>
            <p:nvPr/>
          </p:nvSpPr>
          <p:spPr>
            <a:xfrm>
              <a:off x="1367339" y="3493592"/>
              <a:ext cx="1493091" cy="804801"/>
            </a:xfrm>
            <a:custGeom>
              <a:avLst/>
              <a:gdLst/>
              <a:ahLst/>
              <a:cxnLst/>
              <a:rect l="l" t="t" r="r" b="b"/>
              <a:pathLst>
                <a:path w="27296" h="14713" extrusionOk="0">
                  <a:moveTo>
                    <a:pt x="2827" y="1"/>
                  </a:moveTo>
                  <a:cubicBezTo>
                    <a:pt x="2827" y="1"/>
                    <a:pt x="852" y="1490"/>
                    <a:pt x="1" y="2645"/>
                  </a:cubicBezTo>
                  <a:cubicBezTo>
                    <a:pt x="1" y="2645"/>
                    <a:pt x="2068" y="14712"/>
                    <a:pt x="2037" y="14712"/>
                  </a:cubicBezTo>
                  <a:lnTo>
                    <a:pt x="24439" y="14712"/>
                  </a:lnTo>
                  <a:lnTo>
                    <a:pt x="27296" y="3344"/>
                  </a:lnTo>
                  <a:cubicBezTo>
                    <a:pt x="27296" y="3344"/>
                    <a:pt x="25715" y="1308"/>
                    <a:pt x="24804" y="548"/>
                  </a:cubicBezTo>
                  <a:cubicBezTo>
                    <a:pt x="24591" y="2098"/>
                    <a:pt x="21217" y="11916"/>
                    <a:pt x="21217" y="11916"/>
                  </a:cubicBezTo>
                  <a:lnTo>
                    <a:pt x="5016" y="12159"/>
                  </a:lnTo>
                  <a:lnTo>
                    <a:pt x="28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8" name="Google Shape;1438;p6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Sekian ppt dari saya,</a:t>
            </a:r>
            <a:endParaRPr dirty="0"/>
          </a:p>
        </p:txBody>
      </p:sp>
      <p:sp>
        <p:nvSpPr>
          <p:cNvPr id="1439" name="Google Shape;1439;p68"/>
          <p:cNvSpPr/>
          <p:nvPr/>
        </p:nvSpPr>
        <p:spPr>
          <a:xfrm>
            <a:off x="4929650" y="1521550"/>
            <a:ext cx="2796300" cy="283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68">
            <a:hlinkClick r:id="rId3" action="ppaction://hlinksldjump"/>
          </p:cNvPr>
          <p:cNvSpPr/>
          <p:nvPr/>
        </p:nvSpPr>
        <p:spPr>
          <a:xfrm>
            <a:off x="6054170" y="2316407"/>
            <a:ext cx="48785" cy="97519"/>
          </a:xfrm>
          <a:custGeom>
            <a:avLst/>
            <a:gdLst/>
            <a:ahLst/>
            <a:cxnLst/>
            <a:rect l="l" t="t" r="r" b="b"/>
            <a:pathLst>
              <a:path w="1065" h="2129" extrusionOk="0">
                <a:moveTo>
                  <a:pt x="548" y="0"/>
                </a:moveTo>
                <a:cubicBezTo>
                  <a:pt x="244" y="0"/>
                  <a:pt x="1" y="487"/>
                  <a:pt x="1" y="1064"/>
                </a:cubicBezTo>
                <a:cubicBezTo>
                  <a:pt x="1" y="1642"/>
                  <a:pt x="244" y="2128"/>
                  <a:pt x="548" y="2128"/>
                </a:cubicBezTo>
                <a:cubicBezTo>
                  <a:pt x="821" y="2128"/>
                  <a:pt x="1064" y="1642"/>
                  <a:pt x="1064" y="1064"/>
                </a:cubicBezTo>
                <a:cubicBezTo>
                  <a:pt x="1064" y="487"/>
                  <a:pt x="821"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8">
            <a:hlinkClick r:id="rId3" action="ppaction://hlinksldjump"/>
          </p:cNvPr>
          <p:cNvSpPr/>
          <p:nvPr/>
        </p:nvSpPr>
        <p:spPr>
          <a:xfrm>
            <a:off x="6574910" y="2335920"/>
            <a:ext cx="47365" cy="97473"/>
          </a:xfrm>
          <a:custGeom>
            <a:avLst/>
            <a:gdLst/>
            <a:ahLst/>
            <a:cxnLst/>
            <a:rect l="l" t="t" r="r" b="b"/>
            <a:pathLst>
              <a:path w="1034" h="2128" extrusionOk="0">
                <a:moveTo>
                  <a:pt x="517" y="0"/>
                </a:moveTo>
                <a:cubicBezTo>
                  <a:pt x="213" y="0"/>
                  <a:pt x="1" y="486"/>
                  <a:pt x="1" y="1064"/>
                </a:cubicBezTo>
                <a:cubicBezTo>
                  <a:pt x="1" y="1641"/>
                  <a:pt x="213" y="2128"/>
                  <a:pt x="517" y="2128"/>
                </a:cubicBezTo>
                <a:cubicBezTo>
                  <a:pt x="791" y="2128"/>
                  <a:pt x="1034" y="1641"/>
                  <a:pt x="1034" y="1064"/>
                </a:cubicBezTo>
                <a:cubicBezTo>
                  <a:pt x="1034" y="486"/>
                  <a:pt x="791" y="0"/>
                  <a:pt x="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8">
            <a:hlinkClick r:id="rId3" action="ppaction://hlinksldjump"/>
          </p:cNvPr>
          <p:cNvSpPr/>
          <p:nvPr/>
        </p:nvSpPr>
        <p:spPr>
          <a:xfrm>
            <a:off x="6537302" y="2207345"/>
            <a:ext cx="171320" cy="53409"/>
          </a:xfrm>
          <a:custGeom>
            <a:avLst/>
            <a:gdLst/>
            <a:ahLst/>
            <a:cxnLst/>
            <a:rect l="l" t="t" r="r" b="b"/>
            <a:pathLst>
              <a:path w="3740" h="1166" extrusionOk="0">
                <a:moveTo>
                  <a:pt x="2033" y="0"/>
                </a:moveTo>
                <a:cubicBezTo>
                  <a:pt x="1953" y="0"/>
                  <a:pt x="1873" y="4"/>
                  <a:pt x="1794" y="11"/>
                </a:cubicBezTo>
                <a:cubicBezTo>
                  <a:pt x="1399" y="41"/>
                  <a:pt x="1065" y="193"/>
                  <a:pt x="730" y="375"/>
                </a:cubicBezTo>
                <a:cubicBezTo>
                  <a:pt x="426" y="588"/>
                  <a:pt x="183" y="862"/>
                  <a:pt x="1" y="1166"/>
                </a:cubicBezTo>
                <a:cubicBezTo>
                  <a:pt x="578" y="771"/>
                  <a:pt x="1186" y="436"/>
                  <a:pt x="1825" y="375"/>
                </a:cubicBezTo>
                <a:cubicBezTo>
                  <a:pt x="1908" y="368"/>
                  <a:pt x="1990" y="364"/>
                  <a:pt x="2071" y="364"/>
                </a:cubicBezTo>
                <a:cubicBezTo>
                  <a:pt x="2313" y="364"/>
                  <a:pt x="2546" y="398"/>
                  <a:pt x="2797" y="467"/>
                </a:cubicBezTo>
                <a:cubicBezTo>
                  <a:pt x="2949" y="497"/>
                  <a:pt x="3101" y="588"/>
                  <a:pt x="3253" y="649"/>
                </a:cubicBezTo>
                <a:cubicBezTo>
                  <a:pt x="3436" y="710"/>
                  <a:pt x="3557" y="801"/>
                  <a:pt x="3740" y="892"/>
                </a:cubicBezTo>
                <a:cubicBezTo>
                  <a:pt x="3527" y="588"/>
                  <a:pt x="3253" y="345"/>
                  <a:pt x="2888" y="193"/>
                </a:cubicBezTo>
                <a:cubicBezTo>
                  <a:pt x="2626" y="50"/>
                  <a:pt x="2326" y="0"/>
                  <a:pt x="20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8">
            <a:hlinkClick r:id="rId3" action="ppaction://hlinksldjump"/>
          </p:cNvPr>
          <p:cNvSpPr/>
          <p:nvPr/>
        </p:nvSpPr>
        <p:spPr>
          <a:xfrm>
            <a:off x="5946981" y="2207804"/>
            <a:ext cx="185200" cy="51576"/>
          </a:xfrm>
          <a:custGeom>
            <a:avLst/>
            <a:gdLst/>
            <a:ahLst/>
            <a:cxnLst/>
            <a:rect l="l" t="t" r="r" b="b"/>
            <a:pathLst>
              <a:path w="4043" h="1126" extrusionOk="0">
                <a:moveTo>
                  <a:pt x="2097" y="1"/>
                </a:moveTo>
                <a:cubicBezTo>
                  <a:pt x="1702" y="1"/>
                  <a:pt x="1307" y="92"/>
                  <a:pt x="942" y="244"/>
                </a:cubicBezTo>
                <a:cubicBezTo>
                  <a:pt x="790" y="305"/>
                  <a:pt x="608" y="396"/>
                  <a:pt x="456" y="487"/>
                </a:cubicBezTo>
                <a:cubicBezTo>
                  <a:pt x="304" y="609"/>
                  <a:pt x="152" y="730"/>
                  <a:pt x="0" y="852"/>
                </a:cubicBezTo>
                <a:cubicBezTo>
                  <a:pt x="182" y="791"/>
                  <a:pt x="365" y="730"/>
                  <a:pt x="517" y="669"/>
                </a:cubicBezTo>
                <a:cubicBezTo>
                  <a:pt x="699" y="609"/>
                  <a:pt x="882" y="548"/>
                  <a:pt x="1064" y="517"/>
                </a:cubicBezTo>
                <a:cubicBezTo>
                  <a:pt x="1339" y="442"/>
                  <a:pt x="1614" y="388"/>
                  <a:pt x="1906" y="388"/>
                </a:cubicBezTo>
                <a:cubicBezTo>
                  <a:pt x="1969" y="388"/>
                  <a:pt x="2033" y="390"/>
                  <a:pt x="2097" y="396"/>
                </a:cubicBezTo>
                <a:cubicBezTo>
                  <a:pt x="2766" y="396"/>
                  <a:pt x="3465" y="639"/>
                  <a:pt x="4043" y="1125"/>
                </a:cubicBezTo>
                <a:cubicBezTo>
                  <a:pt x="3860" y="791"/>
                  <a:pt x="3587" y="517"/>
                  <a:pt x="3222" y="305"/>
                </a:cubicBezTo>
                <a:cubicBezTo>
                  <a:pt x="2888" y="122"/>
                  <a:pt x="2493" y="31"/>
                  <a:pt x="2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8">
            <a:hlinkClick r:id="rId4" action="ppaction://hlinksldjump"/>
          </p:cNvPr>
          <p:cNvSpPr/>
          <p:nvPr/>
        </p:nvSpPr>
        <p:spPr>
          <a:xfrm>
            <a:off x="5946975" y="2823427"/>
            <a:ext cx="291464" cy="291464"/>
          </a:xfrm>
          <a:custGeom>
            <a:avLst/>
            <a:gdLst/>
            <a:ahLst/>
            <a:cxnLst/>
            <a:rect l="l" t="t" r="r" b="b"/>
            <a:pathLst>
              <a:path w="8178" h="8178" fill="none" extrusionOk="0">
                <a:moveTo>
                  <a:pt x="8177" y="4104"/>
                </a:moveTo>
                <a:cubicBezTo>
                  <a:pt x="8177" y="6353"/>
                  <a:pt x="6354" y="8177"/>
                  <a:pt x="4074" y="8177"/>
                </a:cubicBezTo>
                <a:cubicBezTo>
                  <a:pt x="1825" y="8177"/>
                  <a:pt x="1" y="6353"/>
                  <a:pt x="1" y="4104"/>
                </a:cubicBezTo>
                <a:cubicBezTo>
                  <a:pt x="1" y="1824"/>
                  <a:pt x="1825" y="1"/>
                  <a:pt x="4074" y="1"/>
                </a:cubicBezTo>
                <a:cubicBezTo>
                  <a:pt x="6354" y="1"/>
                  <a:pt x="8177" y="1824"/>
                  <a:pt x="8177" y="4104"/>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8">
            <a:hlinkClick r:id="rId4" action="ppaction://hlinksldjump"/>
          </p:cNvPr>
          <p:cNvSpPr/>
          <p:nvPr/>
        </p:nvSpPr>
        <p:spPr>
          <a:xfrm>
            <a:off x="6416083" y="2823427"/>
            <a:ext cx="292533" cy="291464"/>
          </a:xfrm>
          <a:custGeom>
            <a:avLst/>
            <a:gdLst/>
            <a:ahLst/>
            <a:cxnLst/>
            <a:rect l="l" t="t" r="r" b="b"/>
            <a:pathLst>
              <a:path w="8208" h="8178" fill="none" extrusionOk="0">
                <a:moveTo>
                  <a:pt x="8207" y="4104"/>
                </a:moveTo>
                <a:cubicBezTo>
                  <a:pt x="8207" y="6353"/>
                  <a:pt x="6353" y="8177"/>
                  <a:pt x="4104" y="8177"/>
                </a:cubicBezTo>
                <a:cubicBezTo>
                  <a:pt x="1854" y="8177"/>
                  <a:pt x="0" y="6353"/>
                  <a:pt x="0" y="4104"/>
                </a:cubicBezTo>
                <a:cubicBezTo>
                  <a:pt x="0" y="1824"/>
                  <a:pt x="1854" y="1"/>
                  <a:pt x="4104" y="1"/>
                </a:cubicBezTo>
                <a:cubicBezTo>
                  <a:pt x="6353" y="1"/>
                  <a:pt x="8207" y="1824"/>
                  <a:pt x="8207" y="4104"/>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8">
            <a:hlinkClick r:id="rId4" action="ppaction://hlinksldjump"/>
          </p:cNvPr>
          <p:cNvSpPr/>
          <p:nvPr/>
        </p:nvSpPr>
        <p:spPr>
          <a:xfrm>
            <a:off x="6236238" y="2877602"/>
            <a:ext cx="179875" cy="92129"/>
          </a:xfrm>
          <a:custGeom>
            <a:avLst/>
            <a:gdLst/>
            <a:ahLst/>
            <a:cxnLst/>
            <a:rect l="l" t="t" r="r" b="b"/>
            <a:pathLst>
              <a:path w="5047" h="2585" fill="none" extrusionOk="0">
                <a:moveTo>
                  <a:pt x="1" y="2371"/>
                </a:moveTo>
                <a:cubicBezTo>
                  <a:pt x="1" y="2371"/>
                  <a:pt x="2979" y="0"/>
                  <a:pt x="5046" y="2584"/>
                </a:cubicBezTo>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7" name="Google Shape;1447;p68"/>
          <p:cNvGrpSpPr/>
          <p:nvPr/>
        </p:nvGrpSpPr>
        <p:grpSpPr>
          <a:xfrm>
            <a:off x="2217863" y="2315592"/>
            <a:ext cx="681712" cy="149658"/>
            <a:chOff x="1749738" y="2298204"/>
            <a:chExt cx="681712" cy="149658"/>
          </a:xfrm>
        </p:grpSpPr>
        <p:sp>
          <p:nvSpPr>
            <p:cNvPr id="1448" name="Google Shape;1448;p68"/>
            <p:cNvSpPr/>
            <p:nvPr/>
          </p:nvSpPr>
          <p:spPr>
            <a:xfrm>
              <a:off x="1799623" y="2321451"/>
              <a:ext cx="56560" cy="116456"/>
            </a:xfrm>
            <a:custGeom>
              <a:avLst/>
              <a:gdLst/>
              <a:ahLst/>
              <a:cxnLst/>
              <a:rect l="l" t="t" r="r" b="b"/>
              <a:pathLst>
                <a:path w="1034" h="2129" extrusionOk="0">
                  <a:moveTo>
                    <a:pt x="517" y="1"/>
                  </a:moveTo>
                  <a:cubicBezTo>
                    <a:pt x="244" y="1"/>
                    <a:pt x="0" y="487"/>
                    <a:pt x="0" y="1065"/>
                  </a:cubicBezTo>
                  <a:cubicBezTo>
                    <a:pt x="0" y="1642"/>
                    <a:pt x="244" y="2129"/>
                    <a:pt x="517" y="2129"/>
                  </a:cubicBezTo>
                  <a:cubicBezTo>
                    <a:pt x="821" y="2129"/>
                    <a:pt x="1034" y="1642"/>
                    <a:pt x="1034" y="1065"/>
                  </a:cubicBezTo>
                  <a:cubicBezTo>
                    <a:pt x="1034" y="487"/>
                    <a:pt x="821" y="1"/>
                    <a:pt x="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8"/>
            <p:cNvSpPr/>
            <p:nvPr/>
          </p:nvSpPr>
          <p:spPr>
            <a:xfrm>
              <a:off x="2333319" y="2331461"/>
              <a:ext cx="58256" cy="116402"/>
            </a:xfrm>
            <a:custGeom>
              <a:avLst/>
              <a:gdLst/>
              <a:ahLst/>
              <a:cxnLst/>
              <a:rect l="l" t="t" r="r" b="b"/>
              <a:pathLst>
                <a:path w="1065" h="2128" extrusionOk="0">
                  <a:moveTo>
                    <a:pt x="517" y="0"/>
                  </a:moveTo>
                  <a:cubicBezTo>
                    <a:pt x="244" y="0"/>
                    <a:pt x="1" y="487"/>
                    <a:pt x="1" y="1064"/>
                  </a:cubicBezTo>
                  <a:cubicBezTo>
                    <a:pt x="1" y="1642"/>
                    <a:pt x="244" y="2128"/>
                    <a:pt x="517" y="2128"/>
                  </a:cubicBezTo>
                  <a:cubicBezTo>
                    <a:pt x="821" y="2128"/>
                    <a:pt x="1064" y="1642"/>
                    <a:pt x="1064" y="1064"/>
                  </a:cubicBezTo>
                  <a:cubicBezTo>
                    <a:pt x="1064" y="487"/>
                    <a:pt x="821" y="0"/>
                    <a:pt x="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8"/>
            <p:cNvSpPr/>
            <p:nvPr/>
          </p:nvSpPr>
          <p:spPr>
            <a:xfrm>
              <a:off x="2361598" y="2309855"/>
              <a:ext cx="69852" cy="69852"/>
            </a:xfrm>
            <a:custGeom>
              <a:avLst/>
              <a:gdLst/>
              <a:ahLst/>
              <a:cxnLst/>
              <a:rect l="l" t="t" r="r" b="b"/>
              <a:pathLst>
                <a:path w="1277" h="1277" extrusionOk="0">
                  <a:moveTo>
                    <a:pt x="1277" y="0"/>
                  </a:moveTo>
                  <a:lnTo>
                    <a:pt x="1277" y="0"/>
                  </a:lnTo>
                  <a:cubicBezTo>
                    <a:pt x="973" y="578"/>
                    <a:pt x="0" y="608"/>
                    <a:pt x="0" y="608"/>
                  </a:cubicBezTo>
                  <a:lnTo>
                    <a:pt x="213" y="1277"/>
                  </a:lnTo>
                  <a:cubicBezTo>
                    <a:pt x="213" y="1277"/>
                    <a:pt x="1277" y="882"/>
                    <a:pt x="1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8"/>
            <p:cNvSpPr/>
            <p:nvPr/>
          </p:nvSpPr>
          <p:spPr>
            <a:xfrm>
              <a:off x="1749738" y="2298204"/>
              <a:ext cx="69907" cy="69852"/>
            </a:xfrm>
            <a:custGeom>
              <a:avLst/>
              <a:gdLst/>
              <a:ahLst/>
              <a:cxnLst/>
              <a:rect l="l" t="t" r="r" b="b"/>
              <a:pathLst>
                <a:path w="1278" h="1277" extrusionOk="0">
                  <a:moveTo>
                    <a:pt x="1" y="0"/>
                  </a:moveTo>
                  <a:cubicBezTo>
                    <a:pt x="1" y="882"/>
                    <a:pt x="1064" y="1277"/>
                    <a:pt x="1064" y="1277"/>
                  </a:cubicBezTo>
                  <a:lnTo>
                    <a:pt x="1277" y="608"/>
                  </a:lnTo>
                  <a:cubicBezTo>
                    <a:pt x="1277" y="608"/>
                    <a:pt x="305" y="57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2" name="Google Shape;1452;p68">
            <a:hlinkClick r:id="rId5" action="ppaction://hlinksldjump"/>
          </p:cNvPr>
          <p:cNvSpPr/>
          <p:nvPr/>
        </p:nvSpPr>
        <p:spPr>
          <a:xfrm>
            <a:off x="6035211" y="3547639"/>
            <a:ext cx="56560" cy="116456"/>
          </a:xfrm>
          <a:custGeom>
            <a:avLst/>
            <a:gdLst/>
            <a:ahLst/>
            <a:cxnLst/>
            <a:rect l="l" t="t" r="r" b="b"/>
            <a:pathLst>
              <a:path w="1034" h="2129" extrusionOk="0">
                <a:moveTo>
                  <a:pt x="517" y="1"/>
                </a:moveTo>
                <a:cubicBezTo>
                  <a:pt x="244" y="1"/>
                  <a:pt x="0" y="487"/>
                  <a:pt x="0" y="1065"/>
                </a:cubicBezTo>
                <a:cubicBezTo>
                  <a:pt x="0" y="1642"/>
                  <a:pt x="244" y="2129"/>
                  <a:pt x="517" y="2129"/>
                </a:cubicBezTo>
                <a:cubicBezTo>
                  <a:pt x="821" y="2129"/>
                  <a:pt x="1034" y="1642"/>
                  <a:pt x="1034" y="1065"/>
                </a:cubicBezTo>
                <a:cubicBezTo>
                  <a:pt x="1034" y="487"/>
                  <a:pt x="821" y="1"/>
                  <a:pt x="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8">
            <a:hlinkClick r:id="rId5" action="ppaction://hlinksldjump"/>
          </p:cNvPr>
          <p:cNvSpPr/>
          <p:nvPr/>
        </p:nvSpPr>
        <p:spPr>
          <a:xfrm>
            <a:off x="6568906" y="3557649"/>
            <a:ext cx="58255" cy="116402"/>
          </a:xfrm>
          <a:custGeom>
            <a:avLst/>
            <a:gdLst/>
            <a:ahLst/>
            <a:cxnLst/>
            <a:rect l="l" t="t" r="r" b="b"/>
            <a:pathLst>
              <a:path w="1065" h="2128" extrusionOk="0">
                <a:moveTo>
                  <a:pt x="517" y="0"/>
                </a:moveTo>
                <a:cubicBezTo>
                  <a:pt x="244" y="0"/>
                  <a:pt x="1" y="487"/>
                  <a:pt x="1" y="1064"/>
                </a:cubicBezTo>
                <a:cubicBezTo>
                  <a:pt x="1" y="1642"/>
                  <a:pt x="244" y="2128"/>
                  <a:pt x="517" y="2128"/>
                </a:cubicBezTo>
                <a:cubicBezTo>
                  <a:pt x="821" y="2128"/>
                  <a:pt x="1064" y="1642"/>
                  <a:pt x="1064" y="1064"/>
                </a:cubicBezTo>
                <a:cubicBezTo>
                  <a:pt x="1064" y="487"/>
                  <a:pt x="821" y="0"/>
                  <a:pt x="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8">
            <a:hlinkClick r:id="rId5" action="ppaction://hlinksldjump"/>
          </p:cNvPr>
          <p:cNvSpPr/>
          <p:nvPr/>
        </p:nvSpPr>
        <p:spPr>
          <a:xfrm>
            <a:off x="6597186" y="3536043"/>
            <a:ext cx="69852" cy="69852"/>
          </a:xfrm>
          <a:custGeom>
            <a:avLst/>
            <a:gdLst/>
            <a:ahLst/>
            <a:cxnLst/>
            <a:rect l="l" t="t" r="r" b="b"/>
            <a:pathLst>
              <a:path w="1277" h="1277" extrusionOk="0">
                <a:moveTo>
                  <a:pt x="1277" y="0"/>
                </a:moveTo>
                <a:lnTo>
                  <a:pt x="1277" y="0"/>
                </a:lnTo>
                <a:cubicBezTo>
                  <a:pt x="973" y="578"/>
                  <a:pt x="0" y="608"/>
                  <a:pt x="0" y="608"/>
                </a:cubicBezTo>
                <a:lnTo>
                  <a:pt x="213" y="1277"/>
                </a:lnTo>
                <a:cubicBezTo>
                  <a:pt x="213" y="1277"/>
                  <a:pt x="1277" y="882"/>
                  <a:pt x="1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8">
            <a:hlinkClick r:id="rId5" action="ppaction://hlinksldjump"/>
          </p:cNvPr>
          <p:cNvSpPr/>
          <p:nvPr/>
        </p:nvSpPr>
        <p:spPr>
          <a:xfrm>
            <a:off x="5985325" y="3524392"/>
            <a:ext cx="69907" cy="69852"/>
          </a:xfrm>
          <a:custGeom>
            <a:avLst/>
            <a:gdLst/>
            <a:ahLst/>
            <a:cxnLst/>
            <a:rect l="l" t="t" r="r" b="b"/>
            <a:pathLst>
              <a:path w="1278" h="1277" extrusionOk="0">
                <a:moveTo>
                  <a:pt x="1" y="0"/>
                </a:moveTo>
                <a:cubicBezTo>
                  <a:pt x="1" y="882"/>
                  <a:pt x="1064" y="1277"/>
                  <a:pt x="1064" y="1277"/>
                </a:cubicBezTo>
                <a:lnTo>
                  <a:pt x="1277" y="608"/>
                </a:lnTo>
                <a:cubicBezTo>
                  <a:pt x="1277" y="608"/>
                  <a:pt x="305" y="57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8">
            <a:hlinkClick r:id="rId6" action="ppaction://hlinksldjump"/>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600" dirty="0" smtClean="0">
                <a:solidFill>
                  <a:schemeClr val="accent2"/>
                </a:solidFill>
                <a:latin typeface="Hammersmith One"/>
                <a:ea typeface="Hammersmith One"/>
                <a:cs typeface="Hammersmith One"/>
                <a:sym typeface="Hammersmith One"/>
              </a:rPr>
              <a:t>P</a:t>
            </a:r>
            <a:r>
              <a:rPr sz="1600" dirty="0" err="1" smtClean="0">
                <a:solidFill>
                  <a:schemeClr val="accent2"/>
                </a:solidFill>
                <a:latin typeface="Hammersmith One"/>
                <a:ea typeface="Hammersmith One"/>
                <a:cs typeface="Hammersmith One"/>
                <a:sym typeface="Hammersmith One"/>
              </a:rPr>
              <a:t>utri</a:t>
            </a:r>
            <a:r>
              <a:rPr sz="1600" dirty="0" smtClean="0">
                <a:solidFill>
                  <a:schemeClr val="accent2"/>
                </a:solidFill>
                <a:latin typeface="Hammersmith One"/>
                <a:ea typeface="Hammersmith One"/>
                <a:cs typeface="Hammersmith One"/>
                <a:sym typeface="Hammersmith One"/>
              </a:rPr>
              <a:t> </a:t>
            </a:r>
            <a:r>
              <a:rPr sz="1600" dirty="0" err="1" smtClean="0">
                <a:solidFill>
                  <a:schemeClr val="accent2"/>
                </a:solidFill>
                <a:latin typeface="Hammersmith One"/>
                <a:ea typeface="Hammersmith One"/>
                <a:cs typeface="Hammersmith One"/>
                <a:sym typeface="Hammersmith One"/>
              </a:rPr>
              <a:t>Narila</a:t>
            </a:r>
            <a:endParaRPr sz="1600" dirty="0">
              <a:solidFill>
                <a:schemeClr val="accent2"/>
              </a:solidFill>
              <a:latin typeface="Hammersmith One"/>
              <a:ea typeface="Hammersmith One"/>
              <a:cs typeface="Hammersmith One"/>
              <a:sym typeface="Hammersmith One"/>
            </a:endParaRPr>
          </a:p>
        </p:txBody>
      </p:sp>
      <p:sp>
        <p:nvSpPr>
          <p:cNvPr id="1457" name="Google Shape;1457;p68"/>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8"/>
          <p:cNvSpPr/>
          <p:nvPr/>
        </p:nvSpPr>
        <p:spPr>
          <a:xfrm rot="-7977683">
            <a:off x="7291074" y="31547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20"/>
        <p:cNvGrpSpPr/>
        <p:nvPr/>
      </p:nvGrpSpPr>
      <p:grpSpPr>
        <a:xfrm>
          <a:off x="0" y="0"/>
          <a:ext cx="0" cy="0"/>
          <a:chOff x="0" y="0"/>
          <a:chExt cx="0" cy="0"/>
        </a:xfrm>
      </p:grpSpPr>
      <p:sp>
        <p:nvSpPr>
          <p:cNvPr id="2321" name="Google Shape;2321;p103"/>
          <p:cNvSpPr txBox="1">
            <a:spLocks noGrp="1"/>
          </p:cNvSpPr>
          <p:nvPr>
            <p:ph type="title"/>
          </p:nvPr>
        </p:nvSpPr>
        <p:spPr>
          <a:xfrm>
            <a:off x="2424223" y="1775639"/>
            <a:ext cx="6719777" cy="323229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dirty="0" smtClean="0"/>
              <a:t>W</a:t>
            </a:r>
            <a:r>
              <a:rPr dirty="0" err="1" smtClean="0"/>
              <a:t>assalamualaikum</a:t>
            </a:r>
            <a:r>
              <a:rPr dirty="0" smtClean="0"/>
              <a:t> </a:t>
            </a:r>
            <a:r>
              <a:rPr dirty="0" err="1" smtClean="0"/>
              <a:t>wr.wb</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218" y="1473300"/>
            <a:ext cx="7308557" cy="2196900"/>
          </a:xfrm>
        </p:spPr>
        <p:txBody>
          <a:bodyPr/>
          <a:lstStyle/>
          <a:p>
            <a:pPr algn="just"/>
            <a:r>
              <a:rPr lang="id-ID" sz="3200" dirty="0"/>
              <a:t>Operasi </a:t>
            </a:r>
            <a:r>
              <a:rPr lang="id-ID" sz="3200" dirty="0" smtClean="0"/>
              <a:t>Antrean atau queue adalah  </a:t>
            </a:r>
            <a:r>
              <a:rPr lang="id-ID" sz="3200" dirty="0"/>
              <a:t>FIFO (First In First Out)Elemen yang pertama masuk merupakan elemen yang pertama keluar.</a:t>
            </a:r>
          </a:p>
        </p:txBody>
      </p:sp>
    </p:spTree>
    <p:extLst>
      <p:ext uri="{BB962C8B-B14F-4D97-AF65-F5344CB8AC3E}">
        <p14:creationId xmlns:p14="http://schemas.microsoft.com/office/powerpoint/2010/main" val="665609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p56"/>
          <p:cNvSpPr txBox="1">
            <a:spLocks noGrp="1"/>
          </p:cNvSpPr>
          <p:nvPr>
            <p:ph type="subTitle" idx="1"/>
          </p:nvPr>
        </p:nvSpPr>
        <p:spPr>
          <a:xfrm>
            <a:off x="4867499" y="3461006"/>
            <a:ext cx="2845733" cy="888263"/>
          </a:xfrm>
          <a:prstGeom prst="rect">
            <a:avLst/>
          </a:prstGeom>
        </p:spPr>
        <p:txBody>
          <a:bodyPr spcFirstLastPara="1" wrap="square" lIns="91425" tIns="91425" rIns="91425" bIns="91425" anchor="t" anchorCtr="0">
            <a:noAutofit/>
          </a:bodyPr>
          <a:lstStyle/>
          <a:p>
            <a:pPr marL="0" lvl="0" indent="0"/>
            <a:r>
              <a:rPr lang="id-ID" spc="300" dirty="0"/>
              <a:t>Menghapus elemen pada FRONT</a:t>
            </a:r>
            <a:endParaRPr spc="300" dirty="0"/>
          </a:p>
        </p:txBody>
      </p:sp>
      <p:sp>
        <p:nvSpPr>
          <p:cNvPr id="1333" name="Google Shape;1333;p56"/>
          <p:cNvSpPr txBox="1">
            <a:spLocks noGrp="1"/>
          </p:cNvSpPr>
          <p:nvPr>
            <p:ph type="subTitle" idx="2"/>
          </p:nvPr>
        </p:nvSpPr>
        <p:spPr>
          <a:xfrm>
            <a:off x="1388575" y="3765085"/>
            <a:ext cx="2820725" cy="1029300"/>
          </a:xfrm>
          <a:prstGeom prst="rect">
            <a:avLst/>
          </a:prstGeom>
        </p:spPr>
        <p:txBody>
          <a:bodyPr spcFirstLastPara="1" wrap="square" lIns="91425" tIns="91425" rIns="91425" bIns="91425" anchor="t" anchorCtr="0">
            <a:noAutofit/>
          </a:bodyPr>
          <a:lstStyle/>
          <a:p>
            <a:pPr marL="0" lvl="0" indent="0"/>
            <a:r>
              <a:rPr lang="fi-FI" spc="300" dirty="0"/>
              <a:t>Menentukan apakah antrian </a:t>
            </a:r>
            <a:r>
              <a:rPr lang="fi-FI" spc="300" dirty="0" smtClean="0"/>
              <a:t> </a:t>
            </a:r>
            <a:r>
              <a:rPr lang="fi-FI" spc="300" dirty="0"/>
              <a:t>kosong.</a:t>
            </a:r>
            <a:endParaRPr spc="300" dirty="0"/>
          </a:p>
        </p:txBody>
      </p:sp>
      <p:sp>
        <p:nvSpPr>
          <p:cNvPr id="1334" name="Google Shape;1334;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dirty="0" err="1" smtClean="0"/>
              <a:t>Operasi</a:t>
            </a:r>
            <a:r>
              <a:rPr dirty="0" smtClean="0"/>
              <a:t> </a:t>
            </a:r>
            <a:r>
              <a:rPr dirty="0" err="1" smtClean="0"/>
              <a:t>Dasar</a:t>
            </a:r>
            <a:r>
              <a:rPr dirty="0" smtClean="0"/>
              <a:t> queue</a:t>
            </a:r>
            <a:endParaRPr dirty="0"/>
          </a:p>
        </p:txBody>
      </p:sp>
      <p:sp>
        <p:nvSpPr>
          <p:cNvPr id="1335" name="Google Shape;1335;p56">
            <a:hlinkClick r:id="rId3" action="ppaction://hlinksldjump"/>
          </p:cNvPr>
          <p:cNvSpPr txBox="1">
            <a:spLocks noGrp="1"/>
          </p:cNvSpPr>
          <p:nvPr>
            <p:ph type="subTitle" idx="3"/>
          </p:nvPr>
        </p:nvSpPr>
        <p:spPr>
          <a:xfrm>
            <a:off x="13911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dirty="0" smtClean="0"/>
              <a:t>create</a:t>
            </a:r>
            <a:endParaRPr dirty="0"/>
          </a:p>
        </p:txBody>
      </p:sp>
      <p:sp>
        <p:nvSpPr>
          <p:cNvPr id="1336" name="Google Shape;1336;p56">
            <a:hlinkClick r:id="rId4" action="ppaction://hlinksldjump"/>
          </p:cNvPr>
          <p:cNvSpPr txBox="1">
            <a:spLocks noGrp="1"/>
          </p:cNvSpPr>
          <p:nvPr>
            <p:ph type="subTitle" idx="4"/>
          </p:nvPr>
        </p:nvSpPr>
        <p:spPr>
          <a:xfrm>
            <a:off x="4970707" y="1402592"/>
            <a:ext cx="1923600" cy="454500"/>
          </a:xfrm>
          <a:prstGeom prst="rect">
            <a:avLst/>
          </a:prstGeom>
        </p:spPr>
        <p:txBody>
          <a:bodyPr spcFirstLastPara="1" wrap="square" lIns="91425" tIns="91425" rIns="91425" bIns="91425" anchor="t" anchorCtr="0">
            <a:noAutofit/>
          </a:bodyPr>
          <a:lstStyle/>
          <a:p>
            <a:pPr marL="0" lvl="0" indent="0">
              <a:spcAft>
                <a:spcPts val="1200"/>
              </a:spcAft>
            </a:pPr>
            <a:r>
              <a:rPr lang="id-ID" dirty="0"/>
              <a:t>INSERT</a:t>
            </a:r>
            <a:endParaRPr dirty="0"/>
          </a:p>
        </p:txBody>
      </p:sp>
      <p:sp>
        <p:nvSpPr>
          <p:cNvPr id="1337" name="Google Shape;1337;p56">
            <a:hlinkClick r:id="rId5" action="ppaction://hlinksldjump"/>
          </p:cNvPr>
          <p:cNvSpPr txBox="1">
            <a:spLocks noGrp="1"/>
          </p:cNvSpPr>
          <p:nvPr>
            <p:ph type="subTitle" idx="5"/>
          </p:nvPr>
        </p:nvSpPr>
        <p:spPr>
          <a:xfrm>
            <a:off x="1423669" y="3275855"/>
            <a:ext cx="1923600" cy="454500"/>
          </a:xfrm>
          <a:prstGeom prst="rect">
            <a:avLst/>
          </a:prstGeom>
        </p:spPr>
        <p:txBody>
          <a:bodyPr spcFirstLastPara="1" wrap="square" lIns="91425" tIns="91425" rIns="91425" bIns="91425" anchor="t" anchorCtr="0">
            <a:noAutofit/>
          </a:bodyPr>
          <a:lstStyle/>
          <a:p>
            <a:pPr marL="0" lvl="0" indent="0">
              <a:spcAft>
                <a:spcPts val="1200"/>
              </a:spcAft>
            </a:pPr>
            <a:r>
              <a:rPr lang="id-ID" dirty="0"/>
              <a:t>ISEMPTY</a:t>
            </a:r>
            <a:endParaRPr dirty="0"/>
          </a:p>
        </p:txBody>
      </p:sp>
      <p:sp>
        <p:nvSpPr>
          <p:cNvPr id="1338" name="Google Shape;1338;p56">
            <a:hlinkClick r:id="" action="ppaction://noaction"/>
          </p:cNvPr>
          <p:cNvSpPr txBox="1">
            <a:spLocks noGrp="1"/>
          </p:cNvSpPr>
          <p:nvPr>
            <p:ph type="subTitle" idx="6"/>
          </p:nvPr>
        </p:nvSpPr>
        <p:spPr>
          <a:xfrm>
            <a:off x="5024158" y="2929796"/>
            <a:ext cx="1923600" cy="454500"/>
          </a:xfrm>
          <a:prstGeom prst="rect">
            <a:avLst/>
          </a:prstGeom>
        </p:spPr>
        <p:txBody>
          <a:bodyPr spcFirstLastPara="1" wrap="square" lIns="91425" tIns="91425" rIns="91425" bIns="91425" anchor="t" anchorCtr="0">
            <a:noAutofit/>
          </a:bodyPr>
          <a:lstStyle/>
          <a:p>
            <a:pPr marL="0" lvl="0" indent="0">
              <a:spcAft>
                <a:spcPts val="1200"/>
              </a:spcAft>
            </a:pPr>
            <a:r>
              <a:rPr lang="id-ID" dirty="0"/>
              <a:t>REMOVE</a:t>
            </a:r>
            <a:endParaRPr dirty="0"/>
          </a:p>
        </p:txBody>
      </p:sp>
      <p:sp>
        <p:nvSpPr>
          <p:cNvPr id="1339" name="Google Shape;1339;p56"/>
          <p:cNvSpPr txBox="1">
            <a:spLocks noGrp="1"/>
          </p:cNvSpPr>
          <p:nvPr>
            <p:ph type="subTitle" idx="7"/>
          </p:nvPr>
        </p:nvSpPr>
        <p:spPr>
          <a:xfrm>
            <a:off x="941213" y="1945305"/>
            <a:ext cx="3268087" cy="1189701"/>
          </a:xfrm>
          <a:prstGeom prst="rect">
            <a:avLst/>
          </a:prstGeom>
        </p:spPr>
        <p:txBody>
          <a:bodyPr spcFirstLastPara="1" wrap="square" lIns="91425" tIns="91425" rIns="91425" bIns="91425" anchor="t" anchorCtr="0">
            <a:noAutofit/>
          </a:bodyPr>
          <a:lstStyle/>
          <a:p>
            <a:r>
              <a:rPr lang="id-ID" spc="300" dirty="0" smtClean="0"/>
              <a:t>    Membentuk struktur antrian.FRONT dan REAR </a:t>
            </a:r>
            <a:r>
              <a:rPr lang="id-ID" spc="300" dirty="0"/>
              <a:t>tidak </a:t>
            </a:r>
            <a:r>
              <a:rPr lang="id-ID" spc="300" dirty="0" smtClean="0"/>
              <a:t>terdefinisi.</a:t>
            </a:r>
            <a:endParaRPr spc="300" dirty="0"/>
          </a:p>
        </p:txBody>
      </p:sp>
      <p:sp>
        <p:nvSpPr>
          <p:cNvPr id="1340" name="Google Shape;1340;p56"/>
          <p:cNvSpPr txBox="1">
            <a:spLocks noGrp="1"/>
          </p:cNvSpPr>
          <p:nvPr>
            <p:ph type="subTitle" idx="8"/>
          </p:nvPr>
        </p:nvSpPr>
        <p:spPr>
          <a:xfrm>
            <a:off x="4710841" y="1823786"/>
            <a:ext cx="3131484" cy="1029300"/>
          </a:xfrm>
          <a:prstGeom prst="rect">
            <a:avLst/>
          </a:prstGeom>
        </p:spPr>
        <p:txBody>
          <a:bodyPr spcFirstLastPara="1" wrap="square" lIns="91425" tIns="91425" rIns="91425" bIns="91425" anchor="t" anchorCtr="0">
            <a:noAutofit/>
          </a:bodyPr>
          <a:lstStyle/>
          <a:p>
            <a:pPr marL="0" lvl="0" indent="0"/>
            <a:r>
              <a:rPr lang="sv-SE" spc="300" dirty="0"/>
              <a:t>Menambahkan elemen ke dalam antrian</a:t>
            </a:r>
            <a:endParaRPr spc="300" dirty="0"/>
          </a:p>
        </p:txBody>
      </p:sp>
      <p:sp>
        <p:nvSpPr>
          <p:cNvPr id="1341" name="Google Shape;1341;p56">
            <a:hlinkClick r:id="rId3" action="ppaction://hlinksldjump"/>
          </p:cNvPr>
          <p:cNvSpPr txBox="1">
            <a:spLocks noGrp="1"/>
          </p:cNvSpPr>
          <p:nvPr>
            <p:ph type="title" idx="9"/>
          </p:nvPr>
        </p:nvSpPr>
        <p:spPr>
          <a:xfrm>
            <a:off x="79217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01</a:t>
            </a:r>
            <a:endParaRPr dirty="0"/>
          </a:p>
        </p:txBody>
      </p:sp>
      <p:sp>
        <p:nvSpPr>
          <p:cNvPr id="1342" name="Google Shape;1342;p56">
            <a:hlinkClick r:id="rId4" action="ppaction://hlinksldjump"/>
          </p:cNvPr>
          <p:cNvSpPr txBox="1">
            <a:spLocks noGrp="1"/>
          </p:cNvSpPr>
          <p:nvPr>
            <p:ph type="title" idx="13"/>
          </p:nvPr>
        </p:nvSpPr>
        <p:spPr>
          <a:xfrm>
            <a:off x="4211825" y="14560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03</a:t>
            </a:r>
            <a:endParaRPr dirty="0"/>
          </a:p>
        </p:txBody>
      </p:sp>
      <p:sp>
        <p:nvSpPr>
          <p:cNvPr id="1343" name="Google Shape;1343;p56">
            <a:hlinkClick r:id="rId5" action="ppaction://hlinksldjump"/>
          </p:cNvPr>
          <p:cNvSpPr txBox="1">
            <a:spLocks noGrp="1"/>
          </p:cNvSpPr>
          <p:nvPr>
            <p:ph type="title" idx="14"/>
          </p:nvPr>
        </p:nvSpPr>
        <p:spPr>
          <a:xfrm>
            <a:off x="792175" y="329745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02</a:t>
            </a:r>
            <a:endParaRPr dirty="0"/>
          </a:p>
        </p:txBody>
      </p:sp>
      <p:sp>
        <p:nvSpPr>
          <p:cNvPr id="1344" name="Google Shape;1344;p56">
            <a:hlinkClick r:id="" action="ppaction://noaction"/>
          </p:cNvPr>
          <p:cNvSpPr txBox="1">
            <a:spLocks noGrp="1"/>
          </p:cNvSpPr>
          <p:nvPr>
            <p:ph type="title" idx="15"/>
          </p:nvPr>
        </p:nvSpPr>
        <p:spPr>
          <a:xfrm>
            <a:off x="4273800" y="292979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04</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PENYAJIAN DARI ANTREAN</a:t>
            </a:r>
          </a:p>
        </p:txBody>
      </p:sp>
      <p:sp>
        <p:nvSpPr>
          <p:cNvPr id="3" name="Text Placeholder 2"/>
          <p:cNvSpPr>
            <a:spLocks noGrp="1"/>
          </p:cNvSpPr>
          <p:nvPr>
            <p:ph type="body" idx="1"/>
          </p:nvPr>
        </p:nvSpPr>
        <p:spPr/>
        <p:txBody>
          <a:bodyPr/>
          <a:lstStyle/>
          <a:p>
            <a:r>
              <a:rPr lang="id-ID" dirty="0" smtClean="0"/>
              <a:t>One </a:t>
            </a:r>
            <a:r>
              <a:rPr lang="id-ID" dirty="0"/>
              <a:t>Way List (Linear Linked List</a:t>
            </a:r>
            <a:r>
              <a:rPr lang="id-ID" dirty="0" smtClean="0"/>
              <a:t>)</a:t>
            </a:r>
          </a:p>
          <a:p>
            <a:r>
              <a:rPr lang="id-ID" dirty="0" smtClean="0"/>
              <a:t>Array</a:t>
            </a:r>
            <a:r>
              <a:rPr lang="id-ID" dirty="0"/>
              <a:t> </a:t>
            </a:r>
            <a:endParaRPr lang="id-ID" dirty="0" smtClean="0"/>
          </a:p>
          <a:p>
            <a:pPr marL="114300" indent="0">
              <a:buNone/>
            </a:pPr>
            <a:r>
              <a:rPr lang="id-ID" dirty="0"/>
              <a:t> </a:t>
            </a:r>
            <a:r>
              <a:rPr lang="id-ID" dirty="0" smtClean="0"/>
              <a:t>     Array Queue Kalau </a:t>
            </a:r>
            <a:r>
              <a:rPr lang="id-ID" dirty="0"/>
              <a:t>tidak disebutkan lain, maka Antrean disajikan dalam Array Queue, dilengkapi 2 variabel penunjuk :  </a:t>
            </a:r>
            <a:endParaRPr lang="id-ID" dirty="0" smtClean="0"/>
          </a:p>
          <a:p>
            <a:pPr marL="400050" indent="-285750">
              <a:buFont typeface="Arial" panose="020B0604020202020204" pitchFamily="34" charset="0"/>
              <a:buChar char="•"/>
            </a:pPr>
            <a:r>
              <a:rPr lang="id-ID" dirty="0" smtClean="0"/>
              <a:t>FRONT </a:t>
            </a:r>
            <a:r>
              <a:rPr lang="id-ID" dirty="0"/>
              <a:t>(elemen depan antrean</a:t>
            </a:r>
            <a:r>
              <a:rPr lang="id-ID" dirty="0" smtClean="0"/>
              <a:t>)</a:t>
            </a:r>
          </a:p>
          <a:p>
            <a:pPr marL="400050" indent="-285750">
              <a:buFont typeface="Arial" panose="020B0604020202020204" pitchFamily="34" charset="0"/>
              <a:buChar char="•"/>
            </a:pPr>
            <a:r>
              <a:rPr lang="id-ID" dirty="0" smtClean="0"/>
              <a:t>REAR </a:t>
            </a:r>
            <a:r>
              <a:rPr lang="id-ID" dirty="0"/>
              <a:t>(elemen belakang antrean)</a:t>
            </a:r>
          </a:p>
        </p:txBody>
      </p:sp>
    </p:spTree>
    <p:extLst>
      <p:ext uri="{BB962C8B-B14F-4D97-AF65-F5344CB8AC3E}">
        <p14:creationId xmlns:p14="http://schemas.microsoft.com/office/powerpoint/2010/main" val="301384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87"/>
        <p:cNvGrpSpPr/>
        <p:nvPr/>
      </p:nvGrpSpPr>
      <p:grpSpPr>
        <a:xfrm>
          <a:off x="0" y="0"/>
          <a:ext cx="0" cy="0"/>
          <a:chOff x="0" y="0"/>
          <a:chExt cx="0" cy="0"/>
        </a:xfrm>
      </p:grpSpPr>
      <p:sp>
        <p:nvSpPr>
          <p:cNvPr id="1388" name="Google Shape;1388;p62"/>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r>
              <a:rPr lang="id-ID" sz="1600" b="0" dirty="0"/>
              <a:t/>
            </a:r>
            <a:br>
              <a:rPr lang="id-ID" sz="1600" b="0" dirty="0"/>
            </a:br>
            <a:r>
              <a:rPr lang="id-ID" sz="1600" b="0" dirty="0"/>
              <a:t>Menggunakan 2 pointer (indikator) : - Front (F) untuk awal antrean - Rear (R) untuk akhir antrean </a:t>
            </a:r>
            <a:r>
              <a:rPr lang="en" sz="1600" dirty="0" smtClean="0">
                <a:solidFill>
                  <a:schemeClr val="accent2"/>
                </a:solidFill>
              </a:rPr>
              <a:t> </a:t>
            </a:r>
            <a:endParaRPr sz="1600" dirty="0">
              <a:solidFill>
                <a:schemeClr val="accent2"/>
              </a:solidFill>
            </a:endParaRPr>
          </a:p>
        </p:txBody>
      </p:sp>
      <p:sp>
        <p:nvSpPr>
          <p:cNvPr id="1389" name="Google Shape;1389;p62"/>
          <p:cNvSpPr txBox="1">
            <a:spLocks noGrp="1"/>
          </p:cNvSpPr>
          <p:nvPr>
            <p:ph type="title" idx="2"/>
          </p:nvPr>
        </p:nvSpPr>
        <p:spPr>
          <a:xfrm>
            <a:off x="713225" y="548650"/>
            <a:ext cx="6750627" cy="952925"/>
          </a:xfrm>
          <a:prstGeom prst="rect">
            <a:avLst/>
          </a:prstGeom>
        </p:spPr>
        <p:txBody>
          <a:bodyPr spcFirstLastPara="1" wrap="square" lIns="91425" tIns="91425" rIns="91425" bIns="91425" anchor="b" anchorCtr="0">
            <a:noAutofit/>
          </a:bodyPr>
          <a:lstStyle/>
          <a:p>
            <a:r>
              <a:rPr lang="id-ID" sz="2800" b="0" dirty="0"/>
              <a:t/>
            </a:r>
            <a:br>
              <a:rPr lang="id-ID" sz="2800" b="0" dirty="0"/>
            </a:br>
            <a:r>
              <a:rPr lang="id-ID" sz="2800" dirty="0"/>
              <a:t>1. ANTREAN LINEAR </a:t>
            </a:r>
            <a:endParaRPr sz="2800" dirty="0"/>
          </a:p>
        </p:txBody>
      </p:sp>
      <p:sp>
        <p:nvSpPr>
          <p:cNvPr id="1390" name="Google Shape;1390;p6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2">
            <a:hlinkClick r:id="rId3" action="ppaction://hlinksldjump"/>
          </p:cNvPr>
          <p:cNvSpPr/>
          <p:nvPr/>
        </p:nvSpPr>
        <p:spPr>
          <a:xfrm>
            <a:off x="408098" y="3597613"/>
            <a:ext cx="3823854" cy="1044724"/>
          </a:xfrm>
          <a:prstGeom prst="rect">
            <a:avLst/>
          </a:prstGeom>
          <a:solidFill>
            <a:schemeClr val="lt1"/>
          </a:solidFill>
          <a:ln>
            <a:noFill/>
          </a:ln>
        </p:spPr>
        <p:txBody>
          <a:bodyPr spcFirstLastPara="1" wrap="square" lIns="91425" tIns="91425" rIns="91425" bIns="91425" anchor="ctr" anchorCtr="0">
            <a:noAutofit/>
          </a:bodyPr>
          <a:lstStyle/>
          <a:p>
            <a:endParaRPr lang="id-ID" dirty="0"/>
          </a:p>
          <a:p>
            <a:r>
              <a:rPr lang="id-ID" dirty="0"/>
              <a:t>Untuk pengambilan data menggunakan pointer Front (F), sedangkan pemasukan data menggunakan pointer Rear (R). </a:t>
            </a:r>
            <a:endParaRPr sz="1600" dirty="0">
              <a:solidFill>
                <a:schemeClr val="accent2"/>
              </a:solidFill>
              <a:latin typeface="Hammersmith One"/>
              <a:ea typeface="Hammersmith One"/>
              <a:cs typeface="Hammersmith One"/>
              <a:sym typeface="Hammersmith One"/>
            </a:endParaRPr>
          </a:p>
        </p:txBody>
      </p:sp>
      <p:sp>
        <p:nvSpPr>
          <p:cNvPr id="1392" name="Google Shape;1392;p62">
            <a:hlinkClick r:id="rId4" action="ppaction://hlinksldjump"/>
          </p:cNvPr>
          <p:cNvSpPr/>
          <p:nvPr/>
        </p:nvSpPr>
        <p:spPr>
          <a:xfrm>
            <a:off x="4707082" y="3877587"/>
            <a:ext cx="2756770" cy="642457"/>
          </a:xfrm>
          <a:prstGeom prst="rect">
            <a:avLst/>
          </a:prstGeom>
          <a:solidFill>
            <a:schemeClr val="lt1"/>
          </a:solidFill>
          <a:ln>
            <a:noFill/>
          </a:ln>
        </p:spPr>
        <p:txBody>
          <a:bodyPr spcFirstLastPara="1" wrap="square" lIns="91425" tIns="91425" rIns="91425" bIns="91425" anchor="ctr" anchorCtr="0">
            <a:noAutofit/>
          </a:bodyPr>
          <a:lstStyle/>
          <a:p>
            <a:endParaRPr lang="id-ID"/>
          </a:p>
          <a:p>
            <a:r>
              <a:rPr lang="id-ID" b="1"/>
              <a:t>Syarat : Front (selalu) &lt;= Rear </a:t>
            </a:r>
            <a:endParaRPr sz="1600" dirty="0">
              <a:solidFill>
                <a:schemeClr val="accent2"/>
              </a:solidFill>
              <a:latin typeface="Hammersmith One"/>
              <a:ea typeface="Hammersmith One"/>
              <a:cs typeface="Hammersmith One"/>
              <a:sym typeface="Hammersmith One"/>
            </a:endParaRPr>
          </a:p>
        </p:txBody>
      </p:sp>
      <p:sp>
        <p:nvSpPr>
          <p:cNvPr id="1393" name="Google Shape;1393;p62">
            <a:hlinkClick r:id="rId5"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sz="1400" b="0" dirty="0"/>
              <a:t/>
            </a:r>
            <a:br>
              <a:rPr lang="id-ID" sz="1400" b="0" dirty="0"/>
            </a:br>
            <a:r>
              <a:rPr lang="id-ID" sz="1400" b="0" dirty="0"/>
              <a:t>Contoh Queue (</a:t>
            </a:r>
            <a:r>
              <a:rPr lang="id-ID" sz="1400" b="0" i="1" dirty="0"/>
              <a:t>Antrian</a:t>
            </a:r>
            <a:r>
              <a:rPr lang="id-ID" sz="1400" b="0" dirty="0"/>
              <a:t>) Linear </a:t>
            </a:r>
            <a:br>
              <a:rPr lang="id-ID" sz="1400" b="0" dirty="0"/>
            </a:br>
            <a:endParaRPr lang="id-ID" sz="1400" dirty="0"/>
          </a:p>
        </p:txBody>
      </p:sp>
      <p:sp>
        <p:nvSpPr>
          <p:cNvPr id="8" name="Rectangle 7"/>
          <p:cNvSpPr/>
          <p:nvPr/>
        </p:nvSpPr>
        <p:spPr>
          <a:xfrm>
            <a:off x="966355" y="2275609"/>
            <a:ext cx="6909953" cy="914400"/>
          </a:xfrm>
          <a:prstGeom prst="rect">
            <a:avLst/>
          </a:prstGeom>
          <a:ln w="57150">
            <a:solidFill>
              <a:schemeClr val="accent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b="1" dirty="0">
                <a:latin typeface="Calibri" panose="020F0502020204030204" pitchFamily="34" charset="0"/>
              </a:rPr>
              <a:t>Front </a:t>
            </a:r>
            <a:endParaRPr lang="id-ID" dirty="0"/>
          </a:p>
          <a:p>
            <a:pPr algn="ctr"/>
            <a:endParaRPr lang="id-ID" dirty="0">
              <a:ln w="0"/>
              <a:solidFill>
                <a:schemeClr val="tx1"/>
              </a:solidFill>
              <a:effectLst>
                <a:outerShdw blurRad="38100" dist="19050" dir="2700000" algn="tl" rotWithShape="0">
                  <a:schemeClr val="dk1">
                    <a:alpha val="40000"/>
                  </a:schemeClr>
                </a:outerShdw>
              </a:effectLst>
            </a:endParaRPr>
          </a:p>
        </p:txBody>
      </p:sp>
      <p:cxnSp>
        <p:nvCxnSpPr>
          <p:cNvPr id="10" name="Straight Connector 9"/>
          <p:cNvCxnSpPr/>
          <p:nvPr/>
        </p:nvCxnSpPr>
        <p:spPr>
          <a:xfrm>
            <a:off x="1184562" y="2732809"/>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2438399"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3618632" y="2753591"/>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5004948"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6440628" y="2738004"/>
            <a:ext cx="820882" cy="10391"/>
          </a:xfrm>
          <a:prstGeom prst="line">
            <a:avLst/>
          </a:prstGeom>
        </p:spPr>
        <p:style>
          <a:lnRef idx="3">
            <a:schemeClr val="accent2"/>
          </a:lnRef>
          <a:fillRef idx="0">
            <a:schemeClr val="accent2"/>
          </a:fillRef>
          <a:effectRef idx="2">
            <a:schemeClr val="accent2"/>
          </a:effectRef>
          <a:fontRef idx="minor">
            <a:schemeClr val="tx1"/>
          </a:fontRef>
        </p:style>
      </p:cxnSp>
      <p:sp>
        <p:nvSpPr>
          <p:cNvPr id="19" name="Rectangle 18"/>
          <p:cNvSpPr/>
          <p:nvPr/>
        </p:nvSpPr>
        <p:spPr>
          <a:xfrm>
            <a:off x="1155125" y="3501735"/>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a:ln w="0"/>
                <a:solidFill>
                  <a:schemeClr val="accent2"/>
                </a:solidFill>
              </a:rPr>
              <a:t>Front </a:t>
            </a:r>
          </a:p>
          <a:p>
            <a:r>
              <a:rPr lang="id-ID" b="1" dirty="0"/>
              <a:t>Front </a:t>
            </a:r>
            <a:endParaRPr lang="id-ID" dirty="0"/>
          </a:p>
        </p:txBody>
      </p:sp>
      <p:sp>
        <p:nvSpPr>
          <p:cNvPr id="20" name="Rectangle 19"/>
          <p:cNvSpPr/>
          <p:nvPr/>
        </p:nvSpPr>
        <p:spPr>
          <a:xfrm>
            <a:off x="6440628" y="3480952"/>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smtClean="0">
                <a:ln w="0"/>
                <a:solidFill>
                  <a:schemeClr val="accent2"/>
                </a:solidFill>
              </a:rPr>
              <a:t>Rear </a:t>
            </a:r>
            <a:endParaRPr lang="id-ID" sz="1600" dirty="0">
              <a:ln w="0"/>
              <a:solidFill>
                <a:schemeClr val="accent2"/>
              </a:solidFill>
            </a:endParaRPr>
          </a:p>
          <a:p>
            <a:r>
              <a:rPr lang="id-ID" b="1" dirty="0"/>
              <a:t>Front </a:t>
            </a:r>
            <a:endParaRPr lang="id-ID" dirty="0"/>
          </a:p>
        </p:txBody>
      </p:sp>
    </p:spTree>
    <p:extLst>
      <p:ext uri="{BB962C8B-B14F-4D97-AF65-F5344CB8AC3E}">
        <p14:creationId xmlns:p14="http://schemas.microsoft.com/office/powerpoint/2010/main" val="3415226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sz="1400" b="0" dirty="0"/>
              <a:t/>
            </a:r>
            <a:br>
              <a:rPr lang="id-ID" sz="1400" b="0" dirty="0"/>
            </a:br>
            <a:r>
              <a:rPr lang="id-ID" sz="1400" b="0" dirty="0"/>
              <a:t>Contoh Queue (</a:t>
            </a:r>
            <a:r>
              <a:rPr lang="id-ID" sz="1400" b="0" i="1" dirty="0"/>
              <a:t>Antrian</a:t>
            </a:r>
            <a:r>
              <a:rPr lang="id-ID" sz="1400" b="0" dirty="0"/>
              <a:t>) Linear </a:t>
            </a:r>
            <a:br>
              <a:rPr lang="id-ID" sz="1400" b="0" dirty="0"/>
            </a:br>
            <a:endParaRPr lang="id-ID" sz="1400" dirty="0"/>
          </a:p>
        </p:txBody>
      </p:sp>
      <p:sp>
        <p:nvSpPr>
          <p:cNvPr id="8" name="Rectangle 7"/>
          <p:cNvSpPr/>
          <p:nvPr/>
        </p:nvSpPr>
        <p:spPr>
          <a:xfrm>
            <a:off x="966355" y="2275609"/>
            <a:ext cx="6909953" cy="914400"/>
          </a:xfrm>
          <a:prstGeom prst="rect">
            <a:avLst/>
          </a:prstGeom>
          <a:ln w="57150">
            <a:solidFill>
              <a:schemeClr val="accent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b="1" dirty="0">
                <a:latin typeface="Calibri" panose="020F0502020204030204" pitchFamily="34" charset="0"/>
              </a:rPr>
              <a:t>Front </a:t>
            </a:r>
            <a:endParaRPr lang="id-ID" dirty="0"/>
          </a:p>
          <a:p>
            <a:pPr algn="ctr"/>
            <a:endParaRPr lang="id-ID" dirty="0">
              <a:ln w="0"/>
              <a:solidFill>
                <a:schemeClr val="tx1"/>
              </a:solidFill>
              <a:effectLst>
                <a:outerShdw blurRad="38100" dist="19050" dir="2700000" algn="tl" rotWithShape="0">
                  <a:schemeClr val="dk1">
                    <a:alpha val="40000"/>
                  </a:schemeClr>
                </a:outerShdw>
              </a:effectLst>
            </a:endParaRPr>
          </a:p>
        </p:txBody>
      </p:sp>
      <p:cxnSp>
        <p:nvCxnSpPr>
          <p:cNvPr id="10" name="Straight Connector 9"/>
          <p:cNvCxnSpPr/>
          <p:nvPr/>
        </p:nvCxnSpPr>
        <p:spPr>
          <a:xfrm>
            <a:off x="1184562" y="2732809"/>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2438399"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3618632" y="2753591"/>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5004948"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6440628" y="2738004"/>
            <a:ext cx="820882" cy="10391"/>
          </a:xfrm>
          <a:prstGeom prst="line">
            <a:avLst/>
          </a:prstGeom>
        </p:spPr>
        <p:style>
          <a:lnRef idx="3">
            <a:schemeClr val="accent2"/>
          </a:lnRef>
          <a:fillRef idx="0">
            <a:schemeClr val="accent2"/>
          </a:fillRef>
          <a:effectRef idx="2">
            <a:schemeClr val="accent2"/>
          </a:effectRef>
          <a:fontRef idx="minor">
            <a:schemeClr val="tx1"/>
          </a:fontRef>
        </p:style>
      </p:cxnSp>
      <p:sp>
        <p:nvSpPr>
          <p:cNvPr id="19" name="Rectangle 18"/>
          <p:cNvSpPr/>
          <p:nvPr/>
        </p:nvSpPr>
        <p:spPr>
          <a:xfrm>
            <a:off x="1155125" y="3501735"/>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a:ln w="0"/>
                <a:solidFill>
                  <a:schemeClr val="accent2"/>
                </a:solidFill>
              </a:rPr>
              <a:t>Front </a:t>
            </a:r>
          </a:p>
          <a:p>
            <a:r>
              <a:rPr lang="id-ID" b="1" dirty="0"/>
              <a:t>Front </a:t>
            </a:r>
            <a:endParaRPr lang="id-ID" dirty="0"/>
          </a:p>
        </p:txBody>
      </p:sp>
      <p:sp>
        <p:nvSpPr>
          <p:cNvPr id="20" name="Rectangle 19"/>
          <p:cNvSpPr/>
          <p:nvPr/>
        </p:nvSpPr>
        <p:spPr>
          <a:xfrm>
            <a:off x="6440628" y="3480952"/>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smtClean="0">
                <a:ln w="0"/>
                <a:solidFill>
                  <a:schemeClr val="accent2"/>
                </a:solidFill>
              </a:rPr>
              <a:t>Rear </a:t>
            </a:r>
            <a:endParaRPr lang="id-ID" sz="1600" dirty="0">
              <a:ln w="0"/>
              <a:solidFill>
                <a:schemeClr val="accent2"/>
              </a:solidFill>
            </a:endParaRPr>
          </a:p>
          <a:p>
            <a:r>
              <a:rPr lang="id-ID" b="1" dirty="0"/>
              <a:t>Front </a:t>
            </a:r>
            <a:endParaRPr lang="id-ID" dirty="0"/>
          </a:p>
        </p:txBody>
      </p:sp>
      <p:pic>
        <p:nvPicPr>
          <p:cNvPr id="2" name="Picture 1"/>
          <p:cNvPicPr>
            <a:picLocks noChangeAspect="1"/>
          </p:cNvPicPr>
          <p:nvPr/>
        </p:nvPicPr>
        <p:blipFill>
          <a:blip r:embed="rId2"/>
          <a:stretch>
            <a:fillRect/>
          </a:stretch>
        </p:blipFill>
        <p:spPr>
          <a:xfrm>
            <a:off x="1464266" y="2384712"/>
            <a:ext cx="1075431" cy="716973"/>
          </a:xfrm>
          <a:prstGeom prst="rect">
            <a:avLst/>
          </a:prstGeom>
        </p:spPr>
      </p:pic>
      <p:pic>
        <p:nvPicPr>
          <p:cNvPr id="3" name="Picture 2"/>
          <p:cNvPicPr>
            <a:picLocks noChangeAspect="1"/>
          </p:cNvPicPr>
          <p:nvPr/>
        </p:nvPicPr>
        <p:blipFill>
          <a:blip r:embed="rId3"/>
          <a:stretch>
            <a:fillRect/>
          </a:stretch>
        </p:blipFill>
        <p:spPr>
          <a:xfrm>
            <a:off x="2819401" y="2384712"/>
            <a:ext cx="1183788" cy="685799"/>
          </a:xfrm>
          <a:prstGeom prst="rect">
            <a:avLst/>
          </a:prstGeom>
        </p:spPr>
      </p:pic>
      <p:pic>
        <p:nvPicPr>
          <p:cNvPr id="4" name="Picture 3"/>
          <p:cNvPicPr>
            <a:picLocks noChangeAspect="1"/>
          </p:cNvPicPr>
          <p:nvPr/>
        </p:nvPicPr>
        <p:blipFill>
          <a:blip r:embed="rId4"/>
          <a:stretch>
            <a:fillRect/>
          </a:stretch>
        </p:blipFill>
        <p:spPr>
          <a:xfrm>
            <a:off x="4122156" y="2384055"/>
            <a:ext cx="1249515" cy="686456"/>
          </a:xfrm>
          <a:prstGeom prst="rect">
            <a:avLst/>
          </a:prstGeom>
        </p:spPr>
      </p:pic>
      <p:pic>
        <p:nvPicPr>
          <p:cNvPr id="5" name="Picture 4"/>
          <p:cNvPicPr>
            <a:picLocks noChangeAspect="1"/>
          </p:cNvPicPr>
          <p:nvPr/>
        </p:nvPicPr>
        <p:blipFill>
          <a:blip r:embed="rId5"/>
          <a:stretch>
            <a:fillRect/>
          </a:stretch>
        </p:blipFill>
        <p:spPr>
          <a:xfrm>
            <a:off x="5695498" y="2312651"/>
            <a:ext cx="1105563" cy="789034"/>
          </a:xfrm>
          <a:prstGeom prst="rect">
            <a:avLst/>
          </a:prstGeom>
        </p:spPr>
      </p:pic>
    </p:spTree>
    <p:extLst>
      <p:ext uri="{BB962C8B-B14F-4D97-AF65-F5344CB8AC3E}">
        <p14:creationId xmlns:p14="http://schemas.microsoft.com/office/powerpoint/2010/main" val="1797773515"/>
      </p:ext>
    </p:extLst>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590</Words>
  <Application>Microsoft Office PowerPoint</Application>
  <PresentationFormat>On-screen Show (16:9)</PresentationFormat>
  <Paragraphs>142</Paragraphs>
  <Slides>33</Slides>
  <Notes>13</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Italic</vt:lpstr>
      <vt:lpstr>Hammersmith One</vt:lpstr>
      <vt:lpstr>Manjari</vt:lpstr>
      <vt:lpstr>Roboto Condensed Light</vt:lpstr>
      <vt:lpstr>Times New Roman</vt:lpstr>
      <vt:lpstr>Elegant Education Pack for Students by Slidesgo</vt:lpstr>
      <vt:lpstr>ASSALAMUALAIKUM WR.WB </vt:lpstr>
      <vt:lpstr>Struktur data QUEUE</vt:lpstr>
      <vt:lpstr>QUEUE (Antrian)</vt:lpstr>
      <vt:lpstr>Operasi Antrean atau queue adalah  FIFO (First In First Out)Elemen yang pertama masuk merupakan elemen yang pertama keluar.</vt:lpstr>
      <vt:lpstr>Operasi Dasar queue</vt:lpstr>
      <vt:lpstr>PENYAJIAN DARI ANTREAN</vt:lpstr>
      <vt:lpstr> Menggunakan 2 pointer (indikator) : - Front (F) untuk awal antrean - Rear (R) untuk akhir antrean  </vt:lpstr>
      <vt:lpstr> Contoh Queue (Antrian) Linear  </vt:lpstr>
      <vt:lpstr> Contoh Queue (Antrian) Linear  </vt:lpstr>
      <vt:lpstr> Contoh Queue (Antrian) Linear  </vt:lpstr>
      <vt:lpstr> Contoh Queue (Antrian) Linear  </vt:lpstr>
      <vt:lpstr> Contoh Queue (Antrian) Linear  </vt:lpstr>
      <vt:lpstr> Contoh Queue (Antrian) Linear  </vt:lpstr>
      <vt:lpstr>PowerPoint Presentation</vt:lpstr>
      <vt:lpstr> 2. ANTREAN MELINGKAR (CIRCULAR QUEUE) Prinsip : FIFO (First In First Out) </vt:lpstr>
      <vt:lpstr> Aturan Circular Array   1.Proses penghapusan dilakukan dengan cara nilai depan (front) ditambah 1  depan=depan + 1.   2.Proses penambahan elemen sama dengan queue linear array yaitu nilai belakang ditambah 1  belakang=belakang + 1.   3.Jika depan = maks dan ada elemen yang akan dihapus, maka nilai depan = 1.   4.Jika belakang = maks dan depan &lt;&gt; 1 maka jika ada elemen yang akan ditambahkan, nilai belakang=1.   5.Jika hanya tinggal 1 elemen di queue (depan = belakang), dan akan dihapus maka depan diisi 0 dan belakang diisi dengan 0 (queue kosong). </vt:lpstr>
      <vt:lpstr>Array sirkular</vt:lpstr>
      <vt:lpstr> Proses Circular Array </vt:lpstr>
      <vt:lpstr>PowerPoint Presentation</vt:lpstr>
      <vt:lpstr>Contoh soal </vt:lpstr>
      <vt:lpstr>JAWABAN</vt:lpstr>
      <vt:lpstr> •Pengantri register dulu  •Setelah register pengantri pertama dapat    tempat paling depan  •Pengantri selanjutnya berada dibelakangnya  •Setelah proses pengantri pertama selesai,  antrian setelahnya maju  •Sehingga terdapat tempat kosong  (paling belakang) untuk pengantri baru   </vt:lpstr>
      <vt:lpstr>Apakah orang yang sudah masuk dalam antrian dapat keluar dari antrian sebelum dilayani?</vt:lpstr>
      <vt:lpstr>Bisa, asalkan no urut si pengantri berada diujung nomor atau di awal antrian. Sedangkan jika si pengantri berada di posisi tengah tengah tidak bisa dilakukan, sebagaimana penjelasan dequeue antara lain adalah sebagai berikut:</vt:lpstr>
      <vt:lpstr>  DeQueue</vt:lpstr>
      <vt:lpstr>Jenis DeQueue</vt:lpstr>
      <vt:lpstr>PowerPoint Presentation</vt:lpstr>
      <vt:lpstr>PowerPoint Presentation</vt:lpstr>
      <vt:lpstr>PowerPoint Presentation</vt:lpstr>
      <vt:lpstr>PowerPoint Presentation</vt:lpstr>
      <vt:lpstr>Avatars</vt:lpstr>
      <vt:lpstr>Sekian ppt dari saya,</vt:lpstr>
      <vt:lpstr>Wassalamualaikum wr.wb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ASSALAMUALAIKUM WR.WB</dc:title>
  <dc:creator>Uwin</dc:creator>
  <cp:lastModifiedBy>ACENKCOM</cp:lastModifiedBy>
  <cp:revision>31</cp:revision>
  <dcterms:modified xsi:type="dcterms:W3CDTF">2022-05-10T05:03:49Z</dcterms:modified>
</cp:coreProperties>
</file>