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2/12/2022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2/12/2022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id-ID" dirty="0" smtClean="0"/>
              <a:t>Putri Narila</a:t>
            </a:r>
          </a:p>
          <a:p>
            <a:r>
              <a:rPr lang="id-ID" dirty="0" smtClean="0"/>
              <a:t>Tugas matematika diskrit</a:t>
            </a:r>
            <a:endParaRPr lang="id-ID" dirty="0"/>
          </a:p>
        </p:txBody>
      </p:sp>
      <p:sp>
        <p:nvSpPr>
          <p:cNvPr id="4" name="Rectangle 3"/>
          <p:cNvSpPr/>
          <p:nvPr/>
        </p:nvSpPr>
        <p:spPr>
          <a:xfrm>
            <a:off x="3335628" y="2155965"/>
            <a:ext cx="5473521" cy="923330"/>
          </a:xfrm>
          <a:prstGeom prst="rect">
            <a:avLst/>
          </a:prstGeom>
          <a:noFill/>
        </p:spPr>
        <p:txBody>
          <a:bodyPr wrap="square" lIns="91440" tIns="45720" rIns="91440" bIns="45720">
            <a:spAutoFit/>
          </a:bodyPr>
          <a:lstStyle/>
          <a:p>
            <a:pPr algn="ctr"/>
            <a:r>
              <a:rPr lang="id-ID"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a:t>
            </a:r>
            <a:r>
              <a:rPr lang="id-ID"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ljabar Bolean</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86199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66613" y="1365161"/>
            <a:ext cx="9844823" cy="3335628"/>
          </a:xfrm>
        </p:spPr>
        <p:txBody>
          <a:bodyPr>
            <a:noAutofit/>
          </a:bodyPr>
          <a:lstStyle/>
          <a:p>
            <a:r>
              <a:rPr lang="id-ID" sz="2400" dirty="0">
                <a:latin typeface="Times New Roman" panose="02020603050405020304" pitchFamily="18" charset="0"/>
                <a:cs typeface="Times New Roman" panose="02020603050405020304" pitchFamily="18" charset="0"/>
              </a:rPr>
              <a:t>setiap fungsi Boolean dapat direpresentasikan menggunakan </a:t>
            </a:r>
            <a:r>
              <a:rPr lang="id-ID" sz="2400" dirty="0" smtClean="0">
                <a:latin typeface="Times New Roman" panose="02020603050405020304" pitchFamily="18" charset="0"/>
                <a:cs typeface="Times New Roman" panose="02020603050405020304" pitchFamily="18" charset="0"/>
              </a:rPr>
              <a:t>tiga Operator </a:t>
            </a:r>
            <a:r>
              <a:rPr lang="id-ID" sz="2400" dirty="0">
                <a:latin typeface="Times New Roman" panose="02020603050405020304" pitchFamily="18" charset="0"/>
                <a:cs typeface="Times New Roman" panose="02020603050405020304" pitchFamily="18" charset="0"/>
              </a:rPr>
              <a:t>Boolean ·,+, dan </a:t>
            </a:r>
            <a:r>
              <a:rPr lang="id-ID" sz="2400" dirty="0" smtClean="0">
                <a:latin typeface="Times New Roman" panose="02020603050405020304" pitchFamily="18" charset="0"/>
                <a:cs typeface="Times New Roman" panose="02020603050405020304" pitchFamily="18" charset="0"/>
              </a:rPr>
              <a:t>.</a:t>
            </a:r>
            <a:br>
              <a:rPr lang="id-ID" sz="2400" dirty="0" smtClean="0">
                <a:latin typeface="Times New Roman" panose="02020603050405020304" pitchFamily="18" charset="0"/>
                <a:cs typeface="Times New Roman" panose="02020603050405020304" pitchFamily="18" charset="0"/>
              </a:rPr>
            </a:br>
            <a:r>
              <a:rPr lang="id-ID" sz="2400" dirty="0" smtClean="0">
                <a:latin typeface="Times New Roman" panose="02020603050405020304" pitchFamily="18" charset="0"/>
                <a:cs typeface="Times New Roman" panose="02020603050405020304" pitchFamily="18" charset="0"/>
              </a:rPr>
              <a:t>Apakah </a:t>
            </a:r>
            <a:r>
              <a:rPr lang="id-ID" sz="2400" dirty="0">
                <a:latin typeface="Times New Roman" panose="02020603050405020304" pitchFamily="18" charset="0"/>
                <a:cs typeface="Times New Roman" panose="02020603050405020304" pitchFamily="18" charset="0"/>
              </a:rPr>
              <a:t>ada set operator yang lebih kecil yangdapat digunakan untuk mewakili semua fungsi Boolean? Kami akan menjawab pertanyaan ini dengan menunjukkan bahwasemua fungsi Boolean dapat direpresentasikan hanya dengan menggunakan satu operator.</a:t>
            </a:r>
          </a:p>
        </p:txBody>
      </p:sp>
    </p:spTree>
    <p:extLst>
      <p:ext uri="{BB962C8B-B14F-4D97-AF65-F5344CB8AC3E}">
        <p14:creationId xmlns:p14="http://schemas.microsoft.com/office/powerpoint/2010/main" val="3868736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Definisi aljabar bolean</a:t>
            </a:r>
            <a:endParaRPr lang="id-ID" b="1" dirty="0"/>
          </a:p>
        </p:txBody>
      </p:sp>
      <p:sp>
        <p:nvSpPr>
          <p:cNvPr id="3" name="Content Placeholder 2"/>
          <p:cNvSpPr>
            <a:spLocks noGrp="1"/>
          </p:cNvSpPr>
          <p:nvPr>
            <p:ph idx="1"/>
          </p:nvPr>
        </p:nvSpPr>
        <p:spPr/>
        <p:txBody>
          <a:bodyPr>
            <a:normAutofit fontScale="92500"/>
          </a:bodyPr>
          <a:lstStyle/>
          <a:p>
            <a:pPr algn="just"/>
            <a:r>
              <a:rPr lang="id-ID" dirty="0">
                <a:latin typeface="Adobe Caslon Pro Bold" panose="0205070206050A020403" pitchFamily="18" charset="0"/>
              </a:rPr>
              <a:t>Aljabar Boolean atau dalam bahasa Inggris disebut dengan Boolean Algebra adalah matematika yang digunakan untuk menganalisis dan menyederhanakan Gerbang Logika pada Rangkaian-rangkaian Digital Elektronika. Boolean pada dasarnya merupakan Tipe data yang hanya terdiri dari dua nilai yaitu “True” dan “False” atau “Tinggi” dan “Rendah” yang biasanya dilambangkan dengan angka “1” dan “0” pada Gerbang Logika ataupun bahasa pemrograman komputer. Aljabar Boolean ini pertama kali diperkenalkan oleh seorang Matematikawan yang berasal dari Inggris pada tahun 1854. Nama Boolean sendiri diambil dari nama penemunya yaitu George Boole.</a:t>
            </a:r>
            <a:endParaRPr lang="id-ID" dirty="0">
              <a:latin typeface="Adobe Caslon Pro Bold" panose="0205070206050A020403" pitchFamily="18" charset="0"/>
            </a:endParaRPr>
          </a:p>
        </p:txBody>
      </p:sp>
    </p:spTree>
    <p:extLst>
      <p:ext uri="{BB962C8B-B14F-4D97-AF65-F5344CB8AC3E}">
        <p14:creationId xmlns:p14="http://schemas.microsoft.com/office/powerpoint/2010/main" val="3448789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Fungsi aljabar bolean</a:t>
            </a:r>
            <a:endParaRPr lang="id-ID" b="1" dirty="0"/>
          </a:p>
        </p:txBody>
      </p:sp>
      <p:sp>
        <p:nvSpPr>
          <p:cNvPr id="3" name="Content Placeholder 2"/>
          <p:cNvSpPr>
            <a:spLocks noGrp="1"/>
          </p:cNvSpPr>
          <p:nvPr>
            <p:ph idx="1"/>
          </p:nvPr>
        </p:nvSpPr>
        <p:spPr>
          <a:xfrm>
            <a:off x="1197736" y="2395470"/>
            <a:ext cx="9916732" cy="3593206"/>
          </a:xfrm>
        </p:spPr>
        <p:txBody>
          <a:bodyPr>
            <a:noAutofit/>
          </a:bodyPr>
          <a:lstStyle/>
          <a:p>
            <a:r>
              <a:rPr lang="id-ID" sz="2000" dirty="0">
                <a:latin typeface="Times New Roman" panose="02020603050405020304" pitchFamily="18" charset="0"/>
                <a:cs typeface="Times New Roman" panose="02020603050405020304" pitchFamily="18" charset="0"/>
              </a:rPr>
              <a:t>Aljabar Boolean menyediakan operasi dan aturan untuk bekerja dengan himpunan {0, 1}. Elektronikdan sakelar optik dapat dipelajari menggunakan himpunan ini dan aturan aljabar Boolean. TigaOperasi dalam aljabar Boolean yang paling sering kita gunakan adalah komplementasi, penjumlahan Boolean, danproduk Boolean. Komplemen suatu elemen, dilambangkan dengan batang, didefinisikan oleh 0 = 1dan 1 = 0. Jumlah Boolean, dilambangkan dengan + atau OR, memiliki nilai sebagai berikut:1 + 1 = 1, 1 + 0 = 1, 0 + 1 = 1, 0 + 0 = 0.Produk Boolean, dilambangkan dengan · atau AND, memiliki nilai sebagai berikut:1 · 1 = 1, 1 · 0 = 0, 0 · 1 = 0, 0 · 0 = 0.Ketika tidak ada bahaya kebingungan, simbol · dapat dihapus, seperti dalam penulisan aljabarproduk. Kecuali tanda kurung digunakan, aturan prioritas untuk operator Boolean adalah: pertama,semua pelengkap dihitung, diikuti oleh semua produk Boolean, diikuti oleh semua jumlah Boolean.</a:t>
            </a:r>
          </a:p>
        </p:txBody>
      </p:sp>
    </p:spTree>
    <p:extLst>
      <p:ext uri="{BB962C8B-B14F-4D97-AF65-F5344CB8AC3E}">
        <p14:creationId xmlns:p14="http://schemas.microsoft.com/office/powerpoint/2010/main" val="47989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4886" y="1675968"/>
            <a:ext cx="10162227" cy="3506063"/>
          </a:xfrm>
          <a:prstGeom prst="rect">
            <a:avLst/>
          </a:prstGeom>
        </p:spPr>
      </p:pic>
    </p:spTree>
    <p:extLst>
      <p:ext uri="{BB962C8B-B14F-4D97-AF65-F5344CB8AC3E}">
        <p14:creationId xmlns:p14="http://schemas.microsoft.com/office/powerpoint/2010/main" val="804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62130" y="1403797"/>
            <a:ext cx="9182636" cy="3108543"/>
          </a:xfrm>
          <a:prstGeom prst="rect">
            <a:avLst/>
          </a:prstGeom>
        </p:spPr>
        <p:txBody>
          <a:bodyPr wrap="square">
            <a:spAutoFit/>
          </a:bodyPr>
          <a:lstStyle/>
          <a:p>
            <a:pPr algn="just"/>
            <a:r>
              <a:rPr lang="id-ID" sz="2800" dirty="0">
                <a:latin typeface="Times New Roman" panose="02020603050405020304" pitchFamily="18" charset="0"/>
                <a:cs typeface="Times New Roman" panose="02020603050405020304" pitchFamily="18" charset="0"/>
              </a:rPr>
              <a:t>Ekspresi Boolean dan Fungsi BooleanMisal B = {0, 1}. Maka Bn = {(x1, x2, . . , xn) | xi B untuk 1 i n} adalah himpunan semua kemungkinann-tupel dari 0s dan 1s. Variabel x disebut variabel Boolean jika hanya mengasumsikan nilaidari B, yaitu, jika satu-satunya nilai yang mungkin adalah 0 dan 1. Sebuah fungsi dari Bn ke B disebut aFungsi Boolean derajat n. Selengkapnya tentang ekspresi</a:t>
            </a:r>
          </a:p>
        </p:txBody>
      </p:sp>
    </p:spTree>
    <p:extLst>
      <p:ext uri="{BB962C8B-B14F-4D97-AF65-F5344CB8AC3E}">
        <p14:creationId xmlns:p14="http://schemas.microsoft.com/office/powerpoint/2010/main" val="4262753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4665" y="2207481"/>
            <a:ext cx="6096000" cy="1477328"/>
          </a:xfrm>
          <a:prstGeom prst="rect">
            <a:avLst/>
          </a:prstGeom>
        </p:spPr>
        <p:txBody>
          <a:bodyPr>
            <a:spAutoFit/>
          </a:bodyPr>
          <a:lstStyle/>
          <a:p>
            <a:r>
              <a:rPr lang="id-ID" dirty="0" smtClean="0"/>
              <a:t>Carilah </a:t>
            </a:r>
            <a:r>
              <a:rPr lang="id-ID" dirty="0"/>
              <a:t>nilai 1 · 0 + (0 + 1).Solusi: Menggunakan definisi komplementasi, jumlah Boolean, dan produk Boolean,berikut </a:t>
            </a:r>
            <a:r>
              <a:rPr lang="id-ID" dirty="0" smtClean="0"/>
              <a:t>ini</a:t>
            </a:r>
          </a:p>
          <a:p>
            <a:r>
              <a:rPr lang="id-ID" dirty="0" smtClean="0"/>
              <a:t>1 </a:t>
            </a:r>
            <a:r>
              <a:rPr lang="id-ID" dirty="0"/>
              <a:t>· 0 + (0 + 1) = 0 + </a:t>
            </a:r>
            <a:r>
              <a:rPr lang="id-ID" dirty="0" smtClean="0"/>
              <a:t>1</a:t>
            </a:r>
          </a:p>
          <a:p>
            <a:r>
              <a:rPr lang="id-ID" dirty="0"/>
              <a:t>	</a:t>
            </a:r>
            <a:r>
              <a:rPr lang="id-ID" dirty="0" smtClean="0"/>
              <a:t>		= </a:t>
            </a:r>
            <a:r>
              <a:rPr lang="id-ID" dirty="0"/>
              <a:t>0 + </a:t>
            </a:r>
            <a:r>
              <a:rPr lang="id-ID" dirty="0" smtClean="0"/>
              <a:t>0</a:t>
            </a:r>
          </a:p>
          <a:p>
            <a:r>
              <a:rPr lang="id-ID" dirty="0"/>
              <a:t>	</a:t>
            </a:r>
            <a:r>
              <a:rPr lang="id-ID" dirty="0" smtClean="0"/>
              <a:t>		= </a:t>
            </a:r>
            <a:r>
              <a:rPr lang="id-ID" dirty="0"/>
              <a:t>0.</a:t>
            </a:r>
          </a:p>
        </p:txBody>
      </p:sp>
      <p:sp>
        <p:nvSpPr>
          <p:cNvPr id="3" name="Rectangle 2"/>
          <p:cNvSpPr/>
          <p:nvPr/>
        </p:nvSpPr>
        <p:spPr>
          <a:xfrm>
            <a:off x="2403963" y="1035505"/>
            <a:ext cx="3692037" cy="923330"/>
          </a:xfrm>
          <a:prstGeom prst="rect">
            <a:avLst/>
          </a:prstGeom>
          <a:noFill/>
        </p:spPr>
        <p:txBody>
          <a:bodyPr wrap="square" lIns="91440" tIns="45720" rIns="91440" bIns="45720">
            <a:spAutoFit/>
          </a:bodyPr>
          <a:lstStyle/>
          <a:p>
            <a:pPr algn="ctr"/>
            <a:r>
              <a:rPr lang="id-ID" sz="5400" dirty="0"/>
              <a:t>CONTOH 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9639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03963" y="1035505"/>
            <a:ext cx="3692037" cy="923330"/>
          </a:xfrm>
          <a:prstGeom prst="rect">
            <a:avLst/>
          </a:prstGeom>
          <a:noFill/>
        </p:spPr>
        <p:txBody>
          <a:bodyPr wrap="square" lIns="91440" tIns="45720" rIns="91440" bIns="45720">
            <a:spAutoFit/>
          </a:bodyPr>
          <a:lstStyle/>
          <a:p>
            <a:pPr algn="ctr"/>
            <a:r>
              <a:rPr lang="id-ID" sz="5400" dirty="0"/>
              <a:t>CONTOH </a:t>
            </a:r>
            <a:r>
              <a:rPr lang="id-ID" sz="5400" dirty="0" smtClean="0"/>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1837385" y="2245913"/>
            <a:ext cx="6920248" cy="2031325"/>
          </a:xfrm>
          <a:prstGeom prst="rect">
            <a:avLst/>
          </a:prstGeom>
        </p:spPr>
        <p:txBody>
          <a:bodyPr wrap="square">
            <a:spAutoFit/>
          </a:bodyPr>
          <a:lstStyle/>
          <a:p>
            <a:r>
              <a:rPr lang="id-ID" dirty="0">
                <a:latin typeface="Times New Roman" panose="02020603050405020304" pitchFamily="18" charset="0"/>
                <a:cs typeface="Times New Roman" panose="02020603050405020304" pitchFamily="18" charset="0"/>
              </a:rPr>
              <a:t>Terjemahkan 1 · 0 + (0 + 1) = 0, persamaan yang ditemukan pada Contoh 1, menjadi persamaan logis.Solusi: Kami memperoleh kesetaraan logis ketika kami menerjemahkan setiap 1 menjadi T, masing-masing 0 menjadisebuah F, setiap jumlah Boolean menjadi disjungsi, setiap hasil kali Boolean menjadi konjungsi, dan masing-masingkomplementasi menjadi negasi. Kita </a:t>
            </a:r>
            <a:r>
              <a:rPr lang="id-ID" dirty="0" smtClean="0">
                <a:latin typeface="Times New Roman" panose="02020603050405020304" pitchFamily="18" charset="0"/>
                <a:cs typeface="Times New Roman" panose="02020603050405020304" pitchFamily="18" charset="0"/>
              </a:rPr>
              <a:t>peroleh</a:t>
            </a:r>
          </a:p>
          <a:p>
            <a:r>
              <a:rPr lang="id-ID" u="sng" dirty="0" smtClean="0">
                <a:solidFill>
                  <a:srgbClr val="00B0F0"/>
                </a:solidFill>
                <a:latin typeface="Times New Roman" panose="02020603050405020304" pitchFamily="18" charset="0"/>
                <a:cs typeface="Times New Roman" panose="02020603050405020304" pitchFamily="18" charset="0"/>
              </a:rPr>
              <a:t>(</a:t>
            </a:r>
            <a:r>
              <a:rPr lang="id-ID" u="sng" dirty="0">
                <a:solidFill>
                  <a:srgbClr val="00B0F0"/>
                </a:solidFill>
                <a:latin typeface="Times New Roman" panose="02020603050405020304" pitchFamily="18" charset="0"/>
                <a:cs typeface="Times New Roman" panose="02020603050405020304" pitchFamily="18" charset="0"/>
              </a:rPr>
              <a:t>T F)∨¬(T F) F. </a:t>
            </a:r>
          </a:p>
        </p:txBody>
      </p:sp>
    </p:spTree>
    <p:extLst>
      <p:ext uri="{BB962C8B-B14F-4D97-AF65-F5344CB8AC3E}">
        <p14:creationId xmlns:p14="http://schemas.microsoft.com/office/powerpoint/2010/main" val="580510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3963" y="1035505"/>
            <a:ext cx="3692037" cy="923330"/>
          </a:xfrm>
          <a:prstGeom prst="rect">
            <a:avLst/>
          </a:prstGeom>
          <a:noFill/>
        </p:spPr>
        <p:txBody>
          <a:bodyPr wrap="square" lIns="91440" tIns="45720" rIns="91440" bIns="45720">
            <a:spAutoFit/>
          </a:bodyPr>
          <a:lstStyle/>
          <a:p>
            <a:pPr algn="ctr"/>
            <a:r>
              <a:rPr lang="id-ID" sz="5400" dirty="0"/>
              <a:t>CONTOH </a:t>
            </a:r>
            <a:r>
              <a:rPr lang="id-ID" sz="5400" dirty="0" smtClean="0"/>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Title 6"/>
          <p:cNvSpPr>
            <a:spLocks noGrp="1"/>
          </p:cNvSpPr>
          <p:nvPr>
            <p:ph type="title" idx="4294967295"/>
          </p:nvPr>
        </p:nvSpPr>
        <p:spPr>
          <a:xfrm>
            <a:off x="1403798" y="1958835"/>
            <a:ext cx="8628844" cy="3309870"/>
          </a:xfrm>
        </p:spPr>
        <p:txBody>
          <a:bodyPr>
            <a:noAutofit/>
          </a:bodyPr>
          <a:lstStyle/>
          <a:p>
            <a:r>
              <a:rPr lang="id-ID" sz="2000" dirty="0"/>
              <a:t>Fungsi F(x, y) = xy dari himpunan pasangan terurut variabel Boolean ke himpunan {0, 1} adalahfungsi Boolean derajat 2 dengan F(1, 1) = 0, F(1, 0) = 1, F(0, 1) = 0, dan F(0, 0) = 0.Kami menampilkan nilai-nilai F pada Tabel 1.▲TABEL 1x y F(x, y)1 1 01 0 10 1 00 0 0Fungsi Boolean dapat direpresentasikan menggunakan ekspresi yang dibuat dari variabel dan Booleanoperasi. Ekspresi Boolean dalam variabel x1, x2, . . . , xn </a:t>
            </a:r>
            <a:r>
              <a:rPr lang="id-ID" sz="2000" dirty="0" smtClean="0"/>
              <a:t/>
            </a:r>
            <a:br>
              <a:rPr lang="id-ID" sz="2000" dirty="0" smtClean="0"/>
            </a:br>
            <a:r>
              <a:rPr lang="id-ID" sz="2000" dirty="0" smtClean="0"/>
              <a:t>didefinisikan </a:t>
            </a:r>
            <a:r>
              <a:rPr lang="id-ID" sz="2000" dirty="0"/>
              <a:t>secara rekursif sebagai0, 1, x1, x2, . . . , xn adalah ekspresi Boolean;jika E1 dan E2 adalah ekspresi Boolean, maka E1, (E1E2), dan (E1 + E2) adalah ekspresi Boolean.Setiap ekspresi Boolean mewakili fungsi Boolean. Nilai fungsi ini diperolehdengan mengganti 0 dan 1 untuk variabel dalam ekspresi.</a:t>
            </a:r>
          </a:p>
        </p:txBody>
      </p:sp>
    </p:spTree>
    <p:extLst>
      <p:ext uri="{BB962C8B-B14F-4D97-AF65-F5344CB8AC3E}">
        <p14:creationId xmlns:p14="http://schemas.microsoft.com/office/powerpoint/2010/main" val="3288294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3963" y="1035505"/>
            <a:ext cx="3692037" cy="923330"/>
          </a:xfrm>
          <a:prstGeom prst="rect">
            <a:avLst/>
          </a:prstGeom>
          <a:noFill/>
        </p:spPr>
        <p:txBody>
          <a:bodyPr wrap="square" lIns="91440" tIns="45720" rIns="91440" bIns="45720">
            <a:spAutoFit/>
          </a:bodyPr>
          <a:lstStyle/>
          <a:p>
            <a:pPr algn="ctr"/>
            <a:r>
              <a:rPr lang="id-ID" sz="5400" dirty="0"/>
              <a:t>CONTOH </a:t>
            </a:r>
            <a:r>
              <a:rPr lang="id-ID" sz="5400" dirty="0" smtClean="0"/>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1506829" y="2228045"/>
            <a:ext cx="9182636" cy="1200329"/>
          </a:xfrm>
          <a:prstGeom prst="rect">
            <a:avLst/>
          </a:prstGeom>
        </p:spPr>
        <p:txBody>
          <a:bodyPr wrap="square">
            <a:spAutoFit/>
          </a:bodyPr>
          <a:lstStyle/>
          <a:p>
            <a:r>
              <a:rPr lang="id-ID" dirty="0"/>
              <a:t>Terjemahkan ekivalensi logis (T T)∨¬F T menjadi suatu identitas dalam aljabar Boolean.Solusi: Kami memperoleh identitas dalam aljabar Boolean ketika kami menerjemahkan setiap T menjadi 1, masing-masing Fmenjadi 0, setiap disjungsi menjadi jumlah Boolean, setiap konjungsi menjadi produk Boolean, dansetiap negasi menjadi komplemen. Kita peroleh(1 · 1) + 0 = 1. </a:t>
            </a:r>
          </a:p>
        </p:txBody>
      </p:sp>
    </p:spTree>
    <p:extLst>
      <p:ext uri="{BB962C8B-B14F-4D97-AF65-F5344CB8AC3E}">
        <p14:creationId xmlns:p14="http://schemas.microsoft.com/office/powerpoint/2010/main" val="7529889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248</TotalTime>
  <Words>661</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Adobe Caslon Pro Bold</vt:lpstr>
      <vt:lpstr>Arial</vt:lpstr>
      <vt:lpstr>Garamond</vt:lpstr>
      <vt:lpstr>Times New Roman</vt:lpstr>
      <vt:lpstr>Organic</vt:lpstr>
      <vt:lpstr>PowerPoint Presentation</vt:lpstr>
      <vt:lpstr>Definisi aljabar bolean</vt:lpstr>
      <vt:lpstr>Fungsi aljabar bolean</vt:lpstr>
      <vt:lpstr>PowerPoint Presentation</vt:lpstr>
      <vt:lpstr>PowerPoint Presentation</vt:lpstr>
      <vt:lpstr>PowerPoint Presentation</vt:lpstr>
      <vt:lpstr>PowerPoint Presentation</vt:lpstr>
      <vt:lpstr>Fungsi F(x, y) = xy dari himpunan pasangan terurut variabel Boolean ke himpunan {0, 1} adalahfungsi Boolean derajat 2 dengan F(1, 1) = 0, F(1, 0) = 1, F(0, 1) = 0, dan F(0, 0) = 0.Kami menampilkan nilai-nilai F pada Tabel 1.▲TABEL 1x y F(x, y)1 1 01 0 10 1 00 0 0Fungsi Boolean dapat direpresentasikan menggunakan ekspresi yang dibuat dari variabel dan Booleanoperasi. Ekspresi Boolean dalam variabel x1, x2, . . . , xn  didefinisikan secara rekursif sebagai0, 1, x1, x2, . . . , xn adalah ekspresi Boolean;jika E1 dan E2 adalah ekspresi Boolean, maka E1, (E1E2), dan (E1 + E2) adalah ekspresi Boolean.Setiap ekspresi Boolean mewakili fungsi Boolean. Nilai fungsi ini diperolehdengan mengganti 0 dan 1 untuk variabel dalam ekspresi.</vt:lpstr>
      <vt:lpstr>PowerPoint Presentation</vt:lpstr>
      <vt:lpstr>setiap fungsi Boolean dapat direpresentasikan menggunakan tiga Operator Boolean ·,+, dan . Apakah ada set operator yang lebih kecil yangdapat digunakan untuk mewakili semua fungsi Boolean? Kami akan menjawab pertanyaan ini dengan menunjukkan bahwasemua fungsi Boolean dapat direpresentasikan hanya dengan menggunakan satu operator.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ACENKCOM</dc:creator>
  <cp:lastModifiedBy>ACENKCOM</cp:lastModifiedBy>
  <cp:revision>8</cp:revision>
  <dcterms:created xsi:type="dcterms:W3CDTF">2022-02-12T02:07:58Z</dcterms:created>
  <dcterms:modified xsi:type="dcterms:W3CDTF">2022-02-12T06:16:42Z</dcterms:modified>
</cp:coreProperties>
</file>