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0" r:id="rId2"/>
    <p:sldId id="259" r:id="rId3"/>
    <p:sldId id="260" r:id="rId4"/>
    <p:sldId id="261" r:id="rId5"/>
    <p:sldId id="262" r:id="rId6"/>
    <p:sldId id="263" r:id="rId7"/>
    <p:sldId id="271" r:id="rId8"/>
    <p:sldId id="272" r:id="rId9"/>
    <p:sldId id="282" r:id="rId10"/>
    <p:sldId id="274" r:id="rId11"/>
    <p:sldId id="275" r:id="rId12"/>
    <p:sldId id="276" r:id="rId13"/>
    <p:sldId id="278" r:id="rId14"/>
    <p:sldId id="279" r:id="rId15"/>
    <p:sldId id="280" r:id="rId16"/>
    <p:sldId id="281" r:id="rId17"/>
    <p:sldId id="283" r:id="rId18"/>
    <p:sldId id="284" r:id="rId19"/>
    <p:sldId id="286" r:id="rId20"/>
    <p:sldId id="287" r:id="rId21"/>
    <p:sldId id="288" r:id="rId22"/>
    <p:sldId id="290" r:id="rId23"/>
    <p:sldId id="289" r:id="rId24"/>
    <p:sldId id="291" r:id="rId25"/>
    <p:sldId id="285" r:id="rId26"/>
    <p:sldId id="292" r:id="rId27"/>
    <p:sldId id="293" r:id="rId28"/>
    <p:sldId id="29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5033" autoAdjust="0"/>
  </p:normalViewPr>
  <p:slideViewPr>
    <p:cSldViewPr snapToGrid="0">
      <p:cViewPr>
        <p:scale>
          <a:sx n="75" d="100"/>
          <a:sy n="75" d="100"/>
        </p:scale>
        <p:origin x="883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ABD511-2AAF-4E30-9334-88A17858301B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MY"/>
        </a:p>
      </dgm:t>
    </dgm:pt>
    <dgm:pt modelId="{80711684-0BE6-4F39-AA92-4CE9B01806FF}">
      <dgm:prSet phldrT="[Text]"/>
      <dgm:spPr/>
      <dgm:t>
        <a:bodyPr/>
        <a:lstStyle/>
        <a:p>
          <a:r>
            <a:rPr lang="en-MY" dirty="0"/>
            <a:t>Data Preparation</a:t>
          </a:r>
        </a:p>
      </dgm:t>
    </dgm:pt>
    <dgm:pt modelId="{BE52F65F-FE07-4649-A1F5-6679921FA85E}" type="parTrans" cxnId="{9FA17BDF-FF67-426A-A21C-B6302BF24345}">
      <dgm:prSet/>
      <dgm:spPr/>
      <dgm:t>
        <a:bodyPr/>
        <a:lstStyle/>
        <a:p>
          <a:endParaRPr lang="en-MY"/>
        </a:p>
      </dgm:t>
    </dgm:pt>
    <dgm:pt modelId="{AC31DE0E-65BE-48EF-9BAF-2A2E30980DAE}" type="sibTrans" cxnId="{9FA17BDF-FF67-426A-A21C-B6302BF24345}">
      <dgm:prSet phldrT="1"/>
      <dgm:spPr/>
      <dgm:t>
        <a:bodyPr/>
        <a:lstStyle/>
        <a:p>
          <a:endParaRPr lang="en-MY"/>
        </a:p>
      </dgm:t>
    </dgm:pt>
    <dgm:pt modelId="{42DEF844-2449-4497-808F-2B5FDDF1B1B2}">
      <dgm:prSet phldrT="[Text]"/>
      <dgm:spPr/>
      <dgm:t>
        <a:bodyPr/>
        <a:lstStyle/>
        <a:p>
          <a:r>
            <a:rPr lang="en-MY" dirty="0"/>
            <a:t>Check for missing values</a:t>
          </a:r>
        </a:p>
      </dgm:t>
    </dgm:pt>
    <dgm:pt modelId="{ABF9CB49-C664-4C7A-9E35-7A975B4A0A70}" type="parTrans" cxnId="{817DF393-871F-4F5D-843F-E2598E1EEEA7}">
      <dgm:prSet/>
      <dgm:spPr/>
      <dgm:t>
        <a:bodyPr/>
        <a:lstStyle/>
        <a:p>
          <a:endParaRPr lang="en-MY"/>
        </a:p>
      </dgm:t>
    </dgm:pt>
    <dgm:pt modelId="{A0A799AA-B046-450E-8D33-C60554674C13}" type="sibTrans" cxnId="{817DF393-871F-4F5D-843F-E2598E1EEEA7}">
      <dgm:prSet/>
      <dgm:spPr/>
      <dgm:t>
        <a:bodyPr/>
        <a:lstStyle/>
        <a:p>
          <a:endParaRPr lang="en-MY"/>
        </a:p>
      </dgm:t>
    </dgm:pt>
    <dgm:pt modelId="{4F7A61BA-6E63-4769-8432-4EFB9C252260}">
      <dgm:prSet phldrT="[Text]"/>
      <dgm:spPr/>
      <dgm:t>
        <a:bodyPr/>
        <a:lstStyle/>
        <a:p>
          <a:r>
            <a:rPr lang="en-MY" dirty="0"/>
            <a:t>Check for duplicates</a:t>
          </a:r>
        </a:p>
      </dgm:t>
    </dgm:pt>
    <dgm:pt modelId="{560275EC-3ABF-42F8-A2DA-760D79D306B0}" type="parTrans" cxnId="{7BFB5114-E5F0-4C42-8A93-46EE913D870E}">
      <dgm:prSet/>
      <dgm:spPr/>
      <dgm:t>
        <a:bodyPr/>
        <a:lstStyle/>
        <a:p>
          <a:endParaRPr lang="en-MY"/>
        </a:p>
      </dgm:t>
    </dgm:pt>
    <dgm:pt modelId="{1DFA797D-B7E4-443D-B7DC-12A1E1E8B73C}" type="sibTrans" cxnId="{7BFB5114-E5F0-4C42-8A93-46EE913D870E}">
      <dgm:prSet/>
      <dgm:spPr/>
      <dgm:t>
        <a:bodyPr/>
        <a:lstStyle/>
        <a:p>
          <a:endParaRPr lang="en-MY"/>
        </a:p>
      </dgm:t>
    </dgm:pt>
    <dgm:pt modelId="{C0FC96C8-BACA-4ADB-9736-A933BD79BBF8}">
      <dgm:prSet phldrT="[Text]"/>
      <dgm:spPr/>
      <dgm:t>
        <a:bodyPr/>
        <a:lstStyle/>
        <a:p>
          <a:r>
            <a:rPr lang="en-MY" dirty="0"/>
            <a:t>Data Pre-Processing</a:t>
          </a:r>
        </a:p>
      </dgm:t>
    </dgm:pt>
    <dgm:pt modelId="{1D04A9AE-B8A7-419E-AA70-886565421258}" type="parTrans" cxnId="{49F41587-2E3F-4CC8-8078-C133475ADFBF}">
      <dgm:prSet/>
      <dgm:spPr/>
      <dgm:t>
        <a:bodyPr/>
        <a:lstStyle/>
        <a:p>
          <a:endParaRPr lang="en-MY"/>
        </a:p>
      </dgm:t>
    </dgm:pt>
    <dgm:pt modelId="{F3B7E933-C3FA-4BEE-A75D-CD91EBBB1E50}" type="sibTrans" cxnId="{49F41587-2E3F-4CC8-8078-C133475ADFBF}">
      <dgm:prSet phldrT="2"/>
      <dgm:spPr/>
      <dgm:t>
        <a:bodyPr/>
        <a:lstStyle/>
        <a:p>
          <a:endParaRPr lang="en-MY"/>
        </a:p>
      </dgm:t>
    </dgm:pt>
    <dgm:pt modelId="{D03F3FE0-7913-474E-9A3A-089DB8F59C35}">
      <dgm:prSet phldrT="[Text]"/>
      <dgm:spPr/>
      <dgm:t>
        <a:bodyPr/>
        <a:lstStyle/>
        <a:p>
          <a:r>
            <a:rPr lang="en-MY" dirty="0"/>
            <a:t>Understand how the features are related to our target variable – Attrition</a:t>
          </a:r>
        </a:p>
      </dgm:t>
    </dgm:pt>
    <dgm:pt modelId="{9FA8C01D-D41C-4526-8FA1-40A078BA6D5F}" type="parTrans" cxnId="{019C07A2-EB33-4BB6-ABDA-C0F5582A8576}">
      <dgm:prSet/>
      <dgm:spPr/>
      <dgm:t>
        <a:bodyPr/>
        <a:lstStyle/>
        <a:p>
          <a:endParaRPr lang="en-MY"/>
        </a:p>
      </dgm:t>
    </dgm:pt>
    <dgm:pt modelId="{7B24015D-D180-4407-8B2E-21CADE43200B}" type="sibTrans" cxnId="{019C07A2-EB33-4BB6-ABDA-C0F5582A8576}">
      <dgm:prSet/>
      <dgm:spPr/>
      <dgm:t>
        <a:bodyPr/>
        <a:lstStyle/>
        <a:p>
          <a:endParaRPr lang="en-MY"/>
        </a:p>
      </dgm:t>
    </dgm:pt>
    <dgm:pt modelId="{D1AA91A0-543E-467A-8347-C279D01AE898}">
      <dgm:prSet phldrT="[Text]"/>
      <dgm:spPr/>
      <dgm:t>
        <a:bodyPr/>
        <a:lstStyle/>
        <a:p>
          <a:r>
            <a:rPr lang="en-MY" dirty="0"/>
            <a:t>Feature engineering and Partitioning</a:t>
          </a:r>
        </a:p>
      </dgm:t>
    </dgm:pt>
    <dgm:pt modelId="{47EC45F8-B915-43BA-BB31-71938F641F0D}" type="parTrans" cxnId="{EFB8C313-27E5-48E5-96AB-850110BE8873}">
      <dgm:prSet/>
      <dgm:spPr/>
      <dgm:t>
        <a:bodyPr/>
        <a:lstStyle/>
        <a:p>
          <a:endParaRPr lang="en-MY"/>
        </a:p>
      </dgm:t>
    </dgm:pt>
    <dgm:pt modelId="{BFE462AB-D51F-4BF6-A6FE-60488E05260E}" type="sibTrans" cxnId="{EFB8C313-27E5-48E5-96AB-850110BE8873}">
      <dgm:prSet phldrT="3"/>
      <dgm:spPr/>
      <dgm:t>
        <a:bodyPr/>
        <a:lstStyle/>
        <a:p>
          <a:endParaRPr lang="en-MY"/>
        </a:p>
      </dgm:t>
    </dgm:pt>
    <dgm:pt modelId="{D871434D-FD56-4FDE-B269-BB53AC98B060}">
      <dgm:prSet phldrT="[Text]"/>
      <dgm:spPr/>
      <dgm:t>
        <a:bodyPr/>
        <a:lstStyle/>
        <a:p>
          <a:r>
            <a:rPr lang="en-MY" dirty="0"/>
            <a:t>Apply feature selection and feature engineering to make it  model ready</a:t>
          </a:r>
        </a:p>
      </dgm:t>
    </dgm:pt>
    <dgm:pt modelId="{E40DAD26-16B6-46F4-9C21-A8D8DAD0BD7D}" type="parTrans" cxnId="{51F5D7F4-384C-46FC-B715-4FF94BD11D1B}">
      <dgm:prSet/>
      <dgm:spPr/>
      <dgm:t>
        <a:bodyPr/>
        <a:lstStyle/>
        <a:p>
          <a:endParaRPr lang="en-MY"/>
        </a:p>
      </dgm:t>
    </dgm:pt>
    <dgm:pt modelId="{5D362251-B745-47DA-9DB3-6FAFE7C606C3}" type="sibTrans" cxnId="{51F5D7F4-384C-46FC-B715-4FF94BD11D1B}">
      <dgm:prSet/>
      <dgm:spPr/>
      <dgm:t>
        <a:bodyPr/>
        <a:lstStyle/>
        <a:p>
          <a:endParaRPr lang="en-MY"/>
        </a:p>
      </dgm:t>
    </dgm:pt>
    <dgm:pt modelId="{9CF0FE27-4886-4C72-B54E-3C6DD8852DDD}">
      <dgm:prSet phldrT="[Text]"/>
      <dgm:spPr/>
      <dgm:t>
        <a:bodyPr/>
        <a:lstStyle/>
        <a:p>
          <a:r>
            <a:rPr lang="en-MY" dirty="0"/>
            <a:t>Apply Algorithm's to check which is the most suitable</a:t>
          </a:r>
        </a:p>
      </dgm:t>
    </dgm:pt>
    <dgm:pt modelId="{B0A5D130-A094-4A25-9FEF-87812257125C}" type="parTrans" cxnId="{65426E85-5A05-48CA-A48D-DA96EEA7BC36}">
      <dgm:prSet/>
      <dgm:spPr/>
      <dgm:t>
        <a:bodyPr/>
        <a:lstStyle/>
        <a:p>
          <a:endParaRPr lang="en-MY"/>
        </a:p>
      </dgm:t>
    </dgm:pt>
    <dgm:pt modelId="{95436695-84F0-4207-9262-7528BDC41FEA}" type="sibTrans" cxnId="{65426E85-5A05-48CA-A48D-DA96EEA7BC36}">
      <dgm:prSet/>
      <dgm:spPr/>
      <dgm:t>
        <a:bodyPr/>
        <a:lstStyle/>
        <a:p>
          <a:endParaRPr lang="en-MY"/>
        </a:p>
      </dgm:t>
    </dgm:pt>
    <dgm:pt modelId="{DB1D86FC-E729-41E4-832E-97EC2D156AE7}">
      <dgm:prSet phldrT="[Text]"/>
      <dgm:spPr/>
      <dgm:t>
        <a:bodyPr/>
        <a:lstStyle/>
        <a:p>
          <a:r>
            <a:rPr lang="en-MY" dirty="0"/>
            <a:t>Train Algorithm</a:t>
          </a:r>
        </a:p>
      </dgm:t>
    </dgm:pt>
    <dgm:pt modelId="{47CF4BFB-AD1F-46DA-919E-3718AC249ADC}" type="parTrans" cxnId="{B36B55E6-1F3A-42A2-B762-9B12E4872F51}">
      <dgm:prSet/>
      <dgm:spPr/>
      <dgm:t>
        <a:bodyPr/>
        <a:lstStyle/>
        <a:p>
          <a:endParaRPr lang="en-MY"/>
        </a:p>
      </dgm:t>
    </dgm:pt>
    <dgm:pt modelId="{79A97E4D-1F80-4D69-AD95-8E88B9E35B9E}" type="sibTrans" cxnId="{B36B55E6-1F3A-42A2-B762-9B12E4872F51}">
      <dgm:prSet phldrT="4"/>
      <dgm:spPr/>
      <dgm:t>
        <a:bodyPr/>
        <a:lstStyle/>
        <a:p>
          <a:endParaRPr lang="en-MY"/>
        </a:p>
      </dgm:t>
    </dgm:pt>
    <dgm:pt modelId="{CB9E1F1D-EF26-418B-81BE-3206FFF579C3}">
      <dgm:prSet phldrT="[Text]"/>
      <dgm:spPr/>
      <dgm:t>
        <a:bodyPr/>
        <a:lstStyle/>
        <a:p>
          <a:r>
            <a:rPr lang="en-MY" dirty="0"/>
            <a:t>Model Evaluation and Recommendation</a:t>
          </a:r>
        </a:p>
      </dgm:t>
    </dgm:pt>
    <dgm:pt modelId="{B5045E41-EE9A-460E-A233-22A4E7B4C061}" type="parTrans" cxnId="{DA10BA66-6BF8-4E6C-AAE0-E1FB43EF63AC}">
      <dgm:prSet/>
      <dgm:spPr/>
      <dgm:t>
        <a:bodyPr/>
        <a:lstStyle/>
        <a:p>
          <a:endParaRPr lang="en-MY"/>
        </a:p>
      </dgm:t>
    </dgm:pt>
    <dgm:pt modelId="{611CE26C-CCA9-4DBA-B9CD-698BD442F29B}" type="sibTrans" cxnId="{DA10BA66-6BF8-4E6C-AAE0-E1FB43EF63AC}">
      <dgm:prSet phldrT="5"/>
      <dgm:spPr/>
      <dgm:t>
        <a:bodyPr/>
        <a:lstStyle/>
        <a:p>
          <a:endParaRPr lang="en-MY"/>
        </a:p>
      </dgm:t>
    </dgm:pt>
    <dgm:pt modelId="{5B9D030D-C17E-4B85-A959-0A2CDBC0F405}">
      <dgm:prSet/>
      <dgm:spPr/>
      <dgm:t>
        <a:bodyPr/>
        <a:lstStyle/>
        <a:p>
          <a:r>
            <a:rPr lang="en-MY" dirty="0"/>
            <a:t>Draw out recommendations based on analysis</a:t>
          </a:r>
        </a:p>
      </dgm:t>
    </dgm:pt>
    <dgm:pt modelId="{2AAC2E68-5BED-44AB-AAA7-AC9494CEBFD6}" type="parTrans" cxnId="{F36A7E2F-C9F0-48E8-B743-4A3A0F759E75}">
      <dgm:prSet/>
      <dgm:spPr/>
      <dgm:t>
        <a:bodyPr/>
        <a:lstStyle/>
        <a:p>
          <a:endParaRPr lang="en-MY"/>
        </a:p>
      </dgm:t>
    </dgm:pt>
    <dgm:pt modelId="{1826E78A-C052-4122-A014-B4287F1281CE}" type="sibTrans" cxnId="{F36A7E2F-C9F0-48E8-B743-4A3A0F759E75}">
      <dgm:prSet/>
      <dgm:spPr/>
      <dgm:t>
        <a:bodyPr/>
        <a:lstStyle/>
        <a:p>
          <a:endParaRPr lang="en-MY"/>
        </a:p>
      </dgm:t>
    </dgm:pt>
    <dgm:pt modelId="{205BFE44-2CA8-4732-96E9-AE99A2DA34BE}">
      <dgm:prSet phldrT="[Text]"/>
      <dgm:spPr/>
      <dgm:t>
        <a:bodyPr/>
        <a:lstStyle/>
        <a:p>
          <a:r>
            <a:rPr lang="en-MY" dirty="0"/>
            <a:t>Logistic Regression</a:t>
          </a:r>
        </a:p>
      </dgm:t>
    </dgm:pt>
    <dgm:pt modelId="{507F5EDC-F68C-4716-A3F3-56FB8162AB70}" type="parTrans" cxnId="{602029CC-F7B1-4728-926F-F5B8862B359B}">
      <dgm:prSet/>
      <dgm:spPr/>
      <dgm:t>
        <a:bodyPr/>
        <a:lstStyle/>
        <a:p>
          <a:endParaRPr lang="en-MY"/>
        </a:p>
      </dgm:t>
    </dgm:pt>
    <dgm:pt modelId="{7F9B7668-6A5E-4791-AEE9-8964BACDB51F}" type="sibTrans" cxnId="{602029CC-F7B1-4728-926F-F5B8862B359B}">
      <dgm:prSet/>
      <dgm:spPr/>
      <dgm:t>
        <a:bodyPr/>
        <a:lstStyle/>
        <a:p>
          <a:endParaRPr lang="en-MY"/>
        </a:p>
      </dgm:t>
    </dgm:pt>
    <dgm:pt modelId="{E35E1574-4054-44D1-AE0B-8BDD4DEBA491}">
      <dgm:prSet phldrT="[Text]"/>
      <dgm:spPr/>
      <dgm:t>
        <a:bodyPr/>
        <a:lstStyle/>
        <a:p>
          <a:r>
            <a:rPr lang="en-MY" dirty="0"/>
            <a:t>Naïve </a:t>
          </a:r>
          <a:r>
            <a:rPr lang="en-MY" dirty="0" err="1"/>
            <a:t>Beyes</a:t>
          </a:r>
          <a:r>
            <a:rPr lang="en-MY" dirty="0"/>
            <a:t> </a:t>
          </a:r>
          <a:r>
            <a:rPr lang="en-MY" dirty="0" err="1"/>
            <a:t>Thereom</a:t>
          </a:r>
          <a:endParaRPr lang="en-MY" dirty="0"/>
        </a:p>
      </dgm:t>
    </dgm:pt>
    <dgm:pt modelId="{ED2FF43C-09F9-4A55-BFDD-86A2273072B9}" type="parTrans" cxnId="{2ED4CB86-D127-4120-ACA8-67386289F21C}">
      <dgm:prSet/>
      <dgm:spPr/>
      <dgm:t>
        <a:bodyPr/>
        <a:lstStyle/>
        <a:p>
          <a:endParaRPr lang="en-MY"/>
        </a:p>
      </dgm:t>
    </dgm:pt>
    <dgm:pt modelId="{29604EB2-C4C1-4CE1-9948-0D14359654C8}" type="sibTrans" cxnId="{2ED4CB86-D127-4120-ACA8-67386289F21C}">
      <dgm:prSet/>
      <dgm:spPr/>
      <dgm:t>
        <a:bodyPr/>
        <a:lstStyle/>
        <a:p>
          <a:endParaRPr lang="en-MY"/>
        </a:p>
      </dgm:t>
    </dgm:pt>
    <dgm:pt modelId="{E6FC8CE2-DB82-4F0C-9914-8B3A622E7EE1}" type="pres">
      <dgm:prSet presAssocID="{2AABD511-2AAF-4E30-9334-88A17858301B}" presName="linear" presStyleCnt="0">
        <dgm:presLayoutVars>
          <dgm:animLvl val="lvl"/>
          <dgm:resizeHandles val="exact"/>
        </dgm:presLayoutVars>
      </dgm:prSet>
      <dgm:spPr/>
    </dgm:pt>
    <dgm:pt modelId="{8C444A6D-B7B7-4022-B3C5-1F552A1181F7}" type="pres">
      <dgm:prSet presAssocID="{80711684-0BE6-4F39-AA92-4CE9B01806F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BB79274-D3D9-4444-8586-FB0F791D7356}" type="pres">
      <dgm:prSet presAssocID="{80711684-0BE6-4F39-AA92-4CE9B01806FF}" presName="childText" presStyleLbl="revTx" presStyleIdx="0" presStyleCnt="5">
        <dgm:presLayoutVars>
          <dgm:bulletEnabled val="1"/>
        </dgm:presLayoutVars>
      </dgm:prSet>
      <dgm:spPr/>
    </dgm:pt>
    <dgm:pt modelId="{8A2520A7-3463-42BA-9DC2-AB8FBC71A3C1}" type="pres">
      <dgm:prSet presAssocID="{C0FC96C8-BACA-4ADB-9736-A933BD79BBF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5CBE201-DE28-4487-BDC1-37C567DF7104}" type="pres">
      <dgm:prSet presAssocID="{C0FC96C8-BACA-4ADB-9736-A933BD79BBF8}" presName="childText" presStyleLbl="revTx" presStyleIdx="1" presStyleCnt="5">
        <dgm:presLayoutVars>
          <dgm:bulletEnabled val="1"/>
        </dgm:presLayoutVars>
      </dgm:prSet>
      <dgm:spPr/>
    </dgm:pt>
    <dgm:pt modelId="{A0D4F465-29ED-4C4A-B4E6-083FEE3DECB6}" type="pres">
      <dgm:prSet presAssocID="{D1AA91A0-543E-467A-8347-C279D01AE89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6FE6D33-EFD2-40FF-83DA-A239B01A672C}" type="pres">
      <dgm:prSet presAssocID="{D1AA91A0-543E-467A-8347-C279D01AE898}" presName="childText" presStyleLbl="revTx" presStyleIdx="2" presStyleCnt="5">
        <dgm:presLayoutVars>
          <dgm:bulletEnabled val="1"/>
        </dgm:presLayoutVars>
      </dgm:prSet>
      <dgm:spPr/>
    </dgm:pt>
    <dgm:pt modelId="{16F345D5-6E03-46CE-B893-CD2761EC4878}" type="pres">
      <dgm:prSet presAssocID="{DB1D86FC-E729-41E4-832E-97EC2D156AE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09C3418-92C6-4B7F-BD14-A8BA963C9B8E}" type="pres">
      <dgm:prSet presAssocID="{DB1D86FC-E729-41E4-832E-97EC2D156AE7}" presName="childText" presStyleLbl="revTx" presStyleIdx="3" presStyleCnt="5">
        <dgm:presLayoutVars>
          <dgm:bulletEnabled val="1"/>
        </dgm:presLayoutVars>
      </dgm:prSet>
      <dgm:spPr/>
    </dgm:pt>
    <dgm:pt modelId="{20362603-52BC-4960-B6CB-CAE79FCF3ADA}" type="pres">
      <dgm:prSet presAssocID="{CB9E1F1D-EF26-418B-81BE-3206FFF579C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639BBB4F-C791-4425-B040-3B8C8DE54377}" type="pres">
      <dgm:prSet presAssocID="{CB9E1F1D-EF26-418B-81BE-3206FFF579C3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043F1B0E-56B9-4BB3-9BF4-D046ED1C711F}" type="presOf" srcId="{42DEF844-2449-4497-808F-2B5FDDF1B1B2}" destId="{CBB79274-D3D9-4444-8586-FB0F791D7356}" srcOrd="0" destOrd="0" presId="urn:microsoft.com/office/officeart/2005/8/layout/vList2"/>
    <dgm:cxn modelId="{DE042113-8BBC-4A6D-863F-0DC69D7102C4}" type="presOf" srcId="{CB9E1F1D-EF26-418B-81BE-3206FFF579C3}" destId="{20362603-52BC-4960-B6CB-CAE79FCF3ADA}" srcOrd="0" destOrd="0" presId="urn:microsoft.com/office/officeart/2005/8/layout/vList2"/>
    <dgm:cxn modelId="{EFB8C313-27E5-48E5-96AB-850110BE8873}" srcId="{2AABD511-2AAF-4E30-9334-88A17858301B}" destId="{D1AA91A0-543E-467A-8347-C279D01AE898}" srcOrd="2" destOrd="0" parTransId="{47EC45F8-B915-43BA-BB31-71938F641F0D}" sibTransId="{BFE462AB-D51F-4BF6-A6FE-60488E05260E}"/>
    <dgm:cxn modelId="{7BFB5114-E5F0-4C42-8A93-46EE913D870E}" srcId="{80711684-0BE6-4F39-AA92-4CE9B01806FF}" destId="{4F7A61BA-6E63-4769-8432-4EFB9C252260}" srcOrd="1" destOrd="0" parTransId="{560275EC-3ABF-42F8-A2DA-760D79D306B0}" sibTransId="{1DFA797D-B7E4-443D-B7DC-12A1E1E8B73C}"/>
    <dgm:cxn modelId="{F36A7E2F-C9F0-48E8-B743-4A3A0F759E75}" srcId="{CB9E1F1D-EF26-418B-81BE-3206FFF579C3}" destId="{5B9D030D-C17E-4B85-A959-0A2CDBC0F405}" srcOrd="0" destOrd="0" parTransId="{2AAC2E68-5BED-44AB-AAA7-AC9494CEBFD6}" sibTransId="{1826E78A-C052-4122-A014-B4287F1281CE}"/>
    <dgm:cxn modelId="{362F7462-78DC-4BFB-83CA-D7BB455134F9}" type="presOf" srcId="{9CF0FE27-4886-4C72-B54E-3C6DD8852DDD}" destId="{809C3418-92C6-4B7F-BD14-A8BA963C9B8E}" srcOrd="0" destOrd="0" presId="urn:microsoft.com/office/officeart/2005/8/layout/vList2"/>
    <dgm:cxn modelId="{4B156563-67B9-4898-B958-74AEE6F6426C}" type="presOf" srcId="{5B9D030D-C17E-4B85-A959-0A2CDBC0F405}" destId="{639BBB4F-C791-4425-B040-3B8C8DE54377}" srcOrd="0" destOrd="0" presId="urn:microsoft.com/office/officeart/2005/8/layout/vList2"/>
    <dgm:cxn modelId="{DA10BA66-6BF8-4E6C-AAE0-E1FB43EF63AC}" srcId="{2AABD511-2AAF-4E30-9334-88A17858301B}" destId="{CB9E1F1D-EF26-418B-81BE-3206FFF579C3}" srcOrd="4" destOrd="0" parTransId="{B5045E41-EE9A-460E-A233-22A4E7B4C061}" sibTransId="{611CE26C-CCA9-4DBA-B9CD-698BD442F29B}"/>
    <dgm:cxn modelId="{E04DBB4F-2A99-4466-AB6B-6F018FF5D5EF}" type="presOf" srcId="{D03F3FE0-7913-474E-9A3A-089DB8F59C35}" destId="{F5CBE201-DE28-4487-BDC1-37C567DF7104}" srcOrd="0" destOrd="0" presId="urn:microsoft.com/office/officeart/2005/8/layout/vList2"/>
    <dgm:cxn modelId="{C9FD707A-53A8-415D-BB32-1A805B705835}" type="presOf" srcId="{DB1D86FC-E729-41E4-832E-97EC2D156AE7}" destId="{16F345D5-6E03-46CE-B893-CD2761EC4878}" srcOrd="0" destOrd="0" presId="urn:microsoft.com/office/officeart/2005/8/layout/vList2"/>
    <dgm:cxn modelId="{A5B9F97B-F303-4362-9A6F-D7424982857F}" type="presOf" srcId="{C0FC96C8-BACA-4ADB-9736-A933BD79BBF8}" destId="{8A2520A7-3463-42BA-9DC2-AB8FBC71A3C1}" srcOrd="0" destOrd="0" presId="urn:microsoft.com/office/officeart/2005/8/layout/vList2"/>
    <dgm:cxn modelId="{65426E85-5A05-48CA-A48D-DA96EEA7BC36}" srcId="{DB1D86FC-E729-41E4-832E-97EC2D156AE7}" destId="{9CF0FE27-4886-4C72-B54E-3C6DD8852DDD}" srcOrd="0" destOrd="0" parTransId="{B0A5D130-A094-4A25-9FEF-87812257125C}" sibTransId="{95436695-84F0-4207-9262-7528BDC41FEA}"/>
    <dgm:cxn modelId="{2ED4CB86-D127-4120-ACA8-67386289F21C}" srcId="{9CF0FE27-4886-4C72-B54E-3C6DD8852DDD}" destId="{E35E1574-4054-44D1-AE0B-8BDD4DEBA491}" srcOrd="1" destOrd="0" parTransId="{ED2FF43C-09F9-4A55-BFDD-86A2273072B9}" sibTransId="{29604EB2-C4C1-4CE1-9948-0D14359654C8}"/>
    <dgm:cxn modelId="{49F41587-2E3F-4CC8-8078-C133475ADFBF}" srcId="{2AABD511-2AAF-4E30-9334-88A17858301B}" destId="{C0FC96C8-BACA-4ADB-9736-A933BD79BBF8}" srcOrd="1" destOrd="0" parTransId="{1D04A9AE-B8A7-419E-AA70-886565421258}" sibTransId="{F3B7E933-C3FA-4BEE-A75D-CD91EBBB1E50}"/>
    <dgm:cxn modelId="{817DF393-871F-4F5D-843F-E2598E1EEEA7}" srcId="{80711684-0BE6-4F39-AA92-4CE9B01806FF}" destId="{42DEF844-2449-4497-808F-2B5FDDF1B1B2}" srcOrd="0" destOrd="0" parTransId="{ABF9CB49-C664-4C7A-9E35-7A975B4A0A70}" sibTransId="{A0A799AA-B046-450E-8D33-C60554674C13}"/>
    <dgm:cxn modelId="{6006319B-CD53-4FE3-9E5A-AC869A58F1CC}" type="presOf" srcId="{80711684-0BE6-4F39-AA92-4CE9B01806FF}" destId="{8C444A6D-B7B7-4022-B3C5-1F552A1181F7}" srcOrd="0" destOrd="0" presId="urn:microsoft.com/office/officeart/2005/8/layout/vList2"/>
    <dgm:cxn modelId="{019C07A2-EB33-4BB6-ABDA-C0F5582A8576}" srcId="{C0FC96C8-BACA-4ADB-9736-A933BD79BBF8}" destId="{D03F3FE0-7913-474E-9A3A-089DB8F59C35}" srcOrd="0" destOrd="0" parTransId="{9FA8C01D-D41C-4526-8FA1-40A078BA6D5F}" sibTransId="{7B24015D-D180-4407-8B2E-21CADE43200B}"/>
    <dgm:cxn modelId="{4ACD81C5-D692-4936-B231-3A1D3896136F}" type="presOf" srcId="{D1AA91A0-543E-467A-8347-C279D01AE898}" destId="{A0D4F465-29ED-4C4A-B4E6-083FEE3DECB6}" srcOrd="0" destOrd="0" presId="urn:microsoft.com/office/officeart/2005/8/layout/vList2"/>
    <dgm:cxn modelId="{F6CEAEC9-83C9-4F72-8D5D-C0B08599BAA8}" type="presOf" srcId="{E35E1574-4054-44D1-AE0B-8BDD4DEBA491}" destId="{809C3418-92C6-4B7F-BD14-A8BA963C9B8E}" srcOrd="0" destOrd="2" presId="urn:microsoft.com/office/officeart/2005/8/layout/vList2"/>
    <dgm:cxn modelId="{602029CC-F7B1-4728-926F-F5B8862B359B}" srcId="{9CF0FE27-4886-4C72-B54E-3C6DD8852DDD}" destId="{205BFE44-2CA8-4732-96E9-AE99A2DA34BE}" srcOrd="0" destOrd="0" parTransId="{507F5EDC-F68C-4716-A3F3-56FB8162AB70}" sibTransId="{7F9B7668-6A5E-4791-AEE9-8964BACDB51F}"/>
    <dgm:cxn modelId="{93FD21D7-709C-4843-ADDD-42CE72A35D72}" type="presOf" srcId="{205BFE44-2CA8-4732-96E9-AE99A2DA34BE}" destId="{809C3418-92C6-4B7F-BD14-A8BA963C9B8E}" srcOrd="0" destOrd="1" presId="urn:microsoft.com/office/officeart/2005/8/layout/vList2"/>
    <dgm:cxn modelId="{AF6C19D9-BCED-4458-AB86-FF9308032C11}" type="presOf" srcId="{4F7A61BA-6E63-4769-8432-4EFB9C252260}" destId="{CBB79274-D3D9-4444-8586-FB0F791D7356}" srcOrd="0" destOrd="1" presId="urn:microsoft.com/office/officeart/2005/8/layout/vList2"/>
    <dgm:cxn modelId="{9FA17BDF-FF67-426A-A21C-B6302BF24345}" srcId="{2AABD511-2AAF-4E30-9334-88A17858301B}" destId="{80711684-0BE6-4F39-AA92-4CE9B01806FF}" srcOrd="0" destOrd="0" parTransId="{BE52F65F-FE07-4649-A1F5-6679921FA85E}" sibTransId="{AC31DE0E-65BE-48EF-9BAF-2A2E30980DAE}"/>
    <dgm:cxn modelId="{B36B55E6-1F3A-42A2-B762-9B12E4872F51}" srcId="{2AABD511-2AAF-4E30-9334-88A17858301B}" destId="{DB1D86FC-E729-41E4-832E-97EC2D156AE7}" srcOrd="3" destOrd="0" parTransId="{47CF4BFB-AD1F-46DA-919E-3718AC249ADC}" sibTransId="{79A97E4D-1F80-4D69-AD95-8E88B9E35B9E}"/>
    <dgm:cxn modelId="{A7F85AF0-413F-4DBC-8E42-05DF92D0EBA3}" type="presOf" srcId="{2AABD511-2AAF-4E30-9334-88A17858301B}" destId="{E6FC8CE2-DB82-4F0C-9914-8B3A622E7EE1}" srcOrd="0" destOrd="0" presId="urn:microsoft.com/office/officeart/2005/8/layout/vList2"/>
    <dgm:cxn modelId="{51F5D7F4-384C-46FC-B715-4FF94BD11D1B}" srcId="{D1AA91A0-543E-467A-8347-C279D01AE898}" destId="{D871434D-FD56-4FDE-B269-BB53AC98B060}" srcOrd="0" destOrd="0" parTransId="{E40DAD26-16B6-46F4-9C21-A8D8DAD0BD7D}" sibTransId="{5D362251-B745-47DA-9DB3-6FAFE7C606C3}"/>
    <dgm:cxn modelId="{4556B2FD-59BC-41EE-B0C2-F123096A4BA3}" type="presOf" srcId="{D871434D-FD56-4FDE-B269-BB53AC98B060}" destId="{86FE6D33-EFD2-40FF-83DA-A239B01A672C}" srcOrd="0" destOrd="0" presId="urn:microsoft.com/office/officeart/2005/8/layout/vList2"/>
    <dgm:cxn modelId="{4F35D6AA-06B3-429F-8BF9-002EB271F96A}" type="presParOf" srcId="{E6FC8CE2-DB82-4F0C-9914-8B3A622E7EE1}" destId="{8C444A6D-B7B7-4022-B3C5-1F552A1181F7}" srcOrd="0" destOrd="0" presId="urn:microsoft.com/office/officeart/2005/8/layout/vList2"/>
    <dgm:cxn modelId="{C5E8709A-C14A-4518-97F5-568C89165E38}" type="presParOf" srcId="{E6FC8CE2-DB82-4F0C-9914-8B3A622E7EE1}" destId="{CBB79274-D3D9-4444-8586-FB0F791D7356}" srcOrd="1" destOrd="0" presId="urn:microsoft.com/office/officeart/2005/8/layout/vList2"/>
    <dgm:cxn modelId="{1C6F39C5-1F1A-46B9-B3EF-87F81CA60595}" type="presParOf" srcId="{E6FC8CE2-DB82-4F0C-9914-8B3A622E7EE1}" destId="{8A2520A7-3463-42BA-9DC2-AB8FBC71A3C1}" srcOrd="2" destOrd="0" presId="urn:microsoft.com/office/officeart/2005/8/layout/vList2"/>
    <dgm:cxn modelId="{7E08025C-C559-42B9-AB69-736C47835294}" type="presParOf" srcId="{E6FC8CE2-DB82-4F0C-9914-8B3A622E7EE1}" destId="{F5CBE201-DE28-4487-BDC1-37C567DF7104}" srcOrd="3" destOrd="0" presId="urn:microsoft.com/office/officeart/2005/8/layout/vList2"/>
    <dgm:cxn modelId="{B09823E4-5C9E-4C5D-AFB4-B04105D478B8}" type="presParOf" srcId="{E6FC8CE2-DB82-4F0C-9914-8B3A622E7EE1}" destId="{A0D4F465-29ED-4C4A-B4E6-083FEE3DECB6}" srcOrd="4" destOrd="0" presId="urn:microsoft.com/office/officeart/2005/8/layout/vList2"/>
    <dgm:cxn modelId="{7CCC34D8-B2E8-4AE8-AA9E-0FFEFA543E59}" type="presParOf" srcId="{E6FC8CE2-DB82-4F0C-9914-8B3A622E7EE1}" destId="{86FE6D33-EFD2-40FF-83DA-A239B01A672C}" srcOrd="5" destOrd="0" presId="urn:microsoft.com/office/officeart/2005/8/layout/vList2"/>
    <dgm:cxn modelId="{581A7D8F-93F5-435E-B530-8E3B7A2DE755}" type="presParOf" srcId="{E6FC8CE2-DB82-4F0C-9914-8B3A622E7EE1}" destId="{16F345D5-6E03-46CE-B893-CD2761EC4878}" srcOrd="6" destOrd="0" presId="urn:microsoft.com/office/officeart/2005/8/layout/vList2"/>
    <dgm:cxn modelId="{C357F58E-1BEE-4DE9-8029-595A762206CB}" type="presParOf" srcId="{E6FC8CE2-DB82-4F0C-9914-8B3A622E7EE1}" destId="{809C3418-92C6-4B7F-BD14-A8BA963C9B8E}" srcOrd="7" destOrd="0" presId="urn:microsoft.com/office/officeart/2005/8/layout/vList2"/>
    <dgm:cxn modelId="{73FE0C1E-CC90-4B6C-A1C0-CB3D3968BFAE}" type="presParOf" srcId="{E6FC8CE2-DB82-4F0C-9914-8B3A622E7EE1}" destId="{20362603-52BC-4960-B6CB-CAE79FCF3ADA}" srcOrd="8" destOrd="0" presId="urn:microsoft.com/office/officeart/2005/8/layout/vList2"/>
    <dgm:cxn modelId="{3D0C9381-2881-490E-997F-E4732AA9131E}" type="presParOf" srcId="{E6FC8CE2-DB82-4F0C-9914-8B3A622E7EE1}" destId="{639BBB4F-C791-4425-B040-3B8C8DE54377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44A6D-B7B7-4022-B3C5-1F552A1181F7}">
      <dsp:nvSpPr>
        <dsp:cNvPr id="0" name=""/>
        <dsp:cNvSpPr/>
      </dsp:nvSpPr>
      <dsp:spPr>
        <a:xfrm>
          <a:off x="0" y="113725"/>
          <a:ext cx="6563360" cy="45571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900" kern="1200" dirty="0"/>
            <a:t>Data Preparation</a:t>
          </a:r>
        </a:p>
      </dsp:txBody>
      <dsp:txXfrm>
        <a:off x="22246" y="135971"/>
        <a:ext cx="6518868" cy="411223"/>
      </dsp:txXfrm>
    </dsp:sp>
    <dsp:sp modelId="{CBB79274-D3D9-4444-8586-FB0F791D7356}">
      <dsp:nvSpPr>
        <dsp:cNvPr id="0" name=""/>
        <dsp:cNvSpPr/>
      </dsp:nvSpPr>
      <dsp:spPr>
        <a:xfrm>
          <a:off x="0" y="569440"/>
          <a:ext cx="6563360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38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1500" kern="1200" dirty="0"/>
            <a:t>Check for missing values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1500" kern="1200" dirty="0"/>
            <a:t>Check for duplicates</a:t>
          </a:r>
        </a:p>
      </dsp:txBody>
      <dsp:txXfrm>
        <a:off x="0" y="569440"/>
        <a:ext cx="6563360" cy="521122"/>
      </dsp:txXfrm>
    </dsp:sp>
    <dsp:sp modelId="{8A2520A7-3463-42BA-9DC2-AB8FBC71A3C1}">
      <dsp:nvSpPr>
        <dsp:cNvPr id="0" name=""/>
        <dsp:cNvSpPr/>
      </dsp:nvSpPr>
      <dsp:spPr>
        <a:xfrm>
          <a:off x="0" y="1090562"/>
          <a:ext cx="6563360" cy="455715"/>
        </a:xfrm>
        <a:prstGeom prst="roundRect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900" kern="1200" dirty="0"/>
            <a:t>Data Pre-Processing</a:t>
          </a:r>
        </a:p>
      </dsp:txBody>
      <dsp:txXfrm>
        <a:off x="22246" y="1112808"/>
        <a:ext cx="6518868" cy="411223"/>
      </dsp:txXfrm>
    </dsp:sp>
    <dsp:sp modelId="{F5CBE201-DE28-4487-BDC1-37C567DF7104}">
      <dsp:nvSpPr>
        <dsp:cNvPr id="0" name=""/>
        <dsp:cNvSpPr/>
      </dsp:nvSpPr>
      <dsp:spPr>
        <a:xfrm>
          <a:off x="0" y="1546277"/>
          <a:ext cx="656336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38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1500" kern="1200" dirty="0"/>
            <a:t>Understand how the features are related to our target variable – Attrition</a:t>
          </a:r>
        </a:p>
      </dsp:txBody>
      <dsp:txXfrm>
        <a:off x="0" y="1546277"/>
        <a:ext cx="6563360" cy="314640"/>
      </dsp:txXfrm>
    </dsp:sp>
    <dsp:sp modelId="{A0D4F465-29ED-4C4A-B4E6-083FEE3DECB6}">
      <dsp:nvSpPr>
        <dsp:cNvPr id="0" name=""/>
        <dsp:cNvSpPr/>
      </dsp:nvSpPr>
      <dsp:spPr>
        <a:xfrm>
          <a:off x="0" y="1860917"/>
          <a:ext cx="6563360" cy="455715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900" kern="1200" dirty="0"/>
            <a:t>Feature engineering and Partitioning</a:t>
          </a:r>
        </a:p>
      </dsp:txBody>
      <dsp:txXfrm>
        <a:off x="22246" y="1883163"/>
        <a:ext cx="6518868" cy="411223"/>
      </dsp:txXfrm>
    </dsp:sp>
    <dsp:sp modelId="{86FE6D33-EFD2-40FF-83DA-A239B01A672C}">
      <dsp:nvSpPr>
        <dsp:cNvPr id="0" name=""/>
        <dsp:cNvSpPr/>
      </dsp:nvSpPr>
      <dsp:spPr>
        <a:xfrm>
          <a:off x="0" y="2316632"/>
          <a:ext cx="656336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38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1500" kern="1200" dirty="0"/>
            <a:t>Apply feature selection and feature engineering to make it  model ready</a:t>
          </a:r>
        </a:p>
      </dsp:txBody>
      <dsp:txXfrm>
        <a:off x="0" y="2316632"/>
        <a:ext cx="6563360" cy="314640"/>
      </dsp:txXfrm>
    </dsp:sp>
    <dsp:sp modelId="{16F345D5-6E03-46CE-B893-CD2761EC4878}">
      <dsp:nvSpPr>
        <dsp:cNvPr id="0" name=""/>
        <dsp:cNvSpPr/>
      </dsp:nvSpPr>
      <dsp:spPr>
        <a:xfrm>
          <a:off x="0" y="2631272"/>
          <a:ext cx="6563360" cy="455715"/>
        </a:xfrm>
        <a:prstGeom prst="roundRect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900" kern="1200" dirty="0"/>
            <a:t>Train Algorithm</a:t>
          </a:r>
        </a:p>
      </dsp:txBody>
      <dsp:txXfrm>
        <a:off x="22246" y="2653518"/>
        <a:ext cx="6518868" cy="411223"/>
      </dsp:txXfrm>
    </dsp:sp>
    <dsp:sp modelId="{809C3418-92C6-4B7F-BD14-A8BA963C9B8E}">
      <dsp:nvSpPr>
        <dsp:cNvPr id="0" name=""/>
        <dsp:cNvSpPr/>
      </dsp:nvSpPr>
      <dsp:spPr>
        <a:xfrm>
          <a:off x="0" y="3086987"/>
          <a:ext cx="6563360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38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1500" kern="1200" dirty="0"/>
            <a:t>Apply Algorithm's to check which is the most suitable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1500" kern="1200" dirty="0"/>
            <a:t>Logistic Regression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1500" kern="1200" dirty="0"/>
            <a:t>Naïve </a:t>
          </a:r>
          <a:r>
            <a:rPr lang="en-MY" sz="1500" kern="1200" dirty="0" err="1"/>
            <a:t>Beyes</a:t>
          </a:r>
          <a:r>
            <a:rPr lang="en-MY" sz="1500" kern="1200" dirty="0"/>
            <a:t> </a:t>
          </a:r>
          <a:r>
            <a:rPr lang="en-MY" sz="1500" kern="1200" dirty="0" err="1"/>
            <a:t>Thereom</a:t>
          </a:r>
          <a:endParaRPr lang="en-MY" sz="1500" kern="1200" dirty="0"/>
        </a:p>
      </dsp:txBody>
      <dsp:txXfrm>
        <a:off x="0" y="3086987"/>
        <a:ext cx="6563360" cy="786599"/>
      </dsp:txXfrm>
    </dsp:sp>
    <dsp:sp modelId="{20362603-52BC-4960-B6CB-CAE79FCF3ADA}">
      <dsp:nvSpPr>
        <dsp:cNvPr id="0" name=""/>
        <dsp:cNvSpPr/>
      </dsp:nvSpPr>
      <dsp:spPr>
        <a:xfrm>
          <a:off x="0" y="3873587"/>
          <a:ext cx="6563360" cy="455715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900" kern="1200" dirty="0"/>
            <a:t>Model Evaluation and Recommendation</a:t>
          </a:r>
        </a:p>
      </dsp:txBody>
      <dsp:txXfrm>
        <a:off x="22246" y="3895833"/>
        <a:ext cx="6518868" cy="411223"/>
      </dsp:txXfrm>
    </dsp:sp>
    <dsp:sp modelId="{639BBB4F-C791-4425-B040-3B8C8DE54377}">
      <dsp:nvSpPr>
        <dsp:cNvPr id="0" name=""/>
        <dsp:cNvSpPr/>
      </dsp:nvSpPr>
      <dsp:spPr>
        <a:xfrm>
          <a:off x="0" y="4329302"/>
          <a:ext cx="656336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38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1500" kern="1200" dirty="0"/>
            <a:t>Draw out recommendations based on analysis</a:t>
          </a:r>
        </a:p>
      </dsp:txBody>
      <dsp:txXfrm>
        <a:off x="0" y="4329302"/>
        <a:ext cx="6563360" cy="314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1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76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5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71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83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9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9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7" y="2794000"/>
            <a:ext cx="4620584" cy="1563164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Predicting Employee Attrition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43467" y="435716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MY" dirty="0"/>
              <a:t>Putri Khalilah Binti Kamaluddin</a:t>
            </a:r>
          </a:p>
        </p:txBody>
      </p:sp>
      <p:pic>
        <p:nvPicPr>
          <p:cNvPr id="39" name="Picture 30">
            <a:extLst>
              <a:ext uri="{FF2B5EF4-FFF2-40B4-BE49-F238E27FC236}">
                <a16:creationId xmlns:a16="http://schemas.microsoft.com/office/drawing/2014/main" id="{DD94A4E0-2D00-F110-59DD-1EAD218DB5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31" r="32896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45986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Finding For Overtime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934F20-40C1-4664-D4FB-0B8BF037018B}"/>
              </a:ext>
            </a:extLst>
          </p:cNvPr>
          <p:cNvSpPr txBox="1"/>
          <p:nvPr/>
        </p:nvSpPr>
        <p:spPr>
          <a:xfrm>
            <a:off x="640080" y="2706624"/>
            <a:ext cx="6092190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i="1" dirty="0">
                <a:effectLst/>
              </a:rPr>
              <a:t>Finding For Overtime: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>
                <a:effectLst/>
              </a:rPr>
              <a:t>Almo</a:t>
            </a:r>
            <a:r>
              <a:rPr lang="en-US" sz="2200" i="1" dirty="0"/>
              <a:t>st 30% employees who worked overtime in the c</a:t>
            </a:r>
            <a:r>
              <a:rPr lang="en-US" sz="2200" i="1" dirty="0">
                <a:effectLst/>
              </a:rPr>
              <a:t>ompany.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Not practicing work-life balance.</a:t>
            </a:r>
            <a:endParaRPr lang="en-US" sz="2200" i="1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Likely make employees burnout. </a:t>
            </a:r>
            <a:endParaRPr lang="en-US" sz="2200" i="1" dirty="0"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46ED6E-F7C2-D59D-0412-816B53FF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350" y="1604772"/>
            <a:ext cx="4507328" cy="370027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5995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766310" cy="1956841"/>
          </a:xfrm>
        </p:spPr>
        <p:txBody>
          <a:bodyPr anchor="b">
            <a:normAutofit/>
          </a:bodyPr>
          <a:lstStyle/>
          <a:p>
            <a:r>
              <a:rPr lang="en-US" sz="4200" dirty="0"/>
              <a:t>Finding of Multivariate Analysis</a:t>
            </a:r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2902132"/>
            <a:ext cx="4423410" cy="3320668"/>
          </a:xfrm>
        </p:spPr>
        <p:txBody>
          <a:bodyPr>
            <a:normAutofit/>
          </a:bodyPr>
          <a:lstStyle/>
          <a:p>
            <a:r>
              <a:rPr lang="en-MY" sz="2200" dirty="0"/>
              <a:t>Attrition vs Gender</a:t>
            </a:r>
          </a:p>
          <a:p>
            <a:r>
              <a:rPr lang="en-MY" sz="2200" dirty="0"/>
              <a:t>Attrition vs Age</a:t>
            </a:r>
          </a:p>
          <a:p>
            <a:r>
              <a:rPr lang="en-MY" sz="2200" dirty="0"/>
              <a:t>Attrition vs Monthly Income</a:t>
            </a:r>
          </a:p>
          <a:p>
            <a:r>
              <a:rPr lang="en-MY" sz="2200" dirty="0"/>
              <a:t>Attrition vs Years at the Company? </a:t>
            </a:r>
          </a:p>
          <a:p>
            <a:r>
              <a:rPr lang="en-MY" sz="2200" dirty="0"/>
              <a:t>Attrition vs Job Satisfaction &amp; Environment Satisfaction</a:t>
            </a:r>
          </a:p>
          <a:p>
            <a:r>
              <a:rPr lang="en-MY" sz="2200" dirty="0"/>
              <a:t>Attrition vs Overtime</a:t>
            </a:r>
          </a:p>
          <a:p>
            <a:endParaRPr lang="en-MY" sz="2200" dirty="0"/>
          </a:p>
          <a:p>
            <a:endParaRPr lang="en-MY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1351D6-9831-3B17-4399-833DFC45BA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31" r="2" b="663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28081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9184"/>
            <a:ext cx="620649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Finding For Attrition vs Gender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934F20-40C1-4664-D4FB-0B8BF037018B}"/>
              </a:ext>
            </a:extLst>
          </p:cNvPr>
          <p:cNvSpPr txBox="1"/>
          <p:nvPr/>
        </p:nvSpPr>
        <p:spPr>
          <a:xfrm>
            <a:off x="640080" y="2706624"/>
            <a:ext cx="6286500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i="1" dirty="0">
                <a:effectLst/>
              </a:rPr>
              <a:t>Finding For Attrition vs Gender: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P-value obtained from the </a:t>
            </a:r>
            <a:r>
              <a:rPr lang="en-US" sz="2200" b="1" i="1" dirty="0"/>
              <a:t>chi square test is 0.291</a:t>
            </a:r>
            <a:r>
              <a:rPr lang="en-US" sz="2200" i="1" dirty="0"/>
              <a:t> (&gt; 0.05), meaning Gender is </a:t>
            </a:r>
            <a:r>
              <a:rPr lang="en-US" sz="2200" b="1" i="1" dirty="0"/>
              <a:t>not significantly difference </a:t>
            </a:r>
            <a:r>
              <a:rPr lang="en-US" sz="2200" i="1" dirty="0"/>
              <a:t>between Male and Female.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>
                <a:effectLst/>
              </a:rPr>
              <a:t>The ratios in our data are the same. Gender isn't a strong determinant of an employee leaving the company.</a:t>
            </a:r>
            <a:endParaRPr lang="en-US" sz="220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5C3CDB-4AE7-7C1C-133F-D8C5AE451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515" y="610519"/>
            <a:ext cx="4830541" cy="345038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A757CA-D249-53A4-CEE6-B246109C3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222" y="4182063"/>
            <a:ext cx="3355932" cy="217627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519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278" y="189738"/>
            <a:ext cx="11129622" cy="227914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Finding For Attrition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vs Age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934F20-40C1-4664-D4FB-0B8BF037018B}"/>
              </a:ext>
            </a:extLst>
          </p:cNvPr>
          <p:cNvSpPr txBox="1"/>
          <p:nvPr/>
        </p:nvSpPr>
        <p:spPr>
          <a:xfrm>
            <a:off x="643278" y="2807208"/>
            <a:ext cx="4403934" cy="38610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i="1" dirty="0">
                <a:effectLst/>
              </a:rPr>
              <a:t>Finding For Attrition vs </a:t>
            </a:r>
            <a:r>
              <a:rPr lang="en-US" sz="2000" b="1" i="1" dirty="0"/>
              <a:t>Age</a:t>
            </a:r>
            <a:r>
              <a:rPr lang="en-US" sz="2000" b="1" i="1" dirty="0">
                <a:effectLst/>
              </a:rPr>
              <a:t>: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000" b="1" i="1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T</a:t>
            </a:r>
            <a:r>
              <a:rPr lang="en-US" sz="2000" i="1" dirty="0">
                <a:effectLst/>
              </a:rPr>
              <a:t>he attrition is </a:t>
            </a:r>
            <a:r>
              <a:rPr lang="en-US" sz="2000" b="1" i="1" dirty="0">
                <a:effectLst/>
              </a:rPr>
              <a:t>maximum</a:t>
            </a:r>
            <a:r>
              <a:rPr lang="en-US" sz="2000" i="1" dirty="0">
                <a:effectLst/>
              </a:rPr>
              <a:t> between the </a:t>
            </a:r>
            <a:r>
              <a:rPr lang="en-US" sz="2000" b="1" i="1" dirty="0">
                <a:effectLst/>
              </a:rPr>
              <a:t>age groups 28-32 years old</a:t>
            </a:r>
            <a:r>
              <a:rPr lang="en-US" sz="2000" i="1" dirty="0">
                <a:effectLst/>
              </a:rPr>
              <a:t>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The </a:t>
            </a:r>
            <a:r>
              <a:rPr lang="en-US" sz="2000" b="1" i="1" dirty="0"/>
              <a:t>independent t-test is 8.356e-10 </a:t>
            </a:r>
            <a:r>
              <a:rPr lang="en-US" sz="2000" i="1" dirty="0"/>
              <a:t>(&lt;0.05), meaning Age is significantly affecting the attrition rate.</a:t>
            </a:r>
            <a:endParaRPr lang="en-US" sz="2000" i="1" dirty="0">
              <a:effectLst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</a:rPr>
              <a:t>Chances </a:t>
            </a:r>
            <a:r>
              <a:rPr lang="en-US" sz="2000" b="1" i="1" dirty="0">
                <a:effectLst/>
              </a:rPr>
              <a:t>younger people tend to leave </a:t>
            </a:r>
            <a:r>
              <a:rPr lang="en-US" sz="2000" i="1" dirty="0">
                <a:effectLst/>
              </a:rPr>
              <a:t>the company is far more as they are still exploring at this point of time.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Although, the number of people leaving the company keeps on falling as age increase.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1" dirty="0">
                <a:effectLst/>
              </a:rPr>
              <a:t>Older people, tend to keep working </a:t>
            </a:r>
            <a:r>
              <a:rPr lang="en-US" sz="2000" i="1" dirty="0">
                <a:effectLst/>
              </a:rPr>
              <a:t>in the same company as they are looking for stability at these point of times.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1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22E0C3-3D2F-4C1E-8D3C-611428130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7" t="1423" r="869"/>
          <a:stretch/>
        </p:blipFill>
        <p:spPr>
          <a:xfrm>
            <a:off x="5047212" y="1959526"/>
            <a:ext cx="6982228" cy="355300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A47228-ED37-8562-C50D-D7BD918F77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22" t="1254"/>
          <a:stretch/>
        </p:blipFill>
        <p:spPr>
          <a:xfrm>
            <a:off x="10564716" y="2761488"/>
            <a:ext cx="1021130" cy="60200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4007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17764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Finding For Attrition vs Monthly Income</a:t>
            </a:r>
          </a:p>
        </p:txBody>
      </p:sp>
      <p:sp>
        <p:nvSpPr>
          <p:cNvPr id="49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934F20-40C1-4664-D4FB-0B8BF037018B}"/>
              </a:ext>
            </a:extLst>
          </p:cNvPr>
          <p:cNvSpPr txBox="1"/>
          <p:nvPr/>
        </p:nvSpPr>
        <p:spPr>
          <a:xfrm>
            <a:off x="612649" y="2506734"/>
            <a:ext cx="4225602" cy="4351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i="1" dirty="0">
                <a:effectLst/>
              </a:rPr>
              <a:t>Finding For Attrition vs Monthly Income: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P-value obtained from the </a:t>
            </a:r>
            <a:r>
              <a:rPr lang="en-US" sz="2200" b="1" i="1" dirty="0"/>
              <a:t>independent t- test is 4.335e-13</a:t>
            </a:r>
            <a:r>
              <a:rPr lang="en-US" sz="2200" i="1" dirty="0"/>
              <a:t> (&lt; 0.05), meaning Monthly Income is </a:t>
            </a:r>
            <a:r>
              <a:rPr lang="en-US" sz="2200" b="1" i="1" dirty="0"/>
              <a:t>significantly affecting </a:t>
            </a:r>
            <a:r>
              <a:rPr lang="en-US" sz="2200" i="1" dirty="0"/>
              <a:t>attrition rate.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Based on mean monthly income, higher salary is commonly motivating people to keep working in the same company.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A1A4FF-1CCE-2A60-7BC8-E0D24F1CAC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7" t="839" r="-1"/>
          <a:stretch/>
        </p:blipFill>
        <p:spPr>
          <a:xfrm>
            <a:off x="4838250" y="2617470"/>
            <a:ext cx="7215037" cy="360107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CB95FA-F391-3835-862F-42E4951AF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1716" y="3872098"/>
            <a:ext cx="1620613" cy="69114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9693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Finding For Attrition vs Job Satisfaction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934F20-40C1-4664-D4FB-0B8BF037018B}"/>
              </a:ext>
            </a:extLst>
          </p:cNvPr>
          <p:cNvSpPr txBox="1"/>
          <p:nvPr/>
        </p:nvSpPr>
        <p:spPr>
          <a:xfrm>
            <a:off x="640080" y="2706624"/>
            <a:ext cx="6195060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1" dirty="0">
                <a:effectLst/>
              </a:rPr>
              <a:t>Finding For Attrition vs Job Satisfaction: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P-value obtained from the </a:t>
            </a:r>
            <a:r>
              <a:rPr lang="en-US" sz="2200" b="1" i="1" dirty="0"/>
              <a:t>chi square test is 0.000556</a:t>
            </a:r>
            <a:r>
              <a:rPr lang="en-US" sz="2200" i="1" dirty="0"/>
              <a:t> (&lt; 0.05), meaning Job Satisfaction is </a:t>
            </a:r>
            <a:r>
              <a:rPr lang="en-US" sz="2200" b="1" i="1" dirty="0"/>
              <a:t>slightly affecting </a:t>
            </a:r>
            <a:r>
              <a:rPr lang="en-US" sz="2200" i="1" dirty="0"/>
              <a:t>the attrition rate.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There is a change the company to improve and do better to retain the employees.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B36A33-57FF-928B-5EAF-8B74EC4C5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327" y="1410836"/>
            <a:ext cx="4780026" cy="333490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880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Finding For Attrition vs Over Time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934F20-40C1-4664-D4FB-0B8BF037018B}"/>
              </a:ext>
            </a:extLst>
          </p:cNvPr>
          <p:cNvSpPr txBox="1"/>
          <p:nvPr/>
        </p:nvSpPr>
        <p:spPr>
          <a:xfrm>
            <a:off x="640080" y="2706624"/>
            <a:ext cx="6195060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i="1" dirty="0">
                <a:effectLst/>
              </a:rPr>
              <a:t>Finding For Attrition vs </a:t>
            </a:r>
            <a:r>
              <a:rPr lang="en-US" sz="2200" b="1" i="1" dirty="0" err="1">
                <a:effectLst/>
              </a:rPr>
              <a:t>OverTime</a:t>
            </a:r>
            <a:r>
              <a:rPr lang="en-US" sz="2200" b="1" i="1" dirty="0">
                <a:effectLst/>
              </a:rPr>
              <a:t>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P-value obtained from the </a:t>
            </a:r>
            <a:r>
              <a:rPr lang="en-US" sz="2200" b="1" i="1" dirty="0"/>
              <a:t>chi square test is 8.16e-21</a:t>
            </a:r>
            <a:r>
              <a:rPr lang="en-US" sz="2200" i="1" dirty="0"/>
              <a:t> (&lt; 0.05), meaning </a:t>
            </a:r>
            <a:r>
              <a:rPr lang="en-US" sz="2200" i="1" dirty="0" err="1"/>
              <a:t>OverTime</a:t>
            </a:r>
            <a:r>
              <a:rPr lang="en-US" sz="2200" i="1" dirty="0"/>
              <a:t> is </a:t>
            </a:r>
            <a:r>
              <a:rPr lang="en-US" sz="2200" b="1" i="1" dirty="0"/>
              <a:t>significantly</a:t>
            </a:r>
            <a:r>
              <a:rPr lang="en-US" sz="2200" i="1" dirty="0"/>
              <a:t> </a:t>
            </a:r>
            <a:r>
              <a:rPr lang="en-US" sz="2200" b="1" i="1" dirty="0"/>
              <a:t>affecting </a:t>
            </a:r>
            <a:r>
              <a:rPr lang="en-US" sz="2200" i="1" dirty="0"/>
              <a:t>the attrition rate.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>
                <a:effectLst/>
              </a:rPr>
              <a:t>Employees </a:t>
            </a:r>
            <a:r>
              <a:rPr lang="en-US" sz="2200" i="1" dirty="0"/>
              <a:t>are likely to leave the company when     they were working overtime.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>
                <a:effectLst/>
              </a:rPr>
              <a:t>Although working overtime can boost their paychecks, overworked employee may start to have feelings of stress and frustration, eventually will affect their work performances.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CE3578-6899-6856-3FC1-E1C1A9495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826" y="1463478"/>
            <a:ext cx="5330954" cy="382167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387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Finding For Attrition vs Years at Company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934F20-40C1-4664-D4FB-0B8BF037018B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i="1" dirty="0">
                <a:effectLst/>
              </a:rPr>
              <a:t>Finding For Attrition vs </a:t>
            </a:r>
            <a:r>
              <a:rPr lang="en-US" sz="1500" b="1" i="1" dirty="0" err="1"/>
              <a:t>YearsAtCompany</a:t>
            </a:r>
            <a:r>
              <a:rPr lang="en-US" sz="1500" b="1" i="1" dirty="0">
                <a:effectLst/>
              </a:rPr>
              <a:t>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i="1" dirty="0"/>
              <a:t>P-value obtained from the </a:t>
            </a:r>
            <a:r>
              <a:rPr lang="en-US" sz="1500" b="1" i="1" dirty="0"/>
              <a:t>independent  t-test is 2.318e-7</a:t>
            </a:r>
            <a:r>
              <a:rPr lang="en-US" sz="1500" i="1" dirty="0"/>
              <a:t> (&lt; 0.05), meaning </a:t>
            </a:r>
            <a:r>
              <a:rPr lang="en-US" sz="1500" i="1" dirty="0" err="1"/>
              <a:t>YearsAtCompany</a:t>
            </a:r>
            <a:r>
              <a:rPr lang="en-US" sz="1500" i="1" dirty="0"/>
              <a:t> is </a:t>
            </a:r>
            <a:r>
              <a:rPr lang="en-US" sz="1500" b="1" i="1" dirty="0"/>
              <a:t>significantly</a:t>
            </a:r>
            <a:r>
              <a:rPr lang="en-US" sz="1500" i="1" dirty="0"/>
              <a:t> </a:t>
            </a:r>
            <a:r>
              <a:rPr lang="en-US" sz="1500" b="1" i="1" dirty="0"/>
              <a:t>affecting </a:t>
            </a:r>
            <a:r>
              <a:rPr lang="en-US" sz="1500" i="1" dirty="0"/>
              <a:t>the attrition rate.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i="1" dirty="0"/>
              <a:t>Employees in their early years of career tend to resign a lot more than employees who've worked in the company.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i="1" dirty="0"/>
              <a:t>Average employees who are not leaving the company has worked about 7 years.</a:t>
            </a:r>
            <a:endParaRPr lang="en-US" sz="15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0F2C3D-40C2-A2F9-9D90-8D93CB166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744" y="2290936"/>
            <a:ext cx="8654319" cy="395935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912524-25D9-B329-1B05-EFCEA812A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915" y="3784495"/>
            <a:ext cx="2751390" cy="190286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C27DAF-E476-3BB3-CC1A-E8A9711BE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764" y="2818268"/>
            <a:ext cx="2781541" cy="80016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9254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5638800" cy="1956841"/>
          </a:xfrm>
        </p:spPr>
        <p:txBody>
          <a:bodyPr anchor="b">
            <a:normAutofit/>
          </a:bodyPr>
          <a:lstStyle/>
          <a:p>
            <a:r>
              <a:rPr lang="en-US" sz="4900" dirty="0"/>
              <a:t>Perform the Modelling</a:t>
            </a:r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2902132"/>
            <a:ext cx="4917440" cy="3882706"/>
          </a:xfrm>
        </p:spPr>
        <p:txBody>
          <a:bodyPr>
            <a:normAutofit/>
          </a:bodyPr>
          <a:lstStyle/>
          <a:p>
            <a:r>
              <a:rPr lang="en-MY" sz="2000" dirty="0"/>
              <a:t>Check for multicollinearity between input variables</a:t>
            </a:r>
          </a:p>
          <a:p>
            <a:r>
              <a:rPr lang="en-MY" sz="2000" dirty="0"/>
              <a:t>Feature Engineering</a:t>
            </a:r>
          </a:p>
          <a:p>
            <a:pPr lvl="1"/>
            <a:r>
              <a:rPr lang="en-MY" sz="2000" dirty="0"/>
              <a:t>Feature Selection</a:t>
            </a:r>
          </a:p>
          <a:p>
            <a:pPr lvl="1"/>
            <a:r>
              <a:rPr lang="en-MY" sz="2000" dirty="0"/>
              <a:t>Feature Transforming</a:t>
            </a:r>
          </a:p>
          <a:p>
            <a:pPr lvl="1"/>
            <a:r>
              <a:rPr lang="en-MY" sz="2000" dirty="0"/>
              <a:t>Partitioning</a:t>
            </a:r>
          </a:p>
          <a:p>
            <a:pPr lvl="1"/>
            <a:r>
              <a:rPr lang="en-MY" sz="2000" dirty="0"/>
              <a:t>Feature Scaling</a:t>
            </a:r>
          </a:p>
          <a:p>
            <a:r>
              <a:rPr lang="en-MY" sz="2000" dirty="0"/>
              <a:t>Train the model</a:t>
            </a:r>
          </a:p>
          <a:p>
            <a:pPr lvl="1"/>
            <a:r>
              <a:rPr lang="en-MY" sz="2000" dirty="0"/>
              <a:t>Logistic Regression</a:t>
            </a:r>
          </a:p>
          <a:p>
            <a:pPr lvl="1"/>
            <a:r>
              <a:rPr lang="en-MY" sz="2000" dirty="0"/>
              <a:t>Naïve </a:t>
            </a:r>
            <a:r>
              <a:rPr lang="en-MY" sz="2000" dirty="0" err="1"/>
              <a:t>Beyes</a:t>
            </a:r>
            <a:r>
              <a:rPr lang="en-MY" sz="2000" dirty="0"/>
              <a:t> Theorem </a:t>
            </a:r>
          </a:p>
          <a:p>
            <a:endParaRPr lang="en-MY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1351D6-9831-3B17-4399-833DFC45BA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31" r="2" b="663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79877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MY" sz="5400" dirty="0"/>
              <a:t>Check for multicollinearity between input variables.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934F20-40C1-4664-D4FB-0B8BF037018B}"/>
              </a:ext>
            </a:extLst>
          </p:cNvPr>
          <p:cNvSpPr txBox="1"/>
          <p:nvPr/>
        </p:nvSpPr>
        <p:spPr>
          <a:xfrm>
            <a:off x="640080" y="2706624"/>
            <a:ext cx="6195060" cy="34838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i="1" dirty="0">
                <a:effectLst/>
              </a:rPr>
              <a:t>Multicollinearity in the dataset: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i="1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Multicollinearity: Occurrence of intercorrelations between two or more independent variables.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When using Logistic Regression, we need to consider, </a:t>
            </a:r>
            <a:r>
              <a:rPr lang="en-US" sz="2200" b="1" i="1" dirty="0"/>
              <a:t>Independent/predictor variables must have little to no collinearity</a:t>
            </a:r>
            <a:r>
              <a:rPr lang="en-US" sz="2200" i="1" dirty="0"/>
              <a:t> amongst them meaning that they should be independent of each other.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Check using </a:t>
            </a:r>
            <a:r>
              <a:rPr lang="en-US" sz="2200" b="1" i="1" dirty="0"/>
              <a:t>Variance Inflation Factor (VIF).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Depends on case usage, if the VIF score above 10, its better to remove one of the correlated independent variables to avoid model’s performance interpretability.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C6F206-F4AC-41FE-E3B6-0F2783A45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968" y="1934669"/>
            <a:ext cx="3873310" cy="37552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958E9D-7412-ED2A-C231-0E37670EC912}"/>
              </a:ext>
            </a:extLst>
          </p:cNvPr>
          <p:cNvSpPr/>
          <p:nvPr/>
        </p:nvSpPr>
        <p:spPr>
          <a:xfrm>
            <a:off x="8200105" y="2662725"/>
            <a:ext cx="2841522" cy="259769"/>
          </a:xfrm>
          <a:prstGeom prst="rect">
            <a:avLst/>
          </a:prstGeom>
          <a:noFill/>
          <a:ln w="254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474B78-44F8-4D32-1410-0ECA11CE85F4}"/>
              </a:ext>
            </a:extLst>
          </p:cNvPr>
          <p:cNvSpPr/>
          <p:nvPr/>
        </p:nvSpPr>
        <p:spPr>
          <a:xfrm>
            <a:off x="9320982" y="2209052"/>
            <a:ext cx="1720645" cy="259769"/>
          </a:xfrm>
          <a:prstGeom prst="rect">
            <a:avLst/>
          </a:prstGeom>
          <a:noFill/>
          <a:ln w="254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8B5DDB-114C-9783-E22D-1AE059816A0F}"/>
              </a:ext>
            </a:extLst>
          </p:cNvPr>
          <p:cNvSpPr/>
          <p:nvPr/>
        </p:nvSpPr>
        <p:spPr>
          <a:xfrm>
            <a:off x="9212827" y="3095027"/>
            <a:ext cx="1828800" cy="259769"/>
          </a:xfrm>
          <a:prstGeom prst="rect">
            <a:avLst/>
          </a:prstGeom>
          <a:noFill/>
          <a:ln w="254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9B58F3-08BF-CE2C-33B0-8B8E1C648DAA}"/>
              </a:ext>
            </a:extLst>
          </p:cNvPr>
          <p:cNvSpPr/>
          <p:nvPr/>
        </p:nvSpPr>
        <p:spPr>
          <a:xfrm>
            <a:off x="7767485" y="4260305"/>
            <a:ext cx="3274142" cy="259769"/>
          </a:xfrm>
          <a:prstGeom prst="rect">
            <a:avLst/>
          </a:prstGeom>
          <a:noFill/>
          <a:ln w="254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2523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Contents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The process of data analysis</a:t>
            </a:r>
          </a:p>
          <a:p>
            <a:r>
              <a:rPr lang="en-US" sz="2200" dirty="0"/>
              <a:t>Finding on univariate analysis</a:t>
            </a:r>
          </a:p>
          <a:p>
            <a:r>
              <a:rPr lang="en-US" sz="2200" dirty="0"/>
              <a:t>Finding on multivariate analysis</a:t>
            </a:r>
          </a:p>
          <a:p>
            <a:r>
              <a:rPr lang="en-US" sz="2200" dirty="0"/>
              <a:t>Performance of the Model</a:t>
            </a:r>
          </a:p>
          <a:p>
            <a:r>
              <a:rPr lang="en-US" sz="2200" dirty="0"/>
              <a:t>Recommendation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89A78-0CCB-7CAF-AC12-0498D2490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326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03744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Feature Engineering</a:t>
            </a:r>
            <a:br>
              <a:rPr lang="en-US" dirty="0"/>
            </a:br>
            <a:r>
              <a:rPr lang="en-US" dirty="0"/>
              <a:t>a) Feature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934F20-40C1-4664-D4FB-0B8BF037018B}"/>
              </a:ext>
            </a:extLst>
          </p:cNvPr>
          <p:cNvSpPr txBox="1"/>
          <p:nvPr/>
        </p:nvSpPr>
        <p:spPr>
          <a:xfrm>
            <a:off x="838201" y="2061575"/>
            <a:ext cx="5461000" cy="4907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i="1" dirty="0"/>
              <a:t>Input variables to consider for the modelling</a:t>
            </a:r>
            <a:r>
              <a:rPr lang="en-US" sz="2200" b="1" i="1" dirty="0">
                <a:effectLst/>
              </a:rPr>
              <a:t>:</a:t>
            </a: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1" dirty="0">
                <a:effectLst/>
              </a:rPr>
              <a:t>'Age’			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1" dirty="0">
                <a:effectLst/>
              </a:rPr>
              <a:t>'</a:t>
            </a:r>
            <a:r>
              <a:rPr lang="en-US" sz="2200" b="1" i="1" dirty="0" err="1">
                <a:effectLst/>
              </a:rPr>
              <a:t>BusinessTravel</a:t>
            </a:r>
            <a:r>
              <a:rPr lang="en-US" sz="2200" b="1" i="1" dirty="0">
                <a:effectLst/>
              </a:rPr>
              <a:t>’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1" dirty="0">
                <a:effectLst/>
              </a:rPr>
              <a:t>'</a:t>
            </a:r>
            <a:r>
              <a:rPr lang="en-US" sz="2200" b="1" i="1" dirty="0" err="1">
                <a:effectLst/>
              </a:rPr>
              <a:t>JobSatisfaction</a:t>
            </a:r>
            <a:r>
              <a:rPr lang="en-US" sz="2200" b="1" i="1" dirty="0">
                <a:effectLst/>
              </a:rPr>
              <a:t>’,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1" dirty="0">
                <a:effectLst/>
              </a:rPr>
              <a:t>'</a:t>
            </a:r>
            <a:r>
              <a:rPr lang="en-US" sz="2200" b="1" i="1" dirty="0" err="1">
                <a:effectLst/>
              </a:rPr>
              <a:t>DistanceFromHome</a:t>
            </a:r>
            <a:r>
              <a:rPr lang="en-US" sz="2200" b="1" i="1" dirty="0">
                <a:effectLst/>
              </a:rPr>
              <a:t>’,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1" dirty="0">
                <a:effectLst/>
              </a:rPr>
              <a:t>'</a:t>
            </a:r>
            <a:r>
              <a:rPr lang="en-US" sz="2200" b="1" i="1" dirty="0" err="1">
                <a:effectLst/>
              </a:rPr>
              <a:t>EnvSatisfaction</a:t>
            </a:r>
            <a:r>
              <a:rPr lang="en-US" sz="2200" b="1" i="1" dirty="0">
                <a:effectLst/>
              </a:rPr>
              <a:t>’,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1" dirty="0">
                <a:effectLst/>
              </a:rPr>
              <a:t>'Gender’,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1" dirty="0">
                <a:effectLst/>
              </a:rPr>
              <a:t>'</a:t>
            </a:r>
            <a:r>
              <a:rPr lang="en-US" sz="2200" b="1" i="1" dirty="0" err="1">
                <a:effectLst/>
              </a:rPr>
              <a:t>MaritalStatus</a:t>
            </a:r>
            <a:r>
              <a:rPr lang="en-US" sz="2200" b="1" i="1" dirty="0">
                <a:effectLst/>
              </a:rPr>
              <a:t>',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1" dirty="0">
                <a:effectLst/>
              </a:rPr>
              <a:t>'</a:t>
            </a:r>
            <a:r>
              <a:rPr lang="en-US" sz="2200" b="1" i="1" dirty="0" err="1">
                <a:effectLst/>
              </a:rPr>
              <a:t>TrainingTimesLastYear</a:t>
            </a:r>
            <a:r>
              <a:rPr lang="en-US" sz="2200" b="1" i="1" dirty="0">
                <a:effectLst/>
              </a:rPr>
              <a:t>’,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1" dirty="0">
                <a:effectLst/>
              </a:rPr>
              <a:t>'</a:t>
            </a:r>
            <a:r>
              <a:rPr lang="en-US" sz="2200" b="1" i="1" dirty="0" err="1">
                <a:effectLst/>
              </a:rPr>
              <a:t>YearsAtCompany</a:t>
            </a:r>
            <a:r>
              <a:rPr lang="en-US" sz="2200" b="1" i="1" dirty="0">
                <a:effectLst/>
              </a:rPr>
              <a:t>',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1" dirty="0">
                <a:effectLst/>
              </a:rPr>
              <a:t>'</a:t>
            </a:r>
            <a:r>
              <a:rPr lang="en-US" sz="2200" b="1" i="1" dirty="0" err="1">
                <a:effectLst/>
              </a:rPr>
              <a:t>YearsSinceLastPromotion</a:t>
            </a:r>
            <a:r>
              <a:rPr lang="en-US" sz="2200" b="1" i="1" dirty="0">
                <a:effectLst/>
              </a:rPr>
              <a:t>’,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1" dirty="0">
                <a:effectLst/>
              </a:rPr>
              <a:t> '</a:t>
            </a:r>
            <a:r>
              <a:rPr lang="en-US" sz="2200" b="1" i="1" dirty="0" err="1">
                <a:effectLst/>
              </a:rPr>
              <a:t>OverTime</a:t>
            </a:r>
            <a:r>
              <a:rPr lang="en-US" sz="2200" b="1" i="1" dirty="0">
                <a:effectLst/>
              </a:rPr>
              <a:t>’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B97DFE-1DFF-F975-6EB9-85AAED96A2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52520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9184"/>
            <a:ext cx="693928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Feature Engineering</a:t>
            </a:r>
            <a:br>
              <a:rPr lang="en-US" sz="5400" dirty="0"/>
            </a:br>
            <a:r>
              <a:rPr lang="en-US" sz="5400" dirty="0"/>
              <a:t>b) Feature Transforming</a:t>
            </a:r>
            <a:endParaRPr lang="en-MY" sz="5400" dirty="0"/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934F20-40C1-4664-D4FB-0B8BF037018B}"/>
              </a:ext>
            </a:extLst>
          </p:cNvPr>
          <p:cNvSpPr txBox="1"/>
          <p:nvPr/>
        </p:nvSpPr>
        <p:spPr>
          <a:xfrm>
            <a:off x="640080" y="2580640"/>
            <a:ext cx="6187440" cy="3948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i="1" dirty="0"/>
              <a:t>Handling Categorical variables</a:t>
            </a:r>
            <a:r>
              <a:rPr lang="en-US" sz="2200" b="1" i="1" dirty="0">
                <a:effectLst/>
              </a:rPr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b="1" i="1" dirty="0">
              <a:effectLst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Why do we convert categorical variables to numeric?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Machine Learning Models can not work on categorical variables in the form of strings, so we need to change it into numerical form.</a:t>
            </a:r>
          </a:p>
          <a:p>
            <a:pPr marL="1257300" lvl="2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1" dirty="0">
                <a:effectLst/>
              </a:rPr>
              <a:t>'</a:t>
            </a:r>
            <a:r>
              <a:rPr lang="en-US" sz="2200" b="1" i="1" dirty="0" err="1">
                <a:effectLst/>
              </a:rPr>
              <a:t>BusinessTravel</a:t>
            </a:r>
            <a:r>
              <a:rPr lang="en-US" sz="2200" b="1" i="1" dirty="0">
                <a:effectLst/>
              </a:rPr>
              <a:t>’</a:t>
            </a:r>
          </a:p>
          <a:p>
            <a:pPr marL="1257300" lvl="2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1" dirty="0">
                <a:effectLst/>
              </a:rPr>
              <a:t>'Gender’,</a:t>
            </a:r>
          </a:p>
          <a:p>
            <a:pPr marL="1257300" lvl="2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1" dirty="0">
                <a:effectLst/>
              </a:rPr>
              <a:t>'</a:t>
            </a:r>
            <a:r>
              <a:rPr lang="en-US" sz="2200" b="1" i="1" dirty="0" err="1">
                <a:effectLst/>
              </a:rPr>
              <a:t>MaritalStatus</a:t>
            </a:r>
            <a:r>
              <a:rPr lang="en-US" sz="2200" b="1" i="1" dirty="0">
                <a:effectLst/>
              </a:rPr>
              <a:t>',</a:t>
            </a:r>
          </a:p>
          <a:p>
            <a:pPr marL="1257300" lvl="2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1" dirty="0">
                <a:effectLst/>
              </a:rPr>
              <a:t>'</a:t>
            </a:r>
            <a:r>
              <a:rPr lang="en-US" sz="2200" b="1" i="1" dirty="0" err="1">
                <a:effectLst/>
              </a:rPr>
              <a:t>OverTime</a:t>
            </a:r>
            <a:r>
              <a:rPr lang="en-US" sz="2200" b="1" i="1" dirty="0">
                <a:effectLst/>
              </a:rPr>
              <a:t>’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>
                <a:effectLst/>
              </a:rPr>
              <a:t>Apply pandas </a:t>
            </a:r>
            <a:r>
              <a:rPr lang="en-US" sz="2200" b="1" i="1" dirty="0" err="1">
                <a:effectLst/>
              </a:rPr>
              <a:t>get.dummies</a:t>
            </a:r>
            <a:r>
              <a:rPr lang="en-US" sz="2200" b="1" i="1" dirty="0">
                <a:effectLst/>
              </a:rPr>
              <a:t>() function </a:t>
            </a:r>
            <a:r>
              <a:rPr lang="en-US" sz="2200" i="1" dirty="0">
                <a:effectLst/>
              </a:rPr>
              <a:t>to encode this string to numeric.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>
                <a:effectLst/>
              </a:rPr>
              <a:t>Be mindful, </a:t>
            </a:r>
            <a:r>
              <a:rPr lang="en-US" sz="2200" b="1" i="1" dirty="0">
                <a:solidFill>
                  <a:srgbClr val="FF0000"/>
                </a:solidFill>
                <a:effectLst/>
              </a:rPr>
              <a:t>only transform the input variables!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6BAD7-1372-DB51-6754-9837D1303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2251576"/>
            <a:ext cx="3783339" cy="117742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E07B525-A8CE-747A-7A5B-CC11F0D73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94671"/>
              </p:ext>
            </p:extLst>
          </p:nvPr>
        </p:nvGraphicFramePr>
        <p:xfrm>
          <a:off x="6725920" y="4202296"/>
          <a:ext cx="212344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440">
                  <a:extLst>
                    <a:ext uri="{9D8B030D-6E8A-4147-A177-3AD203B41FA5}">
                      <a16:colId xmlns:a16="http://schemas.microsoft.com/office/drawing/2014/main" val="3536183095"/>
                    </a:ext>
                  </a:extLst>
                </a:gridCol>
              </a:tblGrid>
              <a:tr h="241808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OverTime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91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17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No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6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75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No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922765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E0DA27FF-A048-4F4D-46F2-B3580EF8A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675995"/>
              </p:ext>
            </p:extLst>
          </p:nvPr>
        </p:nvGraphicFramePr>
        <p:xfrm>
          <a:off x="9682480" y="4202296"/>
          <a:ext cx="212344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440">
                  <a:extLst>
                    <a:ext uri="{9D8B030D-6E8A-4147-A177-3AD203B41FA5}">
                      <a16:colId xmlns:a16="http://schemas.microsoft.com/office/drawing/2014/main" val="35361830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MY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OverTime_Yes</a:t>
                      </a:r>
                      <a:endParaRPr lang="en-MY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91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17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6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75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28108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D9FC170-CCCF-BFAA-EC24-8C48ECF7B783}"/>
              </a:ext>
            </a:extLst>
          </p:cNvPr>
          <p:cNvSpPr txBox="1"/>
          <p:nvPr/>
        </p:nvSpPr>
        <p:spPr>
          <a:xfrm>
            <a:off x="7015480" y="3822804"/>
            <a:ext cx="154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Before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E2ADB0-BAD1-A7B8-875D-B782E9B81315}"/>
              </a:ext>
            </a:extLst>
          </p:cNvPr>
          <p:cNvSpPr txBox="1"/>
          <p:nvPr/>
        </p:nvSpPr>
        <p:spPr>
          <a:xfrm>
            <a:off x="9972040" y="3822804"/>
            <a:ext cx="154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After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7BA6A65-4783-9492-25AE-DD5084B91781}"/>
              </a:ext>
            </a:extLst>
          </p:cNvPr>
          <p:cNvSpPr/>
          <p:nvPr/>
        </p:nvSpPr>
        <p:spPr>
          <a:xfrm>
            <a:off x="8961120" y="4866640"/>
            <a:ext cx="619760" cy="274320"/>
          </a:xfrm>
          <a:prstGeom prst="rightArrow">
            <a:avLst/>
          </a:prstGeom>
          <a:solidFill>
            <a:srgbClr val="ED7D3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44156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9184"/>
            <a:ext cx="693928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Feature Engineering</a:t>
            </a:r>
            <a:br>
              <a:rPr lang="en-US" sz="5400" dirty="0"/>
            </a:br>
            <a:r>
              <a:rPr lang="en-US" sz="5400" dirty="0"/>
              <a:t>c) Partitioning</a:t>
            </a:r>
            <a:endParaRPr lang="en-MY" sz="5400" dirty="0"/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934F20-40C1-4664-D4FB-0B8BF037018B}"/>
              </a:ext>
            </a:extLst>
          </p:cNvPr>
          <p:cNvSpPr txBox="1"/>
          <p:nvPr/>
        </p:nvSpPr>
        <p:spPr>
          <a:xfrm>
            <a:off x="640080" y="2580640"/>
            <a:ext cx="6187440" cy="3948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i="1" dirty="0"/>
              <a:t>Partitioning the data</a:t>
            </a:r>
            <a:r>
              <a:rPr lang="en-US" b="1" i="1" dirty="0">
                <a:effectLst/>
              </a:rPr>
              <a:t>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Need to assign the dataset in X and y input.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Apply </a:t>
            </a:r>
            <a:r>
              <a:rPr lang="en-US" b="1" i="1" dirty="0" err="1"/>
              <a:t>train_test_split</a:t>
            </a:r>
            <a:r>
              <a:rPr lang="en-US" b="1" i="1" dirty="0"/>
              <a:t> </a:t>
            </a:r>
            <a:r>
              <a:rPr lang="en-US" i="1" dirty="0"/>
              <a:t>from </a:t>
            </a:r>
            <a:r>
              <a:rPr lang="en-US" b="1" i="1" dirty="0" err="1"/>
              <a:t>sklearn</a:t>
            </a:r>
            <a:r>
              <a:rPr lang="en-US" i="1" dirty="0"/>
              <a:t> package library.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Remember our dataset is imbalanced?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Imbalance classes distribution for the response value will cause bias.</a:t>
            </a:r>
            <a:endParaRPr lang="en-US" i="1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Stratified sampling will distribute the data point evenly (maintaining the ratio) according to the proportion of the classes.</a:t>
            </a:r>
            <a:endParaRPr lang="en-US" i="1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446A42-F68B-8A16-549A-4DE2C0490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76" y="5298827"/>
            <a:ext cx="6790008" cy="139458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E4AED712-B5F7-B7D5-448A-F7A0952C9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963"/>
              </p:ext>
            </p:extLst>
          </p:nvPr>
        </p:nvGraphicFramePr>
        <p:xfrm>
          <a:off x="6727484" y="3147768"/>
          <a:ext cx="5300472" cy="732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824">
                  <a:extLst>
                    <a:ext uri="{9D8B030D-6E8A-4147-A177-3AD203B41FA5}">
                      <a16:colId xmlns:a16="http://schemas.microsoft.com/office/drawing/2014/main" val="1847984327"/>
                    </a:ext>
                  </a:extLst>
                </a:gridCol>
                <a:gridCol w="2468332">
                  <a:extLst>
                    <a:ext uri="{9D8B030D-6E8A-4147-A177-3AD203B41FA5}">
                      <a16:colId xmlns:a16="http://schemas.microsoft.com/office/drawing/2014/main" val="2699837869"/>
                    </a:ext>
                  </a:extLst>
                </a:gridCol>
                <a:gridCol w="1065316">
                  <a:extLst>
                    <a:ext uri="{9D8B030D-6E8A-4147-A177-3AD203B41FA5}">
                      <a16:colId xmlns:a16="http://schemas.microsoft.com/office/drawing/2014/main" val="2626767014"/>
                    </a:ext>
                  </a:extLst>
                </a:gridCol>
              </a:tblGrid>
              <a:tr h="366316"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MY" dirty="0"/>
                        <a:t>Train Set 70%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No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443374"/>
                  </a:ext>
                </a:extLst>
              </a:tr>
              <a:tr h="209973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863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166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922110"/>
                  </a:ext>
                </a:extLst>
              </a:tr>
            </a:tbl>
          </a:graphicData>
        </a:graphic>
      </p:graphicFrame>
      <p:graphicFrame>
        <p:nvGraphicFramePr>
          <p:cNvPr id="18" name="Table 15">
            <a:extLst>
              <a:ext uri="{FF2B5EF4-FFF2-40B4-BE49-F238E27FC236}">
                <a16:creationId xmlns:a16="http://schemas.microsoft.com/office/drawing/2014/main" id="{5F5B56EA-9BE6-073B-FDEC-9CA6790AB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575605"/>
              </p:ext>
            </p:extLst>
          </p:nvPr>
        </p:nvGraphicFramePr>
        <p:xfrm>
          <a:off x="6728266" y="4238123"/>
          <a:ext cx="530047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824">
                  <a:extLst>
                    <a:ext uri="{9D8B030D-6E8A-4147-A177-3AD203B41FA5}">
                      <a16:colId xmlns:a16="http://schemas.microsoft.com/office/drawing/2014/main" val="1847984327"/>
                    </a:ext>
                  </a:extLst>
                </a:gridCol>
                <a:gridCol w="2487870">
                  <a:extLst>
                    <a:ext uri="{9D8B030D-6E8A-4147-A177-3AD203B41FA5}">
                      <a16:colId xmlns:a16="http://schemas.microsoft.com/office/drawing/2014/main" val="2699837869"/>
                    </a:ext>
                  </a:extLst>
                </a:gridCol>
                <a:gridCol w="1045778">
                  <a:extLst>
                    <a:ext uri="{9D8B030D-6E8A-4147-A177-3AD203B41FA5}">
                      <a16:colId xmlns:a16="http://schemas.microsoft.com/office/drawing/2014/main" val="262676701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MY" dirty="0"/>
                        <a:t>Test Set 30%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No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443374"/>
                  </a:ext>
                </a:extLst>
              </a:tr>
              <a:tr h="209973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370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71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922110"/>
                  </a:ext>
                </a:extLst>
              </a:tr>
            </a:tbl>
          </a:graphicData>
        </a:graphic>
      </p:graphicFrame>
      <p:graphicFrame>
        <p:nvGraphicFramePr>
          <p:cNvPr id="19" name="Table 15">
            <a:extLst>
              <a:ext uri="{FF2B5EF4-FFF2-40B4-BE49-F238E27FC236}">
                <a16:creationId xmlns:a16="http://schemas.microsoft.com/office/drawing/2014/main" id="{594E8975-7EBB-5A8E-D324-7C0F90A19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658955"/>
              </p:ext>
            </p:extLst>
          </p:nvPr>
        </p:nvGraphicFramePr>
        <p:xfrm>
          <a:off x="6656364" y="2089679"/>
          <a:ext cx="5371591" cy="732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864">
                  <a:extLst>
                    <a:ext uri="{9D8B030D-6E8A-4147-A177-3AD203B41FA5}">
                      <a16:colId xmlns:a16="http://schemas.microsoft.com/office/drawing/2014/main" val="1847984327"/>
                    </a:ext>
                  </a:extLst>
                </a:gridCol>
                <a:gridCol w="2522599">
                  <a:extLst>
                    <a:ext uri="{9D8B030D-6E8A-4147-A177-3AD203B41FA5}">
                      <a16:colId xmlns:a16="http://schemas.microsoft.com/office/drawing/2014/main" val="2699837869"/>
                    </a:ext>
                  </a:extLst>
                </a:gridCol>
                <a:gridCol w="1028128">
                  <a:extLst>
                    <a:ext uri="{9D8B030D-6E8A-4147-A177-3AD203B41FA5}">
                      <a16:colId xmlns:a16="http://schemas.microsoft.com/office/drawing/2014/main" val="2626767014"/>
                    </a:ext>
                  </a:extLst>
                </a:gridCol>
              </a:tblGrid>
              <a:tr h="366316"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MY" dirty="0"/>
                        <a:t>Overall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No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443374"/>
                  </a:ext>
                </a:extLst>
              </a:tr>
              <a:tr h="209973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1233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237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922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133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17764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Feature Engineering</a:t>
            </a:r>
            <a:br>
              <a:rPr lang="en-US" sz="5400" dirty="0"/>
            </a:br>
            <a:r>
              <a:rPr lang="en-US" sz="5400" dirty="0"/>
              <a:t>d) Feature Scaling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65A616-CBD7-5736-DC41-51C6180CD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1" y="365125"/>
            <a:ext cx="4593786" cy="166079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42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934F20-40C1-4664-D4FB-0B8BF037018B}"/>
              </a:ext>
            </a:extLst>
          </p:cNvPr>
          <p:cNvSpPr txBox="1"/>
          <p:nvPr/>
        </p:nvSpPr>
        <p:spPr>
          <a:xfrm>
            <a:off x="612648" y="2504819"/>
            <a:ext cx="6986016" cy="3672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1" dirty="0">
                <a:effectLst/>
              </a:rPr>
              <a:t>Norm</a:t>
            </a:r>
            <a:r>
              <a:rPr lang="en-US" sz="2200" b="1" i="1" dirty="0"/>
              <a:t>alization in Machine Learning</a:t>
            </a:r>
            <a:r>
              <a:rPr lang="en-US" sz="2200" b="1" i="1" dirty="0">
                <a:effectLst/>
              </a:rPr>
              <a:t>:</a:t>
            </a:r>
            <a:endParaRPr lang="en-US" sz="2200" b="1" i="1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i="1">
              <a:effectLst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Why do we scale data in machine learning?</a:t>
            </a:r>
            <a:endParaRPr lang="en-US" sz="2200" i="1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>
                <a:effectLst/>
              </a:rPr>
              <a:t>As our input </a:t>
            </a:r>
            <a:r>
              <a:rPr lang="en-US" sz="2200" i="1" dirty="0"/>
              <a:t>variables are in different value range, the </a:t>
            </a:r>
            <a:r>
              <a:rPr lang="en-US" sz="2200" b="1" i="1" dirty="0"/>
              <a:t>feature with a higher value range starts dominating our calculation </a:t>
            </a:r>
            <a:r>
              <a:rPr lang="en-US" sz="2200" i="1" dirty="0"/>
              <a:t>and this will lead </a:t>
            </a:r>
            <a:r>
              <a:rPr lang="en-US" sz="2200" b="1" i="1" dirty="0"/>
              <a:t>to misleading model interpretation</a:t>
            </a:r>
            <a:r>
              <a:rPr lang="en-US" sz="2200" i="1" dirty="0"/>
              <a:t>.</a:t>
            </a:r>
            <a:endParaRPr lang="en-US" sz="2200" i="1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 </a:t>
            </a:r>
            <a:r>
              <a:rPr lang="en-US" sz="2200" i="1" dirty="0">
                <a:effectLst/>
              </a:rPr>
              <a:t>Apply </a:t>
            </a:r>
            <a:r>
              <a:rPr lang="en-US" sz="2200" b="1" i="1">
                <a:effectLst/>
              </a:rPr>
              <a:t>StandardScaler</a:t>
            </a:r>
            <a:r>
              <a:rPr lang="en-US" sz="2200" i="1" dirty="0">
                <a:effectLst/>
              </a:rPr>
              <a:t> from </a:t>
            </a:r>
            <a:r>
              <a:rPr lang="en-US" sz="2200" b="1" i="1">
                <a:effectLst/>
              </a:rPr>
              <a:t>sklearn</a:t>
            </a:r>
            <a:r>
              <a:rPr lang="en-US" sz="2200" b="1" i="1" dirty="0">
                <a:effectLst/>
              </a:rPr>
              <a:t> </a:t>
            </a:r>
            <a:r>
              <a:rPr lang="en-US" sz="2200" i="1" dirty="0">
                <a:effectLst/>
              </a:rPr>
              <a:t>package library to help normalize or scaling the data.</a:t>
            </a:r>
            <a:endParaRPr lang="en-US" sz="2200" i="1">
              <a:effectLst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i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3F947CF-24C7-276C-8A00-6EA79C8EE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59" y="4688451"/>
            <a:ext cx="3328411" cy="196447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C38F48-E76D-3A23-669B-B55AD21CCD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-65" b="-355"/>
          <a:stretch/>
        </p:blipFill>
        <p:spPr>
          <a:xfrm>
            <a:off x="8138159" y="2264396"/>
            <a:ext cx="3328411" cy="189375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8" name="Arrow: Down 17">
            <a:extLst>
              <a:ext uri="{FF2B5EF4-FFF2-40B4-BE49-F238E27FC236}">
                <a16:creationId xmlns:a16="http://schemas.microsoft.com/office/drawing/2014/main" id="{E55E8FD2-38B6-1F8B-C81F-2A1D94162342}"/>
              </a:ext>
            </a:extLst>
          </p:cNvPr>
          <p:cNvSpPr/>
          <p:nvPr/>
        </p:nvSpPr>
        <p:spPr>
          <a:xfrm>
            <a:off x="9670288" y="3967705"/>
            <a:ext cx="447040" cy="746371"/>
          </a:xfrm>
          <a:prstGeom prst="downArrow">
            <a:avLst/>
          </a:prstGeom>
          <a:solidFill>
            <a:srgbClr val="ED7D3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66212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17764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MY" sz="5400" dirty="0"/>
              <a:t>Train the model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934F20-40C1-4664-D4FB-0B8BF037018B}"/>
              </a:ext>
            </a:extLst>
          </p:cNvPr>
          <p:cNvSpPr txBox="1"/>
          <p:nvPr/>
        </p:nvSpPr>
        <p:spPr>
          <a:xfrm>
            <a:off x="612648" y="2504819"/>
            <a:ext cx="6986016" cy="3672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1" dirty="0">
                <a:effectLst/>
              </a:rPr>
              <a:t>Logistic Regression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i="1" dirty="0">
              <a:effectLst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i="1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i="1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i="1" dirty="0"/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sz="2200" b="1" i="1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1" dirty="0"/>
              <a:t>Naïve </a:t>
            </a:r>
            <a:r>
              <a:rPr lang="en-US" sz="2200" b="1" i="1" dirty="0" err="1"/>
              <a:t>Beyes</a:t>
            </a:r>
            <a:r>
              <a:rPr lang="en-US" sz="2200" b="1" i="1" dirty="0"/>
              <a:t> Theorem </a:t>
            </a:r>
            <a:endParaRPr lang="en-US" sz="2200" b="1" i="1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4A0719-CE3B-4EE5-C9EC-63C13A7B6D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56" r="2750"/>
          <a:stretch/>
        </p:blipFill>
        <p:spPr>
          <a:xfrm>
            <a:off x="838200" y="2974922"/>
            <a:ext cx="4343400" cy="17711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812FB4-1FB0-09C1-4D61-0EC8BDC613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024"/>
          <a:stretch/>
        </p:blipFill>
        <p:spPr>
          <a:xfrm>
            <a:off x="853616" y="5216201"/>
            <a:ext cx="4406409" cy="151987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45E643-ED60-1E4B-325B-1A0D8EEDA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628" y="2974922"/>
            <a:ext cx="4252328" cy="144792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650725-FADB-3B9D-DBD9-0FBFAA706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2376" y="5622162"/>
            <a:ext cx="4277264" cy="101005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2A240FB-42DB-8B3C-1D71-2F2DDF953E42}"/>
              </a:ext>
            </a:extLst>
          </p:cNvPr>
          <p:cNvSpPr/>
          <p:nvPr/>
        </p:nvSpPr>
        <p:spPr>
          <a:xfrm>
            <a:off x="5586984" y="3429000"/>
            <a:ext cx="1259840" cy="676611"/>
          </a:xfrm>
          <a:prstGeom prst="rightArrow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DD5E674-39FB-C083-449F-05B0C02C7718}"/>
              </a:ext>
            </a:extLst>
          </p:cNvPr>
          <p:cNvSpPr/>
          <p:nvPr/>
        </p:nvSpPr>
        <p:spPr>
          <a:xfrm rot="5400000">
            <a:off x="8706295" y="4665361"/>
            <a:ext cx="993246" cy="690889"/>
          </a:xfrm>
          <a:prstGeom prst="rightArrow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6981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766310" cy="1956841"/>
          </a:xfrm>
        </p:spPr>
        <p:txBody>
          <a:bodyPr anchor="b">
            <a:normAutofit/>
          </a:bodyPr>
          <a:lstStyle/>
          <a:p>
            <a:r>
              <a:rPr lang="en-US" sz="4200" dirty="0"/>
              <a:t>Evaluation</a:t>
            </a:r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2902132"/>
            <a:ext cx="4423410" cy="3320668"/>
          </a:xfrm>
        </p:spPr>
        <p:txBody>
          <a:bodyPr>
            <a:normAutofit/>
          </a:bodyPr>
          <a:lstStyle/>
          <a:p>
            <a:r>
              <a:rPr lang="en-MY" sz="2200" dirty="0"/>
              <a:t>Model Performance </a:t>
            </a:r>
          </a:p>
          <a:p>
            <a:r>
              <a:rPr lang="en-MY" sz="2200" dirty="0"/>
              <a:t>Recommendation for the company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1351D6-9831-3B17-4399-833DFC45BA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31" r="2" b="663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73264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9184"/>
            <a:ext cx="693928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Model Performance</a:t>
            </a:r>
            <a:endParaRPr lang="en-MY" sz="5400" dirty="0"/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934F20-40C1-4664-D4FB-0B8BF037018B}"/>
              </a:ext>
            </a:extLst>
          </p:cNvPr>
          <p:cNvSpPr txBox="1"/>
          <p:nvPr/>
        </p:nvSpPr>
        <p:spPr>
          <a:xfrm>
            <a:off x="640080" y="2580640"/>
            <a:ext cx="3123361" cy="3948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i="1" dirty="0">
                <a:effectLst/>
              </a:rPr>
              <a:t>Predicted Output and Actual Output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i="1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66E9C0-2927-03BD-F943-CFC9D1582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78" y="3284639"/>
            <a:ext cx="2258568" cy="213168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07DC94-4553-B961-2A40-23894FA0547D}"/>
              </a:ext>
            </a:extLst>
          </p:cNvPr>
          <p:cNvSpPr txBox="1"/>
          <p:nvPr/>
        </p:nvSpPr>
        <p:spPr>
          <a:xfrm>
            <a:off x="4080382" y="2580640"/>
            <a:ext cx="3728720" cy="3948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i="1" dirty="0">
                <a:effectLst/>
              </a:rPr>
              <a:t>Performance Evaluation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1" dirty="0">
                <a:effectLst/>
              </a:rPr>
              <a:t>Logistic Regression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1" dirty="0"/>
              <a:t>Overall accuracy – 87%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endParaRPr lang="en-US" b="1" i="1" dirty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endParaRPr lang="en-US" b="1" i="1" dirty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endParaRPr lang="en-US" b="1" i="1" dirty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endParaRPr lang="en-US" b="1" i="1" dirty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endParaRPr lang="en-US" b="1" i="1" dirty="0"/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i="1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i="1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i="1" dirty="0">
              <a:effectLst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1C6499-57AC-7188-8150-69625B64EF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2" t="35220" r="12049"/>
          <a:stretch/>
        </p:blipFill>
        <p:spPr>
          <a:xfrm>
            <a:off x="4023359" y="3726717"/>
            <a:ext cx="3556001" cy="128835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856E68-A2D8-3340-84E9-F42C763BF0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524" r="14982"/>
          <a:stretch/>
        </p:blipFill>
        <p:spPr>
          <a:xfrm>
            <a:off x="8126043" y="3718371"/>
            <a:ext cx="3495725" cy="126421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98EBDF-F68D-FCF5-2B0F-8504F1CB71BE}"/>
              </a:ext>
            </a:extLst>
          </p:cNvPr>
          <p:cNvSpPr txBox="1"/>
          <p:nvPr/>
        </p:nvSpPr>
        <p:spPr>
          <a:xfrm>
            <a:off x="8126043" y="2525776"/>
            <a:ext cx="3728720" cy="3948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i="1" dirty="0">
                <a:effectLst/>
              </a:rPr>
              <a:t>Performance Evaluation</a:t>
            </a:r>
            <a:endParaRPr lang="en-US" b="1" i="1" dirty="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1" dirty="0"/>
              <a:t>Naïve </a:t>
            </a:r>
            <a:r>
              <a:rPr lang="en-US" b="1" i="1" dirty="0" err="1"/>
              <a:t>Beyes</a:t>
            </a:r>
            <a:endParaRPr lang="en-US" b="1" i="1" dirty="0"/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1" dirty="0"/>
              <a:t>Overall accuracy – 82%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i="1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i="1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i="1" dirty="0"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05EF56-3207-D0B0-A4FF-6B7B8F1B4138}"/>
              </a:ext>
            </a:extLst>
          </p:cNvPr>
          <p:cNvSpPr txBox="1"/>
          <p:nvPr/>
        </p:nvSpPr>
        <p:spPr>
          <a:xfrm>
            <a:off x="1563955" y="5711529"/>
            <a:ext cx="1029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b="1" i="1" dirty="0"/>
              <a:t>Conclusion</a:t>
            </a:r>
            <a:r>
              <a:rPr lang="en-MY" sz="2400" i="1" dirty="0"/>
              <a:t>: Logistic Regression is better model to predict the attrition rate.</a:t>
            </a:r>
          </a:p>
        </p:txBody>
      </p:sp>
    </p:spTree>
    <p:extLst>
      <p:ext uri="{BB962C8B-B14F-4D97-AF65-F5344CB8AC3E}">
        <p14:creationId xmlns:p14="http://schemas.microsoft.com/office/powerpoint/2010/main" val="363539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A1A6F78-C919-46F0-9B0A-2ED388861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49882614-11C4-4368-9534-6EBAC3488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684274" y="-4610867"/>
            <a:ext cx="7223503" cy="160952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3789400"/>
            <a:ext cx="5807575" cy="2264392"/>
          </a:xfrm>
        </p:spPr>
        <p:txBody>
          <a:bodyPr anchor="ctr">
            <a:normAutofit/>
          </a:bodyPr>
          <a:lstStyle/>
          <a:p>
            <a:r>
              <a:rPr lang="en-US" sz="5000" dirty="0"/>
              <a:t>Recommendation</a:t>
            </a:r>
            <a:br>
              <a:rPr lang="en-US" sz="5000" dirty="0"/>
            </a:br>
            <a:r>
              <a:rPr lang="en-US" sz="5000" dirty="0"/>
              <a:t>for the company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FEB3E-AA28-9127-F4D8-5543AC74D5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528" b="27528"/>
          <a:stretch/>
        </p:blipFill>
        <p:spPr>
          <a:xfrm>
            <a:off x="9852" y="-2"/>
            <a:ext cx="12191980" cy="36576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3C59B8F-AEFF-4D3A-BA0E-3C4311198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168" y="4300982"/>
            <a:ext cx="6960911" cy="2394458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Provide incentive for those who work overtime or practice a work-life balance in the organization.</a:t>
            </a:r>
          </a:p>
          <a:p>
            <a:r>
              <a:rPr lang="en-US" sz="1800" dirty="0"/>
              <a:t>Fairly pay employees in same job level, same job involvement with almost equal monthly income.</a:t>
            </a:r>
          </a:p>
          <a:p>
            <a:r>
              <a:rPr lang="en-US" sz="1800" dirty="0"/>
              <a:t>Provide benefits to the younger employees such as flexible working environments and schedules or communicate opportunities for career progression.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042CD37-C859-44CD-853E-5A3427DDB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16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7" y="2794000"/>
            <a:ext cx="4620584" cy="1563164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43467" y="435716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MY" dirty="0"/>
              <a:t>Putri Khalilah Binti Kamaluddin</a:t>
            </a:r>
          </a:p>
        </p:txBody>
      </p:sp>
      <p:pic>
        <p:nvPicPr>
          <p:cNvPr id="39" name="Picture 30">
            <a:extLst>
              <a:ext uri="{FF2B5EF4-FFF2-40B4-BE49-F238E27FC236}">
                <a16:creationId xmlns:a16="http://schemas.microsoft.com/office/drawing/2014/main" id="{DD94A4E0-2D00-F110-59DD-1EAD218DB5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31" r="32896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2363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A1A6F78-C919-46F0-9B0A-2ED388861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49882614-11C4-4368-9534-6EBAC3488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684274" y="-4610867"/>
            <a:ext cx="7223503" cy="160952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3789400"/>
            <a:ext cx="5807575" cy="2264392"/>
          </a:xfrm>
        </p:spPr>
        <p:txBody>
          <a:bodyPr anchor="ctr">
            <a:normAutofit/>
          </a:bodyPr>
          <a:lstStyle/>
          <a:p>
            <a:r>
              <a:rPr lang="en-US" sz="500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FEB3E-AA28-9127-F4D8-5543AC74D5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528" b="27528"/>
          <a:stretch/>
        </p:blipFill>
        <p:spPr>
          <a:xfrm>
            <a:off x="9852" y="-2"/>
            <a:ext cx="12191980" cy="36576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3C59B8F-AEFF-4D3A-BA0E-3C4311198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1329" y="3789399"/>
            <a:ext cx="7303303" cy="24393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Attrition is the decrease in the number of employees over time as they leave due to personal reason or retire.</a:t>
            </a:r>
          </a:p>
          <a:p>
            <a:r>
              <a:rPr lang="en-US" sz="1800" dirty="0"/>
              <a:t>The objective of this project is to predict the attrition rate for each employee, to find out who’s more likely to leave the organization.</a:t>
            </a:r>
          </a:p>
          <a:p>
            <a:r>
              <a:rPr lang="en-US" sz="1800" dirty="0"/>
              <a:t>To find possible reasons for employee attrition, in order to avoid valuable employee from leaving.</a:t>
            </a:r>
            <a:endParaRPr lang="en-US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042CD37-C859-44CD-853E-5A3427DDB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5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9">
            <a:extLst>
              <a:ext uri="{FF2B5EF4-FFF2-40B4-BE49-F238E27FC236}">
                <a16:creationId xmlns:a16="http://schemas.microsoft.com/office/drawing/2014/main" id="{E10650BA-D090-4A23-98E3-B48BBAEA9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wave&#10;&#10;Description automatically generated with low confidence">
            <a:extLst>
              <a:ext uri="{FF2B5EF4-FFF2-40B4-BE49-F238E27FC236}">
                <a16:creationId xmlns:a16="http://schemas.microsoft.com/office/drawing/2014/main" id="{025F0395-F2C2-03DC-FABC-5E02121BB9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07" b="-2"/>
          <a:stretch/>
        </p:blipFill>
        <p:spPr>
          <a:xfrm>
            <a:off x="-9527" y="3725"/>
            <a:ext cx="5846165" cy="6850548"/>
          </a:xfrm>
          <a:prstGeom prst="rect">
            <a:avLst/>
          </a:prstGeom>
        </p:spPr>
      </p:pic>
      <p:grpSp>
        <p:nvGrpSpPr>
          <p:cNvPr id="40" name="Group 31">
            <a:extLst>
              <a:ext uri="{FF2B5EF4-FFF2-40B4-BE49-F238E27FC236}">
                <a16:creationId xmlns:a16="http://schemas.microsoft.com/office/drawing/2014/main" id="{FFB939B9-73CE-4644-87BB-72AEBF001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9527" y="-6558"/>
            <a:ext cx="6254832" cy="6874766"/>
            <a:chOff x="-9149" y="3725"/>
            <a:chExt cx="6254832" cy="6887203"/>
          </a:xfrm>
        </p:grpSpPr>
        <p:sp>
          <p:nvSpPr>
            <p:cNvPr id="41" name="Freeform: Shape 32">
              <a:extLst>
                <a:ext uri="{FF2B5EF4-FFF2-40B4-BE49-F238E27FC236}">
                  <a16:creationId xmlns:a16="http://schemas.microsoft.com/office/drawing/2014/main" id="{15F2A0CF-7879-4629-AC2B-4069D77A3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8645"/>
              <a:ext cx="5933139" cy="6387893"/>
            </a:xfrm>
            <a:custGeom>
              <a:avLst/>
              <a:gdLst>
                <a:gd name="connsiteX0" fmla="*/ 5852909 w 5933139"/>
                <a:gd name="connsiteY0" fmla="*/ 2469528 h 6335678"/>
                <a:gd name="connsiteX1" fmla="*/ 5830799 w 5933139"/>
                <a:gd name="connsiteY1" fmla="*/ 2394015 h 6335678"/>
                <a:gd name="connsiteX2" fmla="*/ 5805878 w 5933139"/>
                <a:gd name="connsiteY2" fmla="*/ 2319439 h 6335678"/>
                <a:gd name="connsiteX3" fmla="*/ 5778708 w 5933139"/>
                <a:gd name="connsiteY3" fmla="*/ 2245800 h 6335678"/>
                <a:gd name="connsiteX4" fmla="*/ 5652978 w 5933139"/>
                <a:gd name="connsiteY4" fmla="*/ 1959675 h 6335678"/>
                <a:gd name="connsiteX5" fmla="*/ 5327691 w 5933139"/>
                <a:gd name="connsiteY5" fmla="*/ 1432958 h 6335678"/>
                <a:gd name="connsiteX6" fmla="*/ 4921458 w 5933139"/>
                <a:gd name="connsiteY6" fmla="*/ 973322 h 6335678"/>
                <a:gd name="connsiteX7" fmla="*/ 4450018 w 5933139"/>
                <a:gd name="connsiteY7" fmla="*/ 586764 h 6335678"/>
                <a:gd name="connsiteX8" fmla="*/ 4193311 w 5933139"/>
                <a:gd name="connsiteY8" fmla="*/ 423558 h 6335678"/>
                <a:gd name="connsiteX9" fmla="*/ 3924237 w 5933139"/>
                <a:gd name="connsiteY9" fmla="*/ 281901 h 6335678"/>
                <a:gd name="connsiteX10" fmla="*/ 3352175 w 5933139"/>
                <a:gd name="connsiteY10" fmla="*/ 75786 h 6335678"/>
                <a:gd name="connsiteX11" fmla="*/ 3051997 w 5933139"/>
                <a:gd name="connsiteY11" fmla="*/ 19011 h 6335678"/>
                <a:gd name="connsiteX12" fmla="*/ 2745823 w 5933139"/>
                <a:gd name="connsiteY12" fmla="*/ 86 h 6335678"/>
                <a:gd name="connsiteX13" fmla="*/ 2141720 w 5933139"/>
                <a:gd name="connsiteY13" fmla="*/ 55550 h 6335678"/>
                <a:gd name="connsiteX14" fmla="*/ 1551295 w 5933139"/>
                <a:gd name="connsiteY14" fmla="*/ 216319 h 6335678"/>
                <a:gd name="connsiteX15" fmla="*/ 1001718 w 5933139"/>
                <a:gd name="connsiteY15" fmla="*/ 498134 h 6335678"/>
                <a:gd name="connsiteX16" fmla="*/ 754755 w 5933139"/>
                <a:gd name="connsiteY16" fmla="*/ 685886 h 6335678"/>
                <a:gd name="connsiteX17" fmla="*/ 533462 w 5933139"/>
                <a:gd name="connsiteY17" fmla="*/ 903056 h 6335678"/>
                <a:gd name="connsiteX18" fmla="*/ 0 w 5933139"/>
                <a:gd name="connsiteY18" fmla="*/ 1646568 h 6335678"/>
                <a:gd name="connsiteX19" fmla="*/ 0 w 5933139"/>
                <a:gd name="connsiteY19" fmla="*/ 4709059 h 6335678"/>
                <a:gd name="connsiteX20" fmla="*/ 120671 w 5933139"/>
                <a:gd name="connsiteY20" fmla="*/ 4907491 h 6335678"/>
                <a:gd name="connsiteX21" fmla="*/ 507979 w 5933139"/>
                <a:gd name="connsiteY21" fmla="*/ 5384178 h 6335678"/>
                <a:gd name="connsiteX22" fmla="*/ 972112 w 5933139"/>
                <a:gd name="connsiteY22" fmla="*/ 5778607 h 6335678"/>
                <a:gd name="connsiteX23" fmla="*/ 1229943 w 5933139"/>
                <a:gd name="connsiteY23" fmla="*/ 5939939 h 6335678"/>
                <a:gd name="connsiteX24" fmla="*/ 1502389 w 5933139"/>
                <a:gd name="connsiteY24" fmla="*/ 6073913 h 6335678"/>
                <a:gd name="connsiteX25" fmla="*/ 2673870 w 5933139"/>
                <a:gd name="connsiteY25" fmla="*/ 6333993 h 6335678"/>
                <a:gd name="connsiteX26" fmla="*/ 2749196 w 5933139"/>
                <a:gd name="connsiteY26" fmla="*/ 6335679 h 6335678"/>
                <a:gd name="connsiteX27" fmla="*/ 2787983 w 5933139"/>
                <a:gd name="connsiteY27" fmla="*/ 6335492 h 6335678"/>
                <a:gd name="connsiteX28" fmla="*/ 2826770 w 5933139"/>
                <a:gd name="connsiteY28" fmla="*/ 6334368 h 6335678"/>
                <a:gd name="connsiteX29" fmla="*/ 2981918 w 5933139"/>
                <a:gd name="connsiteY29" fmla="*/ 6319939 h 6335678"/>
                <a:gd name="connsiteX30" fmla="*/ 3285282 w 5933139"/>
                <a:gd name="connsiteY30" fmla="*/ 6241803 h 6335678"/>
                <a:gd name="connsiteX31" fmla="*/ 3566347 w 5933139"/>
                <a:gd name="connsiteY31" fmla="*/ 6104831 h 6335678"/>
                <a:gd name="connsiteX32" fmla="*/ 3818369 w 5933139"/>
                <a:gd name="connsiteY32" fmla="*/ 5926823 h 6335678"/>
                <a:gd name="connsiteX33" fmla="*/ 4044908 w 5933139"/>
                <a:gd name="connsiteY33" fmla="*/ 5726329 h 6335678"/>
                <a:gd name="connsiteX34" fmla="*/ 4151151 w 5933139"/>
                <a:gd name="connsiteY34" fmla="*/ 5622147 h 6335678"/>
                <a:gd name="connsiteX35" fmla="*/ 4253834 w 5933139"/>
                <a:gd name="connsiteY35" fmla="*/ 5516841 h 6335678"/>
                <a:gd name="connsiteX36" fmla="*/ 4452453 w 5933139"/>
                <a:gd name="connsiteY36" fmla="*/ 5306979 h 6335678"/>
                <a:gd name="connsiteX37" fmla="*/ 4548578 w 5933139"/>
                <a:gd name="connsiteY37" fmla="*/ 5202797 h 6335678"/>
                <a:gd name="connsiteX38" fmla="*/ 4596546 w 5933139"/>
                <a:gd name="connsiteY38" fmla="*/ 5151456 h 6335678"/>
                <a:gd name="connsiteX39" fmla="*/ 4643016 w 5933139"/>
                <a:gd name="connsiteY39" fmla="*/ 5103300 h 6335678"/>
                <a:gd name="connsiteX40" fmla="*/ 4739515 w 5933139"/>
                <a:gd name="connsiteY40" fmla="*/ 5013172 h 6335678"/>
                <a:gd name="connsiteX41" fmla="*/ 4842198 w 5933139"/>
                <a:gd name="connsiteY41" fmla="*/ 4930164 h 6335678"/>
                <a:gd name="connsiteX42" fmla="*/ 5071360 w 5933139"/>
                <a:gd name="connsiteY42" fmla="*/ 4780449 h 6335678"/>
                <a:gd name="connsiteX43" fmla="*/ 5332001 w 5933139"/>
                <a:gd name="connsiteY43" fmla="*/ 4615932 h 6335678"/>
                <a:gd name="connsiteX44" fmla="*/ 5397396 w 5933139"/>
                <a:gd name="connsiteY44" fmla="*/ 4563655 h 6335678"/>
                <a:gd name="connsiteX45" fmla="*/ 5459417 w 5933139"/>
                <a:gd name="connsiteY45" fmla="*/ 4505380 h 6335678"/>
                <a:gd name="connsiteX46" fmla="*/ 5567159 w 5933139"/>
                <a:gd name="connsiteY46" fmla="*/ 4374029 h 6335678"/>
                <a:gd name="connsiteX47" fmla="*/ 5651292 w 5933139"/>
                <a:gd name="connsiteY47" fmla="*/ 4231810 h 6335678"/>
                <a:gd name="connsiteX48" fmla="*/ 5716686 w 5933139"/>
                <a:gd name="connsiteY48" fmla="*/ 4085655 h 6335678"/>
                <a:gd name="connsiteX49" fmla="*/ 5820681 w 5933139"/>
                <a:gd name="connsiteY49" fmla="*/ 3791848 h 6335678"/>
                <a:gd name="connsiteX50" fmla="*/ 5898629 w 5933139"/>
                <a:gd name="connsiteY50" fmla="*/ 3487922 h 6335678"/>
                <a:gd name="connsiteX51" fmla="*/ 5932170 w 5933139"/>
                <a:gd name="connsiteY51" fmla="*/ 3174066 h 6335678"/>
                <a:gd name="connsiteX52" fmla="*/ 5872209 w 5933139"/>
                <a:gd name="connsiteY52" fmla="*/ 2545978 h 6335678"/>
                <a:gd name="connsiteX53" fmla="*/ 5852909 w 5933139"/>
                <a:gd name="connsiteY53" fmla="*/ 2469528 h 6335678"/>
                <a:gd name="connsiteX54" fmla="*/ 5507386 w 5933139"/>
                <a:gd name="connsiteY54" fmla="*/ 3724580 h 6335678"/>
                <a:gd name="connsiteX55" fmla="*/ 5453609 w 5933139"/>
                <a:gd name="connsiteY55" fmla="*/ 3989906 h 6335678"/>
                <a:gd name="connsiteX56" fmla="*/ 5344181 w 5933139"/>
                <a:gd name="connsiteY56" fmla="*/ 4220380 h 6335678"/>
                <a:gd name="connsiteX57" fmla="*/ 5171419 w 5933139"/>
                <a:gd name="connsiteY57" fmla="*/ 4388644 h 6335678"/>
                <a:gd name="connsiteX58" fmla="*/ 5057868 w 5933139"/>
                <a:gd name="connsiteY58" fmla="*/ 4453851 h 6335678"/>
                <a:gd name="connsiteX59" fmla="*/ 4930265 w 5933139"/>
                <a:gd name="connsiteY59" fmla="*/ 4516810 h 6335678"/>
                <a:gd name="connsiteX60" fmla="*/ 4660067 w 5933139"/>
                <a:gd name="connsiteY60" fmla="*/ 4664276 h 6335678"/>
                <a:gd name="connsiteX61" fmla="*/ 4408794 w 5933139"/>
                <a:gd name="connsiteY61" fmla="*/ 4857836 h 6335678"/>
                <a:gd name="connsiteX62" fmla="*/ 4352207 w 5933139"/>
                <a:gd name="connsiteY62" fmla="*/ 4911988 h 6335678"/>
                <a:gd name="connsiteX63" fmla="*/ 4299366 w 5933139"/>
                <a:gd name="connsiteY63" fmla="*/ 4965390 h 6335678"/>
                <a:gd name="connsiteX64" fmla="*/ 4197621 w 5933139"/>
                <a:gd name="connsiteY64" fmla="*/ 5074257 h 6335678"/>
                <a:gd name="connsiteX65" fmla="*/ 4008744 w 5933139"/>
                <a:gd name="connsiteY65" fmla="*/ 5297985 h 6335678"/>
                <a:gd name="connsiteX66" fmla="*/ 3917304 w 5933139"/>
                <a:gd name="connsiteY66" fmla="*/ 5409100 h 6335678"/>
                <a:gd name="connsiteX67" fmla="*/ 3826052 w 5933139"/>
                <a:gd name="connsiteY67" fmla="*/ 5518153 h 6335678"/>
                <a:gd name="connsiteX68" fmla="*/ 3637925 w 5933139"/>
                <a:gd name="connsiteY68" fmla="*/ 5725017 h 6335678"/>
                <a:gd name="connsiteX69" fmla="*/ 3433497 w 5933139"/>
                <a:gd name="connsiteY69" fmla="*/ 5906586 h 6335678"/>
                <a:gd name="connsiteX70" fmla="*/ 3204522 w 5933139"/>
                <a:gd name="connsiteY70" fmla="*/ 6046744 h 6335678"/>
                <a:gd name="connsiteX71" fmla="*/ 2950439 w 5933139"/>
                <a:gd name="connsiteY71" fmla="*/ 6129190 h 6335678"/>
                <a:gd name="connsiteX72" fmla="*/ 2816839 w 5933139"/>
                <a:gd name="connsiteY72" fmla="*/ 6146428 h 6335678"/>
                <a:gd name="connsiteX73" fmla="*/ 2749009 w 5933139"/>
                <a:gd name="connsiteY73" fmla="*/ 6149051 h 6335678"/>
                <a:gd name="connsiteX74" fmla="*/ 2678930 w 5933139"/>
                <a:gd name="connsiteY74" fmla="*/ 6148677 h 6335678"/>
                <a:gd name="connsiteX75" fmla="*/ 2125793 w 5933139"/>
                <a:gd name="connsiteY75" fmla="*/ 6065481 h 6335678"/>
                <a:gd name="connsiteX76" fmla="*/ 1610506 w 5933139"/>
                <a:gd name="connsiteY76" fmla="*/ 5851310 h 6335678"/>
                <a:gd name="connsiteX77" fmla="*/ 1373099 w 5933139"/>
                <a:gd name="connsiteY77" fmla="*/ 5706279 h 6335678"/>
                <a:gd name="connsiteX78" fmla="*/ 1315949 w 5933139"/>
                <a:gd name="connsiteY78" fmla="*/ 5666743 h 6335678"/>
                <a:gd name="connsiteX79" fmla="*/ 1259923 w 5933139"/>
                <a:gd name="connsiteY79" fmla="*/ 5625894 h 6335678"/>
                <a:gd name="connsiteX80" fmla="*/ 1204647 w 5933139"/>
                <a:gd name="connsiteY80" fmla="*/ 5583922 h 6335678"/>
                <a:gd name="connsiteX81" fmla="*/ 1150308 w 5933139"/>
                <a:gd name="connsiteY81" fmla="*/ 5540826 h 6335678"/>
                <a:gd name="connsiteX82" fmla="*/ 751569 w 5933139"/>
                <a:gd name="connsiteY82" fmla="*/ 5158015 h 6335678"/>
                <a:gd name="connsiteX83" fmla="*/ 663315 w 5933139"/>
                <a:gd name="connsiteY83" fmla="*/ 5052146 h 6335678"/>
                <a:gd name="connsiteX84" fmla="*/ 580869 w 5933139"/>
                <a:gd name="connsiteY84" fmla="*/ 4942718 h 6335678"/>
                <a:gd name="connsiteX85" fmla="*/ 432279 w 5933139"/>
                <a:gd name="connsiteY85" fmla="*/ 4713369 h 6335678"/>
                <a:gd name="connsiteX86" fmla="*/ 205553 w 5933139"/>
                <a:gd name="connsiteY86" fmla="*/ 4219443 h 6335678"/>
                <a:gd name="connsiteX87" fmla="*/ 79448 w 5933139"/>
                <a:gd name="connsiteY87" fmla="*/ 3693850 h 6335678"/>
                <a:gd name="connsiteX88" fmla="*/ 53590 w 5933139"/>
                <a:gd name="connsiteY88" fmla="*/ 3425339 h 6335678"/>
                <a:gd name="connsiteX89" fmla="*/ 49655 w 5933139"/>
                <a:gd name="connsiteY89" fmla="*/ 3155890 h 6335678"/>
                <a:gd name="connsiteX90" fmla="*/ 67830 w 5933139"/>
                <a:gd name="connsiteY90" fmla="*/ 2886817 h 6335678"/>
                <a:gd name="connsiteX91" fmla="*/ 108679 w 5933139"/>
                <a:gd name="connsiteY91" fmla="*/ 2619992 h 6335678"/>
                <a:gd name="connsiteX92" fmla="*/ 263077 w 5933139"/>
                <a:gd name="connsiteY92" fmla="*/ 2101520 h 6335678"/>
                <a:gd name="connsiteX93" fmla="*/ 837575 w 5933139"/>
                <a:gd name="connsiteY93" fmla="*/ 1186370 h 6335678"/>
                <a:gd name="connsiteX94" fmla="*/ 1031698 w 5933139"/>
                <a:gd name="connsiteY94" fmla="*/ 996932 h 6335678"/>
                <a:gd name="connsiteX95" fmla="*/ 1236688 w 5933139"/>
                <a:gd name="connsiteY95" fmla="*/ 819298 h 6335678"/>
                <a:gd name="connsiteX96" fmla="*/ 1687143 w 5933139"/>
                <a:gd name="connsiteY96" fmla="*/ 511438 h 6335678"/>
                <a:gd name="connsiteX97" fmla="*/ 2196246 w 5933139"/>
                <a:gd name="connsiteY97" fmla="*/ 300639 h 6335678"/>
                <a:gd name="connsiteX98" fmla="*/ 2745823 w 5933139"/>
                <a:gd name="connsiteY98" fmla="*/ 229248 h 6335678"/>
                <a:gd name="connsiteX99" fmla="*/ 3019206 w 5933139"/>
                <a:gd name="connsiteY99" fmla="*/ 252108 h 6335678"/>
                <a:gd name="connsiteX100" fmla="*/ 3288092 w 5933139"/>
                <a:gd name="connsiteY100" fmla="*/ 313006 h 6335678"/>
                <a:gd name="connsiteX101" fmla="*/ 3548172 w 5933139"/>
                <a:gd name="connsiteY101" fmla="*/ 407069 h 6335678"/>
                <a:gd name="connsiteX102" fmla="*/ 3611505 w 5933139"/>
                <a:gd name="connsiteY102" fmla="*/ 435176 h 6335678"/>
                <a:gd name="connsiteX103" fmla="*/ 3674089 w 5933139"/>
                <a:gd name="connsiteY103" fmla="*/ 464968 h 6335678"/>
                <a:gd name="connsiteX104" fmla="*/ 3735736 w 5933139"/>
                <a:gd name="connsiteY104" fmla="*/ 496823 h 6335678"/>
                <a:gd name="connsiteX105" fmla="*/ 3796634 w 5933139"/>
                <a:gd name="connsiteY105" fmla="*/ 530176 h 6335678"/>
                <a:gd name="connsiteX106" fmla="*/ 4251585 w 5933139"/>
                <a:gd name="connsiteY106" fmla="*/ 847405 h 6335678"/>
                <a:gd name="connsiteX107" fmla="*/ 4644515 w 5933139"/>
                <a:gd name="connsiteY107" fmla="*/ 1236775 h 6335678"/>
                <a:gd name="connsiteX108" fmla="*/ 4816527 w 5933139"/>
                <a:gd name="connsiteY108" fmla="*/ 1451883 h 6335678"/>
                <a:gd name="connsiteX109" fmla="*/ 4970738 w 5933139"/>
                <a:gd name="connsiteY109" fmla="*/ 1678610 h 6335678"/>
                <a:gd name="connsiteX110" fmla="*/ 5223885 w 5933139"/>
                <a:gd name="connsiteY110" fmla="*/ 2159232 h 6335678"/>
                <a:gd name="connsiteX111" fmla="*/ 5395709 w 5933139"/>
                <a:gd name="connsiteY111" fmla="*/ 2666087 h 6335678"/>
                <a:gd name="connsiteX112" fmla="*/ 5458855 w 5933139"/>
                <a:gd name="connsiteY112" fmla="*/ 2924292 h 6335678"/>
                <a:gd name="connsiteX113" fmla="*/ 5499142 w 5933139"/>
                <a:gd name="connsiteY113" fmla="*/ 3186995 h 6335678"/>
                <a:gd name="connsiteX114" fmla="*/ 5516755 w 5933139"/>
                <a:gd name="connsiteY114" fmla="*/ 3454007 h 6335678"/>
                <a:gd name="connsiteX115" fmla="*/ 5507386 w 5933139"/>
                <a:gd name="connsiteY115" fmla="*/ 3724580 h 633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5933139" h="6335678">
                  <a:moveTo>
                    <a:pt x="5852909" y="2469528"/>
                  </a:moveTo>
                  <a:lnTo>
                    <a:pt x="5830799" y="2394015"/>
                  </a:lnTo>
                  <a:lnTo>
                    <a:pt x="5805878" y="2319439"/>
                  </a:lnTo>
                  <a:cubicBezTo>
                    <a:pt x="5797446" y="2294705"/>
                    <a:pt x="5787890" y="2270346"/>
                    <a:pt x="5778708" y="2245800"/>
                  </a:cubicBezTo>
                  <a:cubicBezTo>
                    <a:pt x="5740858" y="2148364"/>
                    <a:pt x="5699073" y="2052614"/>
                    <a:pt x="5652978" y="1959675"/>
                  </a:cubicBezTo>
                  <a:cubicBezTo>
                    <a:pt x="5559664" y="1773985"/>
                    <a:pt x="5450986" y="1597663"/>
                    <a:pt x="5327691" y="1432958"/>
                  </a:cubicBezTo>
                  <a:cubicBezTo>
                    <a:pt x="5204960" y="1268067"/>
                    <a:pt x="5068362" y="1114980"/>
                    <a:pt x="4921458" y="973322"/>
                  </a:cubicBezTo>
                  <a:cubicBezTo>
                    <a:pt x="4774742" y="831665"/>
                    <a:pt x="4616408" y="703125"/>
                    <a:pt x="4450018" y="586764"/>
                  </a:cubicBezTo>
                  <a:cubicBezTo>
                    <a:pt x="4366822" y="528489"/>
                    <a:pt x="4281003" y="474337"/>
                    <a:pt x="4193311" y="423558"/>
                  </a:cubicBezTo>
                  <a:cubicBezTo>
                    <a:pt x="4105806" y="372404"/>
                    <a:pt x="4015865" y="325560"/>
                    <a:pt x="3924237" y="281901"/>
                  </a:cubicBezTo>
                  <a:cubicBezTo>
                    <a:pt x="3740983" y="195333"/>
                    <a:pt x="3549483" y="125067"/>
                    <a:pt x="3352175" y="75786"/>
                  </a:cubicBezTo>
                  <a:cubicBezTo>
                    <a:pt x="3253428" y="51240"/>
                    <a:pt x="3153368" y="31565"/>
                    <a:pt x="3051997" y="19011"/>
                  </a:cubicBezTo>
                  <a:cubicBezTo>
                    <a:pt x="2950814" y="5895"/>
                    <a:pt x="2848506" y="-851"/>
                    <a:pt x="2745823" y="86"/>
                  </a:cubicBezTo>
                  <a:cubicBezTo>
                    <a:pt x="2543643" y="1585"/>
                    <a:pt x="2341838" y="20135"/>
                    <a:pt x="2141720" y="55550"/>
                  </a:cubicBezTo>
                  <a:cubicBezTo>
                    <a:pt x="1941976" y="91339"/>
                    <a:pt x="1743356" y="143055"/>
                    <a:pt x="1551295" y="216319"/>
                  </a:cubicBezTo>
                  <a:cubicBezTo>
                    <a:pt x="1359233" y="289396"/>
                    <a:pt x="1173917" y="383459"/>
                    <a:pt x="1001718" y="498134"/>
                  </a:cubicBezTo>
                  <a:cubicBezTo>
                    <a:pt x="915712" y="555659"/>
                    <a:pt x="832141" y="617119"/>
                    <a:pt x="754755" y="685886"/>
                  </a:cubicBezTo>
                  <a:cubicBezTo>
                    <a:pt x="677555" y="754841"/>
                    <a:pt x="604666" y="828293"/>
                    <a:pt x="533462" y="903056"/>
                  </a:cubicBezTo>
                  <a:cubicBezTo>
                    <a:pt x="323413" y="1125660"/>
                    <a:pt x="143906" y="1376370"/>
                    <a:pt x="0" y="1646568"/>
                  </a:cubicBezTo>
                  <a:lnTo>
                    <a:pt x="0" y="4709059"/>
                  </a:lnTo>
                  <a:cubicBezTo>
                    <a:pt x="37850" y="4776702"/>
                    <a:pt x="78136" y="4843033"/>
                    <a:pt x="120671" y="4907491"/>
                  </a:cubicBezTo>
                  <a:cubicBezTo>
                    <a:pt x="234034" y="5078941"/>
                    <a:pt x="365198" y="5239336"/>
                    <a:pt x="507979" y="5384178"/>
                  </a:cubicBezTo>
                  <a:cubicBezTo>
                    <a:pt x="650948" y="5529395"/>
                    <a:pt x="805909" y="5662059"/>
                    <a:pt x="972112" y="5778607"/>
                  </a:cubicBezTo>
                  <a:cubicBezTo>
                    <a:pt x="1055308" y="5836881"/>
                    <a:pt x="1141314" y="5890846"/>
                    <a:pt x="1229943" y="5939939"/>
                  </a:cubicBezTo>
                  <a:cubicBezTo>
                    <a:pt x="1318385" y="5989406"/>
                    <a:pt x="1409450" y="6033815"/>
                    <a:pt x="1502389" y="6073913"/>
                  </a:cubicBezTo>
                  <a:cubicBezTo>
                    <a:pt x="1874145" y="6233559"/>
                    <a:pt x="2272884" y="6320689"/>
                    <a:pt x="2673870" y="6333993"/>
                  </a:cubicBezTo>
                  <a:lnTo>
                    <a:pt x="2749196" y="6335679"/>
                  </a:lnTo>
                  <a:lnTo>
                    <a:pt x="2787983" y="6335492"/>
                  </a:lnTo>
                  <a:lnTo>
                    <a:pt x="2826770" y="6334368"/>
                  </a:lnTo>
                  <a:cubicBezTo>
                    <a:pt x="2878486" y="6332494"/>
                    <a:pt x="2930390" y="6327247"/>
                    <a:pt x="2981918" y="6319939"/>
                  </a:cubicBezTo>
                  <a:cubicBezTo>
                    <a:pt x="3085163" y="6304949"/>
                    <a:pt x="3187096" y="6278529"/>
                    <a:pt x="3285282" y="6241803"/>
                  </a:cubicBezTo>
                  <a:cubicBezTo>
                    <a:pt x="3383467" y="6205265"/>
                    <a:pt x="3477530" y="6158608"/>
                    <a:pt x="3566347" y="6104831"/>
                  </a:cubicBezTo>
                  <a:cubicBezTo>
                    <a:pt x="3655164" y="6051053"/>
                    <a:pt x="3739109" y="5990905"/>
                    <a:pt x="3818369" y="5926823"/>
                  </a:cubicBezTo>
                  <a:cubicBezTo>
                    <a:pt x="3897630" y="5862739"/>
                    <a:pt x="3973143" y="5795471"/>
                    <a:pt x="4044908" y="5726329"/>
                  </a:cubicBezTo>
                  <a:cubicBezTo>
                    <a:pt x="4080884" y="5691852"/>
                    <a:pt x="4116299" y="5656999"/>
                    <a:pt x="4151151" y="5622147"/>
                  </a:cubicBezTo>
                  <a:cubicBezTo>
                    <a:pt x="4185816" y="5586920"/>
                    <a:pt x="4220106" y="5552068"/>
                    <a:pt x="4253834" y="5516841"/>
                  </a:cubicBezTo>
                  <a:cubicBezTo>
                    <a:pt x="4321289" y="5446388"/>
                    <a:pt x="4387808" y="5376871"/>
                    <a:pt x="4452453" y="5306979"/>
                  </a:cubicBezTo>
                  <a:lnTo>
                    <a:pt x="4548578" y="5202797"/>
                  </a:lnTo>
                  <a:lnTo>
                    <a:pt x="4596546" y="5151456"/>
                  </a:lnTo>
                  <a:cubicBezTo>
                    <a:pt x="4612661" y="5134592"/>
                    <a:pt x="4627276" y="5119040"/>
                    <a:pt x="4643016" y="5103300"/>
                  </a:cubicBezTo>
                  <a:cubicBezTo>
                    <a:pt x="4674308" y="5072196"/>
                    <a:pt x="4706162" y="5041841"/>
                    <a:pt x="4739515" y="5013172"/>
                  </a:cubicBezTo>
                  <a:cubicBezTo>
                    <a:pt x="4772493" y="4984128"/>
                    <a:pt x="4806596" y="4956397"/>
                    <a:pt x="4842198" y="4930164"/>
                  </a:cubicBezTo>
                  <a:cubicBezTo>
                    <a:pt x="4913026" y="4876949"/>
                    <a:pt x="4988914" y="4828980"/>
                    <a:pt x="5071360" y="4780449"/>
                  </a:cubicBezTo>
                  <a:cubicBezTo>
                    <a:pt x="5153243" y="4731544"/>
                    <a:pt x="5243372" y="4682076"/>
                    <a:pt x="5332001" y="4615932"/>
                  </a:cubicBezTo>
                  <a:cubicBezTo>
                    <a:pt x="5354111" y="4599443"/>
                    <a:pt x="5376035" y="4582205"/>
                    <a:pt x="5397396" y="4563655"/>
                  </a:cubicBezTo>
                  <a:cubicBezTo>
                    <a:pt x="5418757" y="4545104"/>
                    <a:pt x="5439368" y="4525617"/>
                    <a:pt x="5459417" y="4505380"/>
                  </a:cubicBezTo>
                  <a:cubicBezTo>
                    <a:pt x="5499329" y="4464719"/>
                    <a:pt x="5535493" y="4420311"/>
                    <a:pt x="5567159" y="4374029"/>
                  </a:cubicBezTo>
                  <a:cubicBezTo>
                    <a:pt x="5599388" y="4328121"/>
                    <a:pt x="5626558" y="4279965"/>
                    <a:pt x="5651292" y="4231810"/>
                  </a:cubicBezTo>
                  <a:cubicBezTo>
                    <a:pt x="5675651" y="4183466"/>
                    <a:pt x="5697012" y="4134561"/>
                    <a:pt x="5716686" y="4085655"/>
                  </a:cubicBezTo>
                  <a:cubicBezTo>
                    <a:pt x="5756223" y="3987845"/>
                    <a:pt x="5789576" y="3891158"/>
                    <a:pt x="5820681" y="3791848"/>
                  </a:cubicBezTo>
                  <a:cubicBezTo>
                    <a:pt x="5851972" y="3692726"/>
                    <a:pt x="5878955" y="3591167"/>
                    <a:pt x="5898629" y="3487922"/>
                  </a:cubicBezTo>
                  <a:cubicBezTo>
                    <a:pt x="5918116" y="3384490"/>
                    <a:pt x="5929172" y="3279372"/>
                    <a:pt x="5932170" y="3174066"/>
                  </a:cubicBezTo>
                  <a:cubicBezTo>
                    <a:pt x="5937604" y="2963454"/>
                    <a:pt x="5920552" y="2750968"/>
                    <a:pt x="5872209" y="2545978"/>
                  </a:cubicBezTo>
                  <a:cubicBezTo>
                    <a:pt x="5865838" y="2520307"/>
                    <a:pt x="5860029" y="2494637"/>
                    <a:pt x="5852909" y="2469528"/>
                  </a:cubicBezTo>
                  <a:close/>
                  <a:moveTo>
                    <a:pt x="5507386" y="3724580"/>
                  </a:moveTo>
                  <a:cubicBezTo>
                    <a:pt x="5497830" y="3814521"/>
                    <a:pt x="5480591" y="3905586"/>
                    <a:pt x="5453609" y="3989906"/>
                  </a:cubicBezTo>
                  <a:cubicBezTo>
                    <a:pt x="5426439" y="4074413"/>
                    <a:pt x="5390088" y="4152924"/>
                    <a:pt x="5344181" y="4220380"/>
                  </a:cubicBezTo>
                  <a:cubicBezTo>
                    <a:pt x="5297898" y="4287835"/>
                    <a:pt x="5241311" y="4342549"/>
                    <a:pt x="5171419" y="4388644"/>
                  </a:cubicBezTo>
                  <a:cubicBezTo>
                    <a:pt x="5136755" y="4411879"/>
                    <a:pt x="5098342" y="4433052"/>
                    <a:pt x="5057868" y="4453851"/>
                  </a:cubicBezTo>
                  <a:cubicBezTo>
                    <a:pt x="5017395" y="4474837"/>
                    <a:pt x="4974298" y="4495449"/>
                    <a:pt x="4930265" y="4516810"/>
                  </a:cubicBezTo>
                  <a:cubicBezTo>
                    <a:pt x="4841823" y="4559719"/>
                    <a:pt x="4748696" y="4607126"/>
                    <a:pt x="4660067" y="4664276"/>
                  </a:cubicBezTo>
                  <a:cubicBezTo>
                    <a:pt x="4571251" y="4721238"/>
                    <a:pt x="4486181" y="4786071"/>
                    <a:pt x="4408794" y="4857836"/>
                  </a:cubicBezTo>
                  <a:cubicBezTo>
                    <a:pt x="4389682" y="4875637"/>
                    <a:pt x="4370008" y="4894375"/>
                    <a:pt x="4352207" y="4911988"/>
                  </a:cubicBezTo>
                  <a:lnTo>
                    <a:pt x="4299366" y="4965390"/>
                  </a:lnTo>
                  <a:cubicBezTo>
                    <a:pt x="4264514" y="5001179"/>
                    <a:pt x="4230599" y="5037531"/>
                    <a:pt x="4197621" y="5074257"/>
                  </a:cubicBezTo>
                  <a:cubicBezTo>
                    <a:pt x="4131664" y="5147896"/>
                    <a:pt x="4070204" y="5223784"/>
                    <a:pt x="4008744" y="5297985"/>
                  </a:cubicBezTo>
                  <a:lnTo>
                    <a:pt x="3917304" y="5409100"/>
                  </a:lnTo>
                  <a:cubicBezTo>
                    <a:pt x="3886949" y="5446013"/>
                    <a:pt x="3856782" y="5482364"/>
                    <a:pt x="3826052" y="5518153"/>
                  </a:cubicBezTo>
                  <a:cubicBezTo>
                    <a:pt x="3764592" y="5589544"/>
                    <a:pt x="3702758" y="5659435"/>
                    <a:pt x="3637925" y="5725017"/>
                  </a:cubicBezTo>
                  <a:cubicBezTo>
                    <a:pt x="3573093" y="5790412"/>
                    <a:pt x="3505637" y="5852059"/>
                    <a:pt x="3433497" y="5906586"/>
                  </a:cubicBezTo>
                  <a:cubicBezTo>
                    <a:pt x="3361544" y="5961112"/>
                    <a:pt x="3285469" y="6009268"/>
                    <a:pt x="3204522" y="6046744"/>
                  </a:cubicBezTo>
                  <a:cubicBezTo>
                    <a:pt x="3123763" y="6084594"/>
                    <a:pt x="3038506" y="6112513"/>
                    <a:pt x="2950439" y="6129190"/>
                  </a:cubicBezTo>
                  <a:cubicBezTo>
                    <a:pt x="2906405" y="6137809"/>
                    <a:pt x="2861810" y="6143055"/>
                    <a:pt x="2816839" y="6146428"/>
                  </a:cubicBezTo>
                  <a:cubicBezTo>
                    <a:pt x="2794354" y="6147927"/>
                    <a:pt x="2771681" y="6148677"/>
                    <a:pt x="2749009" y="6149051"/>
                  </a:cubicBezTo>
                  <a:lnTo>
                    <a:pt x="2678930" y="6148677"/>
                  </a:lnTo>
                  <a:cubicBezTo>
                    <a:pt x="2491927" y="6144367"/>
                    <a:pt x="2305675" y="6116260"/>
                    <a:pt x="2125793" y="6065481"/>
                  </a:cubicBezTo>
                  <a:cubicBezTo>
                    <a:pt x="1945911" y="6014515"/>
                    <a:pt x="1773524" y="5940501"/>
                    <a:pt x="1610506" y="5851310"/>
                  </a:cubicBezTo>
                  <a:cubicBezTo>
                    <a:pt x="1528997" y="5806714"/>
                    <a:pt x="1449924" y="5757808"/>
                    <a:pt x="1373099" y="5706279"/>
                  </a:cubicBezTo>
                  <a:lnTo>
                    <a:pt x="1315949" y="5666743"/>
                  </a:lnTo>
                  <a:lnTo>
                    <a:pt x="1259923" y="5625894"/>
                  </a:lnTo>
                  <a:lnTo>
                    <a:pt x="1204647" y="5583922"/>
                  </a:lnTo>
                  <a:cubicBezTo>
                    <a:pt x="1186284" y="5569869"/>
                    <a:pt x="1168483" y="5555066"/>
                    <a:pt x="1150308" y="5540826"/>
                  </a:cubicBezTo>
                  <a:cubicBezTo>
                    <a:pt x="1006402" y="5424839"/>
                    <a:pt x="872615" y="5296860"/>
                    <a:pt x="751569" y="5158015"/>
                  </a:cubicBezTo>
                  <a:cubicBezTo>
                    <a:pt x="721214" y="5123350"/>
                    <a:pt x="691983" y="5087935"/>
                    <a:pt x="663315" y="5052146"/>
                  </a:cubicBezTo>
                  <a:cubicBezTo>
                    <a:pt x="635021" y="5016170"/>
                    <a:pt x="607289" y="4980006"/>
                    <a:pt x="580869" y="4942718"/>
                  </a:cubicBezTo>
                  <a:cubicBezTo>
                    <a:pt x="527654" y="4868517"/>
                    <a:pt x="478186" y="4791880"/>
                    <a:pt x="432279" y="4713369"/>
                  </a:cubicBezTo>
                  <a:cubicBezTo>
                    <a:pt x="340651" y="4556159"/>
                    <a:pt x="264764" y="4390330"/>
                    <a:pt x="205553" y="4219443"/>
                  </a:cubicBezTo>
                  <a:cubicBezTo>
                    <a:pt x="146154" y="4048555"/>
                    <a:pt x="104369" y="3872045"/>
                    <a:pt x="79448" y="3693850"/>
                  </a:cubicBezTo>
                  <a:cubicBezTo>
                    <a:pt x="67268" y="3604659"/>
                    <a:pt x="58087" y="3515092"/>
                    <a:pt x="53590" y="3425339"/>
                  </a:cubicBezTo>
                  <a:cubicBezTo>
                    <a:pt x="47969" y="3335585"/>
                    <a:pt x="47406" y="3245644"/>
                    <a:pt x="49655" y="3155890"/>
                  </a:cubicBezTo>
                  <a:cubicBezTo>
                    <a:pt x="52278" y="3066137"/>
                    <a:pt x="58274" y="2976383"/>
                    <a:pt x="67830" y="2886817"/>
                  </a:cubicBezTo>
                  <a:cubicBezTo>
                    <a:pt x="77761" y="2797438"/>
                    <a:pt x="91253" y="2708246"/>
                    <a:pt x="108679" y="2619992"/>
                  </a:cubicBezTo>
                  <a:cubicBezTo>
                    <a:pt x="143906" y="2443108"/>
                    <a:pt x="195809" y="2269409"/>
                    <a:pt x="263077" y="2101520"/>
                  </a:cubicBezTo>
                  <a:cubicBezTo>
                    <a:pt x="397614" y="1765740"/>
                    <a:pt x="593048" y="1453382"/>
                    <a:pt x="837575" y="1186370"/>
                  </a:cubicBezTo>
                  <a:cubicBezTo>
                    <a:pt x="898473" y="1119289"/>
                    <a:pt x="964242" y="1056893"/>
                    <a:pt x="1031698" y="996932"/>
                  </a:cubicBezTo>
                  <a:cubicBezTo>
                    <a:pt x="1099154" y="936784"/>
                    <a:pt x="1166235" y="876261"/>
                    <a:pt x="1236688" y="819298"/>
                  </a:cubicBezTo>
                  <a:cubicBezTo>
                    <a:pt x="1377221" y="704999"/>
                    <a:pt x="1526935" y="600442"/>
                    <a:pt x="1687143" y="511438"/>
                  </a:cubicBezTo>
                  <a:cubicBezTo>
                    <a:pt x="1847163" y="422621"/>
                    <a:pt x="2017676" y="348795"/>
                    <a:pt x="2196246" y="300639"/>
                  </a:cubicBezTo>
                  <a:cubicBezTo>
                    <a:pt x="2374629" y="251921"/>
                    <a:pt x="2560320" y="227749"/>
                    <a:pt x="2745823" y="229248"/>
                  </a:cubicBezTo>
                  <a:cubicBezTo>
                    <a:pt x="2837076" y="230372"/>
                    <a:pt x="2928516" y="238055"/>
                    <a:pt x="3019206" y="252108"/>
                  </a:cubicBezTo>
                  <a:cubicBezTo>
                    <a:pt x="3109710" y="266724"/>
                    <a:pt x="3199650" y="286773"/>
                    <a:pt x="3288092" y="313006"/>
                  </a:cubicBezTo>
                  <a:cubicBezTo>
                    <a:pt x="3376347" y="339426"/>
                    <a:pt x="3463477" y="370343"/>
                    <a:pt x="3548172" y="407069"/>
                  </a:cubicBezTo>
                  <a:cubicBezTo>
                    <a:pt x="3569345" y="416438"/>
                    <a:pt x="3590519" y="425432"/>
                    <a:pt x="3611505" y="435176"/>
                  </a:cubicBezTo>
                  <a:lnTo>
                    <a:pt x="3674089" y="464968"/>
                  </a:lnTo>
                  <a:lnTo>
                    <a:pt x="3735736" y="496823"/>
                  </a:lnTo>
                  <a:cubicBezTo>
                    <a:pt x="3756160" y="507690"/>
                    <a:pt x="3776397" y="519120"/>
                    <a:pt x="3796634" y="530176"/>
                  </a:cubicBezTo>
                  <a:cubicBezTo>
                    <a:pt x="3957965" y="621054"/>
                    <a:pt x="4110303" y="728046"/>
                    <a:pt x="4251585" y="847405"/>
                  </a:cubicBezTo>
                  <a:cubicBezTo>
                    <a:pt x="4393242" y="966390"/>
                    <a:pt x="4524781" y="1096991"/>
                    <a:pt x="4644515" y="1236775"/>
                  </a:cubicBezTo>
                  <a:cubicBezTo>
                    <a:pt x="4704663" y="1306479"/>
                    <a:pt x="4762375" y="1378057"/>
                    <a:pt x="4816527" y="1451883"/>
                  </a:cubicBezTo>
                  <a:cubicBezTo>
                    <a:pt x="4870679" y="1525897"/>
                    <a:pt x="4922020" y="1601598"/>
                    <a:pt x="4970738" y="1678610"/>
                  </a:cubicBezTo>
                  <a:cubicBezTo>
                    <a:pt x="5067799" y="1833008"/>
                    <a:pt x="5152494" y="1993965"/>
                    <a:pt x="5223885" y="2159232"/>
                  </a:cubicBezTo>
                  <a:cubicBezTo>
                    <a:pt x="5295275" y="2324686"/>
                    <a:pt x="5349615" y="2495199"/>
                    <a:pt x="5395709" y="2666087"/>
                  </a:cubicBezTo>
                  <a:cubicBezTo>
                    <a:pt x="5418757" y="2751718"/>
                    <a:pt x="5440680" y="2837537"/>
                    <a:pt x="5458855" y="2924292"/>
                  </a:cubicBezTo>
                  <a:cubicBezTo>
                    <a:pt x="5477406" y="3011048"/>
                    <a:pt x="5490522" y="3098740"/>
                    <a:pt x="5499142" y="3186995"/>
                  </a:cubicBezTo>
                  <a:cubicBezTo>
                    <a:pt x="5507761" y="3275250"/>
                    <a:pt x="5513944" y="3364254"/>
                    <a:pt x="5516755" y="3454007"/>
                  </a:cubicBezTo>
                  <a:cubicBezTo>
                    <a:pt x="5518629" y="3543761"/>
                    <a:pt x="5516755" y="3634264"/>
                    <a:pt x="5507386" y="372458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33">
              <a:extLst>
                <a:ext uri="{FF2B5EF4-FFF2-40B4-BE49-F238E27FC236}">
                  <a16:creationId xmlns:a16="http://schemas.microsoft.com/office/drawing/2014/main" id="{C7E50BFD-51AC-4ACE-820C-A285E6672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41478"/>
              <a:ext cx="5953893" cy="6434152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317011 w 5953893"/>
                <a:gd name="connsiteY8" fmla="*/ 3797009 h 6434152"/>
                <a:gd name="connsiteX9" fmla="*/ 5176478 w 5953893"/>
                <a:gd name="connsiteY9" fmla="*/ 4100747 h 6434152"/>
                <a:gd name="connsiteX10" fmla="*/ 4942257 w 5953893"/>
                <a:gd name="connsiteY10" fmla="*/ 4250274 h 6434152"/>
                <a:gd name="connsiteX11" fmla="*/ 4216171 w 5953893"/>
                <a:gd name="connsiteY11" fmla="*/ 4773243 h 6434152"/>
                <a:gd name="connsiteX12" fmla="*/ 3905125 w 5953893"/>
                <a:gd name="connsiteY12" fmla="*/ 5105837 h 6434152"/>
                <a:gd name="connsiteX13" fmla="*/ 3308329 w 5953893"/>
                <a:gd name="connsiteY13" fmla="*/ 5682022 h 6434152"/>
                <a:gd name="connsiteX14" fmla="*/ 2739452 w 5953893"/>
                <a:gd name="connsiteY14" fmla="*/ 5870898 h 6434152"/>
                <a:gd name="connsiteX15" fmla="*/ 1647419 w 5953893"/>
                <a:gd name="connsiteY15" fmla="*/ 5625809 h 6434152"/>
                <a:gd name="connsiteX16" fmla="*/ 781175 w 5953893"/>
                <a:gd name="connsiteY16" fmla="*/ 4960620 h 6434152"/>
                <a:gd name="connsiteX17" fmla="*/ 312545 w 5953893"/>
                <a:gd name="connsiteY17" fmla="*/ 4165205 h 6434152"/>
                <a:gd name="connsiteX18" fmla="*/ 142032 w 5953893"/>
                <a:gd name="connsiteY18" fmla="*/ 3217451 h 6434152"/>
                <a:gd name="connsiteX19" fmla="*/ 347210 w 5953893"/>
                <a:gd name="connsiteY19" fmla="*/ 2181444 h 6434152"/>
                <a:gd name="connsiteX20" fmla="*/ 906155 w 5953893"/>
                <a:gd name="connsiteY20" fmla="*/ 1337497 h 6434152"/>
                <a:gd name="connsiteX21" fmla="*/ 2739265 w 5953893"/>
                <a:gd name="connsiteY21" fmla="*/ 563818 h 6434152"/>
                <a:gd name="connsiteX22" fmla="*/ 3849849 w 5953893"/>
                <a:gd name="connsiteY22" fmla="*/ 881796 h 6434152"/>
                <a:gd name="connsiteX23" fmla="*/ 4834515 w 5953893"/>
                <a:gd name="connsiteY23" fmla="*/ 1742419 h 6434152"/>
                <a:gd name="connsiteX24" fmla="*/ 5325256 w 5953893"/>
                <a:gd name="connsiteY24" fmla="*/ 2742076 h 6434152"/>
                <a:gd name="connsiteX25" fmla="*/ 5317011 w 5953893"/>
                <a:gd name="connsiteY25" fmla="*/ 3797009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317011" y="3797009"/>
                  </a:moveTo>
                  <a:cubicBezTo>
                    <a:pt x="5275976" y="3943538"/>
                    <a:pt x="5228756" y="4045658"/>
                    <a:pt x="5176478" y="4100747"/>
                  </a:cubicBezTo>
                  <a:cubicBezTo>
                    <a:pt x="5131883" y="4147591"/>
                    <a:pt x="5061991" y="4186004"/>
                    <a:pt x="4942257" y="4250274"/>
                  </a:cubicBezTo>
                  <a:cubicBezTo>
                    <a:pt x="4753381" y="4351458"/>
                    <a:pt x="4494613" y="4489929"/>
                    <a:pt x="4216171" y="4773243"/>
                  </a:cubicBezTo>
                  <a:cubicBezTo>
                    <a:pt x="4106555" y="4884733"/>
                    <a:pt x="4004247" y="4997159"/>
                    <a:pt x="3905125" y="5105837"/>
                  </a:cubicBezTo>
                  <a:cubicBezTo>
                    <a:pt x="3701071" y="5329753"/>
                    <a:pt x="3508260" y="5541302"/>
                    <a:pt x="3308329" y="5682022"/>
                  </a:cubicBezTo>
                  <a:cubicBezTo>
                    <a:pt x="3122826" y="5812624"/>
                    <a:pt x="2947441" y="5870898"/>
                    <a:pt x="2739452" y="5870898"/>
                  </a:cubicBezTo>
                  <a:cubicBezTo>
                    <a:pt x="2357765" y="5870898"/>
                    <a:pt x="1990319" y="5788452"/>
                    <a:pt x="1647419" y="5625809"/>
                  </a:cubicBezTo>
                  <a:cubicBezTo>
                    <a:pt x="1319509" y="5470286"/>
                    <a:pt x="1019893" y="5240187"/>
                    <a:pt x="781175" y="4960620"/>
                  </a:cubicBezTo>
                  <a:cubicBezTo>
                    <a:pt x="579370" y="4724151"/>
                    <a:pt x="421598" y="4456576"/>
                    <a:pt x="312545" y="4165205"/>
                  </a:cubicBezTo>
                  <a:cubicBezTo>
                    <a:pt x="199369" y="3863153"/>
                    <a:pt x="142032" y="3544237"/>
                    <a:pt x="142032" y="3217451"/>
                  </a:cubicBezTo>
                  <a:cubicBezTo>
                    <a:pt x="142032" y="2857688"/>
                    <a:pt x="211174" y="2509166"/>
                    <a:pt x="347210" y="2181444"/>
                  </a:cubicBezTo>
                  <a:cubicBezTo>
                    <a:pt x="478561" y="1865339"/>
                    <a:pt x="666688" y="1581275"/>
                    <a:pt x="906155" y="1337497"/>
                  </a:cubicBezTo>
                  <a:cubicBezTo>
                    <a:pt x="1396334" y="838512"/>
                    <a:pt x="2047469" y="563818"/>
                    <a:pt x="2739265" y="563818"/>
                  </a:cubicBezTo>
                  <a:cubicBezTo>
                    <a:pt x="3094157" y="563818"/>
                    <a:pt x="3478280" y="673808"/>
                    <a:pt x="3849849" y="881796"/>
                  </a:cubicBezTo>
                  <a:cubicBezTo>
                    <a:pt x="4226851" y="1092783"/>
                    <a:pt x="4567316" y="1390338"/>
                    <a:pt x="4834515" y="1742419"/>
                  </a:cubicBezTo>
                  <a:cubicBezTo>
                    <a:pt x="5070798" y="2053653"/>
                    <a:pt x="5240374" y="2399363"/>
                    <a:pt x="5325256" y="2742076"/>
                  </a:cubicBezTo>
                  <a:cubicBezTo>
                    <a:pt x="5414634" y="3102964"/>
                    <a:pt x="5411824" y="3458044"/>
                    <a:pt x="5317011" y="379700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34">
              <a:extLst>
                <a:ext uri="{FF2B5EF4-FFF2-40B4-BE49-F238E27FC236}">
                  <a16:creationId xmlns:a16="http://schemas.microsoft.com/office/drawing/2014/main" id="{A0394888-C50F-41C1-92D4-0E2B4315A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1462"/>
              <a:ext cx="5953893" cy="6444167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208520 w 5953893"/>
                <a:gd name="connsiteY8" fmla="*/ 3766654 h 6434152"/>
                <a:gd name="connsiteX9" fmla="*/ 5094782 w 5953893"/>
                <a:gd name="connsiteY9" fmla="*/ 4022985 h 6434152"/>
                <a:gd name="connsiteX10" fmla="*/ 4888855 w 5953893"/>
                <a:gd name="connsiteY10" fmla="*/ 4150777 h 6434152"/>
                <a:gd name="connsiteX11" fmla="*/ 4135411 w 5953893"/>
                <a:gd name="connsiteY11" fmla="*/ 4694170 h 6434152"/>
                <a:gd name="connsiteX12" fmla="*/ 3821555 w 5953893"/>
                <a:gd name="connsiteY12" fmla="*/ 5029762 h 6434152"/>
                <a:gd name="connsiteX13" fmla="*/ 2739265 w 5953893"/>
                <a:gd name="connsiteY13" fmla="*/ 5758097 h 6434152"/>
                <a:gd name="connsiteX14" fmla="*/ 1695575 w 5953893"/>
                <a:gd name="connsiteY14" fmla="*/ 5523876 h 6434152"/>
                <a:gd name="connsiteX15" fmla="*/ 866619 w 5953893"/>
                <a:gd name="connsiteY15" fmla="*/ 4887356 h 6434152"/>
                <a:gd name="connsiteX16" fmla="*/ 417851 w 5953893"/>
                <a:gd name="connsiteY16" fmla="*/ 4125481 h 6434152"/>
                <a:gd name="connsiteX17" fmla="*/ 254645 w 5953893"/>
                <a:gd name="connsiteY17" fmla="*/ 3217264 h 6434152"/>
                <a:gd name="connsiteX18" fmla="*/ 451204 w 5953893"/>
                <a:gd name="connsiteY18" fmla="*/ 2224540 h 6434152"/>
                <a:gd name="connsiteX19" fmla="*/ 986540 w 5953893"/>
                <a:gd name="connsiteY19" fmla="*/ 1416383 h 6434152"/>
                <a:gd name="connsiteX20" fmla="*/ 2739452 w 5953893"/>
                <a:gd name="connsiteY20" fmla="*/ 676244 h 6434152"/>
                <a:gd name="connsiteX21" fmla="*/ 3794947 w 5953893"/>
                <a:gd name="connsiteY21" fmla="*/ 979795 h 6434152"/>
                <a:gd name="connsiteX22" fmla="*/ 4744762 w 5953893"/>
                <a:gd name="connsiteY22" fmla="*/ 1810250 h 6434152"/>
                <a:gd name="connsiteX23" fmla="*/ 5215827 w 5953893"/>
                <a:gd name="connsiteY23" fmla="*/ 2768871 h 6434152"/>
                <a:gd name="connsiteX24" fmla="*/ 5208520 w 5953893"/>
                <a:gd name="connsiteY24" fmla="*/ 3766654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208520" y="3766654"/>
                  </a:moveTo>
                  <a:cubicBezTo>
                    <a:pt x="5173667" y="3891634"/>
                    <a:pt x="5133194" y="3982699"/>
                    <a:pt x="5094782" y="4022985"/>
                  </a:cubicBezTo>
                  <a:cubicBezTo>
                    <a:pt x="5060492" y="4058962"/>
                    <a:pt x="4984792" y="4099435"/>
                    <a:pt x="4888855" y="4150777"/>
                  </a:cubicBezTo>
                  <a:cubicBezTo>
                    <a:pt x="4693420" y="4255333"/>
                    <a:pt x="4426033" y="4398489"/>
                    <a:pt x="4135411" y="4694170"/>
                  </a:cubicBezTo>
                  <a:cubicBezTo>
                    <a:pt x="4024297" y="4807158"/>
                    <a:pt x="3921239" y="4920334"/>
                    <a:pt x="3821555" y="5029762"/>
                  </a:cubicBezTo>
                  <a:cubicBezTo>
                    <a:pt x="3385341" y="5508324"/>
                    <a:pt x="3138940" y="5758097"/>
                    <a:pt x="2739265" y="5758097"/>
                  </a:cubicBezTo>
                  <a:cubicBezTo>
                    <a:pt x="2374442" y="5758097"/>
                    <a:pt x="2023297" y="5679211"/>
                    <a:pt x="1695575" y="5523876"/>
                  </a:cubicBezTo>
                  <a:cubicBezTo>
                    <a:pt x="1381906" y="5375098"/>
                    <a:pt x="1095219" y="5154930"/>
                    <a:pt x="866619" y="4887356"/>
                  </a:cubicBezTo>
                  <a:cubicBezTo>
                    <a:pt x="673246" y="4661005"/>
                    <a:pt x="522220" y="4404673"/>
                    <a:pt x="417851" y="4125481"/>
                  </a:cubicBezTo>
                  <a:cubicBezTo>
                    <a:pt x="309547" y="3836171"/>
                    <a:pt x="254645" y="3530558"/>
                    <a:pt x="254645" y="3217264"/>
                  </a:cubicBezTo>
                  <a:cubicBezTo>
                    <a:pt x="254645" y="2872490"/>
                    <a:pt x="320790" y="2538585"/>
                    <a:pt x="451204" y="2224540"/>
                  </a:cubicBezTo>
                  <a:cubicBezTo>
                    <a:pt x="577121" y="1921739"/>
                    <a:pt x="757191" y="1649855"/>
                    <a:pt x="986540" y="1416383"/>
                  </a:cubicBezTo>
                  <a:cubicBezTo>
                    <a:pt x="1455357" y="939134"/>
                    <a:pt x="2078011" y="676244"/>
                    <a:pt x="2739452" y="676244"/>
                  </a:cubicBezTo>
                  <a:cubicBezTo>
                    <a:pt x="3075232" y="676244"/>
                    <a:pt x="3440243" y="781175"/>
                    <a:pt x="3794947" y="979795"/>
                  </a:cubicBezTo>
                  <a:cubicBezTo>
                    <a:pt x="4158459" y="1183286"/>
                    <a:pt x="4486931" y="1470348"/>
                    <a:pt x="4744762" y="1810250"/>
                  </a:cubicBezTo>
                  <a:cubicBezTo>
                    <a:pt x="4971862" y="2109491"/>
                    <a:pt x="5134693" y="2440961"/>
                    <a:pt x="5215827" y="2768871"/>
                  </a:cubicBezTo>
                  <a:cubicBezTo>
                    <a:pt x="5300334" y="3110834"/>
                    <a:pt x="5297898" y="3446614"/>
                    <a:pt x="5208520" y="376665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44" name="Freeform: Shape 35">
              <a:extLst>
                <a:ext uri="{FF2B5EF4-FFF2-40B4-BE49-F238E27FC236}">
                  <a16:creationId xmlns:a16="http://schemas.microsoft.com/office/drawing/2014/main" id="{F22C906F-48B7-4ABF-B36E-0C0A056A5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3725"/>
              <a:ext cx="5855313" cy="6880645"/>
            </a:xfrm>
            <a:custGeom>
              <a:avLst/>
              <a:gdLst>
                <a:gd name="connsiteX0" fmla="*/ 5855313 w 5855313"/>
                <a:gd name="connsiteY0" fmla="*/ 4717843 h 6880645"/>
                <a:gd name="connsiteX1" fmla="*/ 5855313 w 5855313"/>
                <a:gd name="connsiteY1" fmla="*/ 6880645 h 6880645"/>
                <a:gd name="connsiteX2" fmla="*/ 0 w 5855313"/>
                <a:gd name="connsiteY2" fmla="*/ 6880645 h 6880645"/>
                <a:gd name="connsiteX3" fmla="*/ 0 w 5855313"/>
                <a:gd name="connsiteY3" fmla="*/ 5268859 h 6880645"/>
                <a:gd name="connsiteX4" fmla="*/ 36130 w 5855313"/>
                <a:gd name="connsiteY4" fmla="*/ 5327430 h 6880645"/>
                <a:gd name="connsiteX5" fmla="*/ 2782721 w 5855313"/>
                <a:gd name="connsiteY5" fmla="*/ 6765687 h 6880645"/>
                <a:gd name="connsiteX6" fmla="*/ 5834702 w 5855313"/>
                <a:gd name="connsiteY6" fmla="*/ 4773305 h 6880645"/>
                <a:gd name="connsiteX7" fmla="*/ 9148 w 5855313"/>
                <a:gd name="connsiteY7" fmla="*/ 0 h 6880645"/>
                <a:gd name="connsiteX8" fmla="*/ 5855312 w 5855313"/>
                <a:gd name="connsiteY8" fmla="*/ 0 h 6880645"/>
                <a:gd name="connsiteX9" fmla="*/ 5855312 w 5855313"/>
                <a:gd name="connsiteY9" fmla="*/ 96759 h 6880645"/>
                <a:gd name="connsiteX10" fmla="*/ 5855313 w 5855313"/>
                <a:gd name="connsiteY10" fmla="*/ 96759 h 6880645"/>
                <a:gd name="connsiteX11" fmla="*/ 5855313 w 5855313"/>
                <a:gd name="connsiteY11" fmla="*/ 2289203 h 6880645"/>
                <a:gd name="connsiteX12" fmla="*/ 5834702 w 5855313"/>
                <a:gd name="connsiteY12" fmla="*/ 2233742 h 6880645"/>
                <a:gd name="connsiteX13" fmla="*/ 2782721 w 5855313"/>
                <a:gd name="connsiteY13" fmla="*/ 241359 h 6880645"/>
                <a:gd name="connsiteX14" fmla="*/ 36130 w 5855313"/>
                <a:gd name="connsiteY14" fmla="*/ 1679616 h 6880645"/>
                <a:gd name="connsiteX15" fmla="*/ 0 w 5855313"/>
                <a:gd name="connsiteY15" fmla="*/ 1738187 h 6880645"/>
                <a:gd name="connsiteX16" fmla="*/ 0 w 5855313"/>
                <a:gd name="connsiteY16" fmla="*/ 96759 h 6880645"/>
                <a:gd name="connsiteX17" fmla="*/ 9148 w 5855313"/>
                <a:gd name="connsiteY17" fmla="*/ 96759 h 688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55313" h="6880645">
                  <a:moveTo>
                    <a:pt x="5855313" y="4717843"/>
                  </a:moveTo>
                  <a:lnTo>
                    <a:pt x="5855313" y="6880645"/>
                  </a:lnTo>
                  <a:lnTo>
                    <a:pt x="0" y="6880645"/>
                  </a:lnTo>
                  <a:lnTo>
                    <a:pt x="0" y="5268859"/>
                  </a:lnTo>
                  <a:lnTo>
                    <a:pt x="36130" y="5327430"/>
                  </a:lnTo>
                  <a:cubicBezTo>
                    <a:pt x="631370" y="6195172"/>
                    <a:pt x="1639396" y="6765687"/>
                    <a:pt x="2782721" y="6765687"/>
                  </a:cubicBezTo>
                  <a:cubicBezTo>
                    <a:pt x="4154711" y="6765687"/>
                    <a:pt x="5331871" y="5944145"/>
                    <a:pt x="5834702" y="4773305"/>
                  </a:cubicBezTo>
                  <a:close/>
                  <a:moveTo>
                    <a:pt x="9148" y="0"/>
                  </a:moveTo>
                  <a:lnTo>
                    <a:pt x="5855312" y="0"/>
                  </a:lnTo>
                  <a:lnTo>
                    <a:pt x="5855312" y="96759"/>
                  </a:lnTo>
                  <a:lnTo>
                    <a:pt x="5855313" y="96759"/>
                  </a:lnTo>
                  <a:lnTo>
                    <a:pt x="5855313" y="2289203"/>
                  </a:lnTo>
                  <a:lnTo>
                    <a:pt x="5834702" y="2233742"/>
                  </a:lnTo>
                  <a:cubicBezTo>
                    <a:pt x="5331871" y="1062902"/>
                    <a:pt x="4154711" y="241359"/>
                    <a:pt x="2782721" y="241359"/>
                  </a:cubicBezTo>
                  <a:cubicBezTo>
                    <a:pt x="1639396" y="241359"/>
                    <a:pt x="631370" y="811875"/>
                    <a:pt x="36130" y="1679616"/>
                  </a:cubicBezTo>
                  <a:lnTo>
                    <a:pt x="0" y="1738187"/>
                  </a:lnTo>
                  <a:lnTo>
                    <a:pt x="0" y="96759"/>
                  </a:lnTo>
                  <a:lnTo>
                    <a:pt x="9148" y="9675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45" name="Freeform: Shape 36">
              <a:extLst>
                <a:ext uri="{FF2B5EF4-FFF2-40B4-BE49-F238E27FC236}">
                  <a16:creationId xmlns:a16="http://schemas.microsoft.com/office/drawing/2014/main" id="{B4ABE2AA-A788-450F-94A8-AED4B698F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6370"/>
              <a:ext cx="6254832" cy="6864558"/>
            </a:xfrm>
            <a:custGeom>
              <a:avLst/>
              <a:gdLst>
                <a:gd name="connsiteX0" fmla="*/ 2766060 w 6254832"/>
                <a:gd name="connsiteY0" fmla="*/ 0 h 6864558"/>
                <a:gd name="connsiteX1" fmla="*/ 0 w 6254832"/>
                <a:gd name="connsiteY1" fmla="*/ 1340683 h 6864558"/>
                <a:gd name="connsiteX2" fmla="*/ 0 w 6254832"/>
                <a:gd name="connsiteY2" fmla="*/ 2201306 h 6864558"/>
                <a:gd name="connsiteX3" fmla="*/ 1312 w 6254832"/>
                <a:gd name="connsiteY3" fmla="*/ 2197746 h 6864558"/>
                <a:gd name="connsiteX4" fmla="*/ 612723 w 6254832"/>
                <a:gd name="connsiteY4" fmla="*/ 1201649 h 6864558"/>
                <a:gd name="connsiteX5" fmla="*/ 1571344 w 6254832"/>
                <a:gd name="connsiteY5" fmla="*/ 483245 h 6864558"/>
                <a:gd name="connsiteX6" fmla="*/ 1641235 w 6254832"/>
                <a:gd name="connsiteY6" fmla="*/ 452328 h 6864558"/>
                <a:gd name="connsiteX7" fmla="*/ 1711502 w 6254832"/>
                <a:gd name="connsiteY7" fmla="*/ 422348 h 6864558"/>
                <a:gd name="connsiteX8" fmla="*/ 1783080 w 6254832"/>
                <a:gd name="connsiteY8" fmla="*/ 395178 h 6864558"/>
                <a:gd name="connsiteX9" fmla="*/ 1855220 w 6254832"/>
                <a:gd name="connsiteY9" fmla="*/ 369133 h 6864558"/>
                <a:gd name="connsiteX10" fmla="*/ 1928297 w 6254832"/>
                <a:gd name="connsiteY10" fmla="*/ 345711 h 6864558"/>
                <a:gd name="connsiteX11" fmla="*/ 2001749 w 6254832"/>
                <a:gd name="connsiteY11" fmla="*/ 323600 h 6864558"/>
                <a:gd name="connsiteX12" fmla="*/ 2076138 w 6254832"/>
                <a:gd name="connsiteY12" fmla="*/ 304300 h 6864558"/>
                <a:gd name="connsiteX13" fmla="*/ 2113426 w 6254832"/>
                <a:gd name="connsiteY13" fmla="*/ 294744 h 6864558"/>
                <a:gd name="connsiteX14" fmla="*/ 2132163 w 6254832"/>
                <a:gd name="connsiteY14" fmla="*/ 290060 h 6864558"/>
                <a:gd name="connsiteX15" fmla="*/ 2151089 w 6254832"/>
                <a:gd name="connsiteY15" fmla="*/ 286312 h 6864558"/>
                <a:gd name="connsiteX16" fmla="*/ 2763249 w 6254832"/>
                <a:gd name="connsiteY16" fmla="*/ 218482 h 6864558"/>
                <a:gd name="connsiteX17" fmla="*/ 3372225 w 6254832"/>
                <a:gd name="connsiteY17" fmla="*/ 301302 h 6864558"/>
                <a:gd name="connsiteX18" fmla="*/ 3663596 w 6254832"/>
                <a:gd name="connsiteY18" fmla="*/ 398364 h 6864558"/>
                <a:gd name="connsiteX19" fmla="*/ 3941663 w 6254832"/>
                <a:gd name="connsiteY19" fmla="*/ 526717 h 6864558"/>
                <a:gd name="connsiteX20" fmla="*/ 4204366 w 6254832"/>
                <a:gd name="connsiteY20" fmla="*/ 681678 h 6864558"/>
                <a:gd name="connsiteX21" fmla="*/ 4450018 w 6254832"/>
                <a:gd name="connsiteY21" fmla="*/ 860061 h 6864558"/>
                <a:gd name="connsiteX22" fmla="*/ 4678992 w 6254832"/>
                <a:gd name="connsiteY22" fmla="*/ 1057181 h 6864558"/>
                <a:gd name="connsiteX23" fmla="*/ 4889791 w 6254832"/>
                <a:gd name="connsiteY23" fmla="*/ 1271166 h 6864558"/>
                <a:gd name="connsiteX24" fmla="*/ 5083164 w 6254832"/>
                <a:gd name="connsiteY24" fmla="*/ 1498642 h 6864558"/>
                <a:gd name="connsiteX25" fmla="*/ 5257987 w 6254832"/>
                <a:gd name="connsiteY25" fmla="*/ 1738484 h 6864558"/>
                <a:gd name="connsiteX26" fmla="*/ 5413510 w 6254832"/>
                <a:gd name="connsiteY26" fmla="*/ 1989195 h 6864558"/>
                <a:gd name="connsiteX27" fmla="*/ 5548609 w 6254832"/>
                <a:gd name="connsiteY27" fmla="*/ 2249462 h 6864558"/>
                <a:gd name="connsiteX28" fmla="*/ 5747791 w 6254832"/>
                <a:gd name="connsiteY28" fmla="*/ 2795666 h 6864558"/>
                <a:gd name="connsiteX29" fmla="*/ 5806814 w 6254832"/>
                <a:gd name="connsiteY29" fmla="*/ 3078980 h 6864558"/>
                <a:gd name="connsiteX30" fmla="*/ 5816933 w 6254832"/>
                <a:gd name="connsiteY30" fmla="*/ 3150558 h 6864558"/>
                <a:gd name="connsiteX31" fmla="*/ 5825178 w 6254832"/>
                <a:gd name="connsiteY31" fmla="*/ 3222323 h 6864558"/>
                <a:gd name="connsiteX32" fmla="*/ 5831923 w 6254832"/>
                <a:gd name="connsiteY32" fmla="*/ 3294276 h 6864558"/>
                <a:gd name="connsiteX33" fmla="*/ 5836233 w 6254832"/>
                <a:gd name="connsiteY33" fmla="*/ 3366416 h 6864558"/>
                <a:gd name="connsiteX34" fmla="*/ 5833047 w 6254832"/>
                <a:gd name="connsiteY34" fmla="*/ 3655726 h 6864558"/>
                <a:gd name="connsiteX35" fmla="*/ 5827426 w 6254832"/>
                <a:gd name="connsiteY35" fmla="*/ 3728054 h 6864558"/>
                <a:gd name="connsiteX36" fmla="*/ 5819556 w 6254832"/>
                <a:gd name="connsiteY36" fmla="*/ 3800194 h 6864558"/>
                <a:gd name="connsiteX37" fmla="*/ 5809063 w 6254832"/>
                <a:gd name="connsiteY37" fmla="*/ 3872147 h 6864558"/>
                <a:gd name="connsiteX38" fmla="*/ 5796696 w 6254832"/>
                <a:gd name="connsiteY38" fmla="*/ 3943912 h 6864558"/>
                <a:gd name="connsiteX39" fmla="*/ 5725305 w 6254832"/>
                <a:gd name="connsiteY39" fmla="*/ 4225165 h 6864558"/>
                <a:gd name="connsiteX40" fmla="*/ 5605384 w 6254832"/>
                <a:gd name="connsiteY40" fmla="*/ 4478312 h 6864558"/>
                <a:gd name="connsiteX41" fmla="*/ 5412573 w 6254832"/>
                <a:gd name="connsiteY41" fmla="*/ 4677306 h 6864558"/>
                <a:gd name="connsiteX42" fmla="*/ 5155867 w 6254832"/>
                <a:gd name="connsiteY42" fmla="*/ 4834703 h 6864558"/>
                <a:gd name="connsiteX43" fmla="*/ 4645452 w 6254832"/>
                <a:gd name="connsiteY43" fmla="*/ 5207396 h 6864558"/>
                <a:gd name="connsiteX44" fmla="*/ 4536211 w 6254832"/>
                <a:gd name="connsiteY44" fmla="*/ 5319072 h 6864558"/>
                <a:gd name="connsiteX45" fmla="*/ 4430343 w 6254832"/>
                <a:gd name="connsiteY45" fmla="*/ 5432061 h 6864558"/>
                <a:gd name="connsiteX46" fmla="*/ 4220668 w 6254832"/>
                <a:gd name="connsiteY46" fmla="*/ 5657663 h 6864558"/>
                <a:gd name="connsiteX47" fmla="*/ 4115174 w 6254832"/>
                <a:gd name="connsiteY47" fmla="*/ 5768777 h 6864558"/>
                <a:gd name="connsiteX48" fmla="*/ 4007245 w 6254832"/>
                <a:gd name="connsiteY48" fmla="*/ 5876707 h 6864558"/>
                <a:gd name="connsiteX49" fmla="*/ 3781081 w 6254832"/>
                <a:gd name="connsiteY49" fmla="*/ 6078887 h 6864558"/>
                <a:gd name="connsiteX50" fmla="*/ 3534493 w 6254832"/>
                <a:gd name="connsiteY50" fmla="*/ 6249775 h 6864558"/>
                <a:gd name="connsiteX51" fmla="*/ 3265232 w 6254832"/>
                <a:gd name="connsiteY51" fmla="*/ 6373068 h 6864558"/>
                <a:gd name="connsiteX52" fmla="*/ 3194779 w 6254832"/>
                <a:gd name="connsiteY52" fmla="*/ 6394804 h 6864558"/>
                <a:gd name="connsiteX53" fmla="*/ 3123575 w 6254832"/>
                <a:gd name="connsiteY53" fmla="*/ 6412792 h 6864558"/>
                <a:gd name="connsiteX54" fmla="*/ 3051435 w 6254832"/>
                <a:gd name="connsiteY54" fmla="*/ 6426471 h 6864558"/>
                <a:gd name="connsiteX55" fmla="*/ 2978733 w 6254832"/>
                <a:gd name="connsiteY55" fmla="*/ 6436214 h 6864558"/>
                <a:gd name="connsiteX56" fmla="*/ 2905656 w 6254832"/>
                <a:gd name="connsiteY56" fmla="*/ 6442211 h 6864558"/>
                <a:gd name="connsiteX57" fmla="*/ 2832204 w 6254832"/>
                <a:gd name="connsiteY57" fmla="*/ 6444459 h 6864558"/>
                <a:gd name="connsiteX58" fmla="*/ 2758565 w 6254832"/>
                <a:gd name="connsiteY58" fmla="*/ 6443335 h 6864558"/>
                <a:gd name="connsiteX59" fmla="*/ 2683239 w 6254832"/>
                <a:gd name="connsiteY59" fmla="*/ 6438463 h 6864558"/>
                <a:gd name="connsiteX60" fmla="*/ 2091503 w 6254832"/>
                <a:gd name="connsiteY60" fmla="*/ 6343275 h 6864558"/>
                <a:gd name="connsiteX61" fmla="*/ 1948347 w 6254832"/>
                <a:gd name="connsiteY61" fmla="*/ 6301490 h 6864558"/>
                <a:gd name="connsiteX62" fmla="*/ 1807626 w 6254832"/>
                <a:gd name="connsiteY62" fmla="*/ 6252585 h 6864558"/>
                <a:gd name="connsiteX63" fmla="*/ 1738297 w 6254832"/>
                <a:gd name="connsiteY63" fmla="*/ 6225790 h 6864558"/>
                <a:gd name="connsiteX64" fmla="*/ 1669529 w 6254832"/>
                <a:gd name="connsiteY64" fmla="*/ 6197684 h 6864558"/>
                <a:gd name="connsiteX65" fmla="*/ 1635239 w 6254832"/>
                <a:gd name="connsiteY65" fmla="*/ 6183630 h 6864558"/>
                <a:gd name="connsiteX66" fmla="*/ 1601699 w 6254832"/>
                <a:gd name="connsiteY66" fmla="*/ 6167891 h 6864558"/>
                <a:gd name="connsiteX67" fmla="*/ 1534618 w 6254832"/>
                <a:gd name="connsiteY67" fmla="*/ 6136411 h 6864558"/>
                <a:gd name="connsiteX68" fmla="*/ 592299 w 6254832"/>
                <a:gd name="connsiteY68" fmla="*/ 5443116 h 6864558"/>
                <a:gd name="connsiteX69" fmla="*/ 0 w 6254832"/>
                <a:gd name="connsiteY69" fmla="*/ 4496675 h 6864558"/>
                <a:gd name="connsiteX70" fmla="*/ 0 w 6254832"/>
                <a:gd name="connsiteY70" fmla="*/ 5523875 h 6864558"/>
                <a:gd name="connsiteX71" fmla="*/ 2766060 w 6254832"/>
                <a:gd name="connsiteY71" fmla="*/ 6864559 h 6864558"/>
                <a:gd name="connsiteX72" fmla="*/ 6254833 w 6254832"/>
                <a:gd name="connsiteY72" fmla="*/ 3432373 h 6864558"/>
                <a:gd name="connsiteX73" fmla="*/ 2766060 w 6254832"/>
                <a:gd name="connsiteY73" fmla="*/ 0 h 686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254832" h="6864558">
                  <a:moveTo>
                    <a:pt x="2766060" y="0"/>
                  </a:moveTo>
                  <a:cubicBezTo>
                    <a:pt x="1639549" y="0"/>
                    <a:pt x="637831" y="525405"/>
                    <a:pt x="0" y="1340683"/>
                  </a:cubicBezTo>
                  <a:lnTo>
                    <a:pt x="0" y="2201306"/>
                  </a:lnTo>
                  <a:cubicBezTo>
                    <a:pt x="375" y="2200181"/>
                    <a:pt x="937" y="2198870"/>
                    <a:pt x="1312" y="2197746"/>
                  </a:cubicBezTo>
                  <a:cubicBezTo>
                    <a:pt x="142969" y="1837045"/>
                    <a:pt x="347959" y="1497143"/>
                    <a:pt x="612723" y="1201649"/>
                  </a:cubicBezTo>
                  <a:cubicBezTo>
                    <a:pt x="876550" y="906155"/>
                    <a:pt x="1201836" y="655258"/>
                    <a:pt x="1571344" y="483245"/>
                  </a:cubicBezTo>
                  <a:lnTo>
                    <a:pt x="1641235" y="452328"/>
                  </a:lnTo>
                  <a:cubicBezTo>
                    <a:pt x="1664658" y="442210"/>
                    <a:pt x="1687518" y="430967"/>
                    <a:pt x="1711502" y="422348"/>
                  </a:cubicBezTo>
                  <a:lnTo>
                    <a:pt x="1783080" y="395178"/>
                  </a:lnTo>
                  <a:cubicBezTo>
                    <a:pt x="1807064" y="386372"/>
                    <a:pt x="1830674" y="376441"/>
                    <a:pt x="1855220" y="369133"/>
                  </a:cubicBezTo>
                  <a:lnTo>
                    <a:pt x="1928297" y="345711"/>
                  </a:lnTo>
                  <a:cubicBezTo>
                    <a:pt x="1952656" y="338028"/>
                    <a:pt x="1976828" y="329409"/>
                    <a:pt x="2001749" y="323600"/>
                  </a:cubicBezTo>
                  <a:lnTo>
                    <a:pt x="2076138" y="304300"/>
                  </a:lnTo>
                  <a:lnTo>
                    <a:pt x="2113426" y="294744"/>
                  </a:lnTo>
                  <a:lnTo>
                    <a:pt x="2132163" y="290060"/>
                  </a:lnTo>
                  <a:lnTo>
                    <a:pt x="2151089" y="286312"/>
                  </a:lnTo>
                  <a:cubicBezTo>
                    <a:pt x="2351395" y="241716"/>
                    <a:pt x="2557322" y="219044"/>
                    <a:pt x="2763249" y="218482"/>
                  </a:cubicBezTo>
                  <a:cubicBezTo>
                    <a:pt x="2968802" y="218294"/>
                    <a:pt x="3174167" y="247900"/>
                    <a:pt x="3372225" y="301302"/>
                  </a:cubicBezTo>
                  <a:cubicBezTo>
                    <a:pt x="3471347" y="327910"/>
                    <a:pt x="3568596" y="360513"/>
                    <a:pt x="3663596" y="398364"/>
                  </a:cubicBezTo>
                  <a:cubicBezTo>
                    <a:pt x="3758784" y="435652"/>
                    <a:pt x="3851348" y="479311"/>
                    <a:pt x="3941663" y="526717"/>
                  </a:cubicBezTo>
                  <a:cubicBezTo>
                    <a:pt x="4031979" y="573936"/>
                    <a:pt x="4119297" y="626402"/>
                    <a:pt x="4204366" y="681678"/>
                  </a:cubicBezTo>
                  <a:cubicBezTo>
                    <a:pt x="4289060" y="737516"/>
                    <a:pt x="4370944" y="797289"/>
                    <a:pt x="4450018" y="860061"/>
                  </a:cubicBezTo>
                  <a:cubicBezTo>
                    <a:pt x="4529091" y="922832"/>
                    <a:pt x="4605540" y="988601"/>
                    <a:pt x="4678992" y="1057181"/>
                  </a:cubicBezTo>
                  <a:cubicBezTo>
                    <a:pt x="4752444" y="1125574"/>
                    <a:pt x="4822335" y="1197527"/>
                    <a:pt x="4889791" y="1271166"/>
                  </a:cubicBezTo>
                  <a:cubicBezTo>
                    <a:pt x="4957247" y="1344805"/>
                    <a:pt x="5021705" y="1420693"/>
                    <a:pt x="5083164" y="1498642"/>
                  </a:cubicBezTo>
                  <a:cubicBezTo>
                    <a:pt x="5144062" y="1576965"/>
                    <a:pt x="5202899" y="1656601"/>
                    <a:pt x="5257987" y="1738484"/>
                  </a:cubicBezTo>
                  <a:cubicBezTo>
                    <a:pt x="5313076" y="1820368"/>
                    <a:pt x="5365354" y="1903751"/>
                    <a:pt x="5413510" y="1989195"/>
                  </a:cubicBezTo>
                  <a:cubicBezTo>
                    <a:pt x="5462041" y="2074451"/>
                    <a:pt x="5507011" y="2161207"/>
                    <a:pt x="5548609" y="2249462"/>
                  </a:cubicBezTo>
                  <a:cubicBezTo>
                    <a:pt x="5631430" y="2426158"/>
                    <a:pt x="5698323" y="2608851"/>
                    <a:pt x="5747791" y="2795666"/>
                  </a:cubicBezTo>
                  <a:cubicBezTo>
                    <a:pt x="5771963" y="2889167"/>
                    <a:pt x="5791825" y="2983792"/>
                    <a:pt x="5806814" y="3078980"/>
                  </a:cubicBezTo>
                  <a:cubicBezTo>
                    <a:pt x="5810562" y="3102777"/>
                    <a:pt x="5814497" y="3126574"/>
                    <a:pt x="5816933" y="3150558"/>
                  </a:cubicBezTo>
                  <a:cubicBezTo>
                    <a:pt x="5819556" y="3174542"/>
                    <a:pt x="5823304" y="3198339"/>
                    <a:pt x="5825178" y="3222323"/>
                  </a:cubicBezTo>
                  <a:cubicBezTo>
                    <a:pt x="5827426" y="3246308"/>
                    <a:pt x="5830050" y="3270292"/>
                    <a:pt x="5831923" y="3294276"/>
                  </a:cubicBezTo>
                  <a:lnTo>
                    <a:pt x="5836233" y="3366416"/>
                  </a:lnTo>
                  <a:cubicBezTo>
                    <a:pt x="5839981" y="3462728"/>
                    <a:pt x="5839981" y="3559227"/>
                    <a:pt x="5833047" y="3655726"/>
                  </a:cubicBezTo>
                  <a:cubicBezTo>
                    <a:pt x="5830986" y="3679711"/>
                    <a:pt x="5830237" y="3704069"/>
                    <a:pt x="5827426" y="3728054"/>
                  </a:cubicBezTo>
                  <a:lnTo>
                    <a:pt x="5819556" y="3800194"/>
                  </a:lnTo>
                  <a:lnTo>
                    <a:pt x="5809063" y="3872147"/>
                  </a:lnTo>
                  <a:cubicBezTo>
                    <a:pt x="5805690" y="3896131"/>
                    <a:pt x="5800818" y="3919928"/>
                    <a:pt x="5796696" y="3943912"/>
                  </a:cubicBezTo>
                  <a:cubicBezTo>
                    <a:pt x="5778708" y="4039287"/>
                    <a:pt x="5755848" y="4134662"/>
                    <a:pt x="5725305" y="4225165"/>
                  </a:cubicBezTo>
                  <a:cubicBezTo>
                    <a:pt x="5694763" y="4315669"/>
                    <a:pt x="5656726" y="4402237"/>
                    <a:pt x="5605384" y="4478312"/>
                  </a:cubicBezTo>
                  <a:cubicBezTo>
                    <a:pt x="5554980" y="4555324"/>
                    <a:pt x="5489960" y="4620718"/>
                    <a:pt x="5412573" y="4677306"/>
                  </a:cubicBezTo>
                  <a:cubicBezTo>
                    <a:pt x="5335374" y="4734269"/>
                    <a:pt x="5245995" y="4782987"/>
                    <a:pt x="5155867" y="4834703"/>
                  </a:cubicBezTo>
                  <a:cubicBezTo>
                    <a:pt x="4973924" y="4936261"/>
                    <a:pt x="4794791" y="5058806"/>
                    <a:pt x="4645452" y="5207396"/>
                  </a:cubicBezTo>
                  <a:cubicBezTo>
                    <a:pt x="4607414" y="5244497"/>
                    <a:pt x="4571813" y="5281597"/>
                    <a:pt x="4536211" y="5319072"/>
                  </a:cubicBezTo>
                  <a:lnTo>
                    <a:pt x="4430343" y="5432061"/>
                  </a:lnTo>
                  <a:cubicBezTo>
                    <a:pt x="4360264" y="5507574"/>
                    <a:pt x="4290934" y="5583087"/>
                    <a:pt x="4220668" y="5657663"/>
                  </a:cubicBezTo>
                  <a:cubicBezTo>
                    <a:pt x="4185628" y="5694951"/>
                    <a:pt x="4150589" y="5732052"/>
                    <a:pt x="4115174" y="5768777"/>
                  </a:cubicBezTo>
                  <a:cubicBezTo>
                    <a:pt x="4079573" y="5805316"/>
                    <a:pt x="4043597" y="5841292"/>
                    <a:pt x="4007245" y="5876707"/>
                  </a:cubicBezTo>
                  <a:cubicBezTo>
                    <a:pt x="3934543" y="5947723"/>
                    <a:pt x="3859405" y="6015740"/>
                    <a:pt x="3781081" y="6078887"/>
                  </a:cubicBezTo>
                  <a:cubicBezTo>
                    <a:pt x="3702945" y="6142220"/>
                    <a:pt x="3620312" y="6199557"/>
                    <a:pt x="3534493" y="6249775"/>
                  </a:cubicBezTo>
                  <a:cubicBezTo>
                    <a:pt x="3448300" y="6299429"/>
                    <a:pt x="3358359" y="6341589"/>
                    <a:pt x="3265232" y="6373068"/>
                  </a:cubicBezTo>
                  <a:cubicBezTo>
                    <a:pt x="3241998" y="6381313"/>
                    <a:pt x="3218201" y="6387497"/>
                    <a:pt x="3194779" y="6394804"/>
                  </a:cubicBezTo>
                  <a:cubicBezTo>
                    <a:pt x="3171169" y="6401175"/>
                    <a:pt x="3147185" y="6406797"/>
                    <a:pt x="3123575" y="6412792"/>
                  </a:cubicBezTo>
                  <a:cubicBezTo>
                    <a:pt x="3099404" y="6417477"/>
                    <a:pt x="3075420" y="6422161"/>
                    <a:pt x="3051435" y="6426471"/>
                  </a:cubicBezTo>
                  <a:cubicBezTo>
                    <a:pt x="3027076" y="6429657"/>
                    <a:pt x="3002904" y="6433591"/>
                    <a:pt x="2978733" y="6436214"/>
                  </a:cubicBezTo>
                  <a:cubicBezTo>
                    <a:pt x="2954374" y="6438088"/>
                    <a:pt x="2930015" y="6440899"/>
                    <a:pt x="2905656" y="6442211"/>
                  </a:cubicBezTo>
                  <a:cubicBezTo>
                    <a:pt x="2881109" y="6442960"/>
                    <a:pt x="2856751" y="6444272"/>
                    <a:pt x="2832204" y="6444459"/>
                  </a:cubicBezTo>
                  <a:cubicBezTo>
                    <a:pt x="2807658" y="6444084"/>
                    <a:pt x="2783298" y="6444084"/>
                    <a:pt x="2758565" y="6443335"/>
                  </a:cubicBezTo>
                  <a:lnTo>
                    <a:pt x="2683239" y="6438463"/>
                  </a:lnTo>
                  <a:cubicBezTo>
                    <a:pt x="2482559" y="6425909"/>
                    <a:pt x="2284126" y="6393492"/>
                    <a:pt x="2091503" y="6343275"/>
                  </a:cubicBezTo>
                  <a:lnTo>
                    <a:pt x="1948347" y="6301490"/>
                  </a:lnTo>
                  <a:cubicBezTo>
                    <a:pt x="1901127" y="6286126"/>
                    <a:pt x="1854658" y="6268699"/>
                    <a:pt x="1807626" y="6252585"/>
                  </a:cubicBezTo>
                  <a:cubicBezTo>
                    <a:pt x="1784017" y="6245090"/>
                    <a:pt x="1761344" y="6234972"/>
                    <a:pt x="1738297" y="6225790"/>
                  </a:cubicBezTo>
                  <a:lnTo>
                    <a:pt x="1669529" y="6197684"/>
                  </a:lnTo>
                  <a:lnTo>
                    <a:pt x="1635239" y="6183630"/>
                  </a:lnTo>
                  <a:lnTo>
                    <a:pt x="1601699" y="6167891"/>
                  </a:lnTo>
                  <a:lnTo>
                    <a:pt x="1534618" y="6136411"/>
                  </a:lnTo>
                  <a:cubicBezTo>
                    <a:pt x="1179164" y="5964961"/>
                    <a:pt x="857250" y="5729616"/>
                    <a:pt x="592299" y="5443116"/>
                  </a:cubicBezTo>
                  <a:cubicBezTo>
                    <a:pt x="336904" y="5166173"/>
                    <a:pt x="137160" y="4842573"/>
                    <a:pt x="0" y="4496675"/>
                  </a:cubicBezTo>
                  <a:lnTo>
                    <a:pt x="0" y="5523875"/>
                  </a:lnTo>
                  <a:cubicBezTo>
                    <a:pt x="637831" y="6338966"/>
                    <a:pt x="1639549" y="6864559"/>
                    <a:pt x="2766060" y="6864559"/>
                  </a:cubicBezTo>
                  <a:cubicBezTo>
                    <a:pt x="4692858" y="6864559"/>
                    <a:pt x="6254833" y="5327879"/>
                    <a:pt x="6254833" y="3432373"/>
                  </a:cubicBezTo>
                  <a:cubicBezTo>
                    <a:pt x="6254833" y="1536679"/>
                    <a:pt x="4692858" y="0"/>
                    <a:pt x="2766060" y="0"/>
                  </a:cubicBezTo>
                  <a:close/>
                </a:path>
              </a:pathLst>
            </a:custGeom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662" y="2575267"/>
            <a:ext cx="4977976" cy="1454051"/>
          </a:xfrm>
        </p:spPr>
        <p:txBody>
          <a:bodyPr anchor="b">
            <a:normAutofit/>
          </a:bodyPr>
          <a:lstStyle/>
          <a:p>
            <a:r>
              <a:rPr lang="en-US" sz="3600" dirty="0"/>
              <a:t>The Process Of Data Analysis</a:t>
            </a:r>
            <a:endParaRPr lang="en-US" sz="3600" dirty="0">
              <a:solidFill>
                <a:schemeClr val="tx2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456B69-51CE-AE20-44DE-F90B94781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8677"/>
              </p:ext>
            </p:extLst>
          </p:nvPr>
        </p:nvGraphicFramePr>
        <p:xfrm>
          <a:off x="5242560" y="1155452"/>
          <a:ext cx="6563360" cy="4757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0018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 dirty="0"/>
              <a:t>Finding of Univariate Analysis</a:t>
            </a:r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MY" sz="2200" dirty="0"/>
              <a:t>Attrition proportion</a:t>
            </a:r>
          </a:p>
          <a:p>
            <a:r>
              <a:rPr lang="en-MY" sz="2200" dirty="0"/>
              <a:t>Age distribution </a:t>
            </a:r>
          </a:p>
          <a:p>
            <a:r>
              <a:rPr lang="en-MY" sz="2200" dirty="0"/>
              <a:t>Years at the Company distribution</a:t>
            </a:r>
          </a:p>
          <a:p>
            <a:r>
              <a:rPr lang="en-MY" sz="2200" dirty="0"/>
              <a:t>Overtime proportion</a:t>
            </a:r>
          </a:p>
          <a:p>
            <a:endParaRPr lang="en-MY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1351D6-9831-3B17-4399-833DFC45BA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31" r="2" b="663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2141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Finding For Attrition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934F20-40C1-4664-D4FB-0B8BF037018B}"/>
              </a:ext>
            </a:extLst>
          </p:cNvPr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i="1" dirty="0">
                <a:effectLst/>
              </a:rPr>
              <a:t>Finding For Attrition: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>
                <a:effectLst/>
              </a:rPr>
              <a:t>The data for attrition shows about </a:t>
            </a:r>
            <a:r>
              <a:rPr lang="en-US" sz="2200" b="1" i="1" dirty="0">
                <a:effectLst/>
              </a:rPr>
              <a:t>84% </a:t>
            </a:r>
            <a:r>
              <a:rPr lang="en-US" sz="2200" i="1" dirty="0">
                <a:effectLst/>
              </a:rPr>
              <a:t>of their client are still working in the company. </a:t>
            </a:r>
            <a:r>
              <a:rPr lang="en-US" sz="2200" i="1" dirty="0"/>
              <a:t>W</a:t>
            </a:r>
            <a:r>
              <a:rPr lang="en-US" sz="2200" i="1" dirty="0">
                <a:effectLst/>
              </a:rPr>
              <a:t>hile about </a:t>
            </a:r>
            <a:r>
              <a:rPr lang="en-US" sz="2200" b="1" i="1" dirty="0">
                <a:effectLst/>
              </a:rPr>
              <a:t>16% </a:t>
            </a:r>
            <a:r>
              <a:rPr lang="en-US" sz="2200" i="1" dirty="0">
                <a:effectLst/>
              </a:rPr>
              <a:t>left</a:t>
            </a:r>
            <a:r>
              <a:rPr lang="en-US" sz="2200" i="1" dirty="0"/>
              <a:t> the organization</a:t>
            </a:r>
            <a:r>
              <a:rPr lang="en-US" sz="2200" i="1" dirty="0">
                <a:effectLst/>
              </a:rPr>
              <a:t>. However, the class proportion is </a:t>
            </a:r>
            <a:r>
              <a:rPr lang="en-US" sz="2200" b="1" i="1" dirty="0"/>
              <a:t>im</a:t>
            </a:r>
            <a:r>
              <a:rPr lang="en-US" sz="2200" b="1" i="1" dirty="0">
                <a:effectLst/>
              </a:rPr>
              <a:t>balanced</a:t>
            </a:r>
            <a:r>
              <a:rPr lang="en-US" sz="2200" i="1" dirty="0"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1" dirty="0"/>
              <a:t>Imbalanced classes distribution for the target value will cause bias or misleading finding for the model accuracy.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This data will be treated before partitioning process.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11A9F5-1D4D-6E22-2422-F6F7ED35A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4475" y="673300"/>
            <a:ext cx="4094225" cy="279430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6093B2-A161-F2AB-6E7E-C3F7B3B72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475" y="3896588"/>
            <a:ext cx="4282217" cy="268709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660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Finding For Gender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934F20-40C1-4664-D4FB-0B8BF037018B}"/>
              </a:ext>
            </a:extLst>
          </p:cNvPr>
          <p:cNvSpPr txBox="1"/>
          <p:nvPr/>
        </p:nvSpPr>
        <p:spPr>
          <a:xfrm>
            <a:off x="640080" y="2706624"/>
            <a:ext cx="5955030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200" b="1" i="1" dirty="0">
                <a:solidFill>
                  <a:srgbClr val="000000"/>
                </a:solidFill>
                <a:effectLst/>
              </a:rPr>
              <a:t>Finding For Gender:</a:t>
            </a:r>
          </a:p>
          <a:p>
            <a:pPr algn="l"/>
            <a:endParaRPr lang="en-US" sz="2200" b="1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00000"/>
                </a:solidFill>
                <a:effectLst/>
              </a:rPr>
              <a:t>The data for gender shows that </a:t>
            </a:r>
            <a:r>
              <a:rPr lang="en-US" sz="2200" b="1" i="1" dirty="0">
                <a:solidFill>
                  <a:srgbClr val="000000"/>
                </a:solidFill>
                <a:effectLst/>
              </a:rPr>
              <a:t>60%</a:t>
            </a:r>
            <a:r>
              <a:rPr lang="en-US" sz="2200" i="1" dirty="0">
                <a:solidFill>
                  <a:srgbClr val="000000"/>
                </a:solidFill>
                <a:effectLst/>
              </a:rPr>
              <a:t> of their employees are male and </a:t>
            </a:r>
            <a:r>
              <a:rPr lang="en-US" sz="2200" b="1" i="1" dirty="0">
                <a:solidFill>
                  <a:srgbClr val="000000"/>
                </a:solidFill>
                <a:effectLst/>
              </a:rPr>
              <a:t>40%</a:t>
            </a:r>
            <a:r>
              <a:rPr lang="en-US" sz="2200" i="1" dirty="0">
                <a:solidFill>
                  <a:srgbClr val="000000"/>
                </a:solidFill>
                <a:effectLst/>
              </a:rPr>
              <a:t> are female regardless their attrition status.</a:t>
            </a:r>
            <a:endParaRPr lang="en-US" sz="2200" i="0" dirty="0">
              <a:solidFill>
                <a:srgbClr val="000000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A0E9D-8DA8-5001-B42A-80D6B0EE5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9" y="1821491"/>
            <a:ext cx="5043743" cy="321501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771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Finding For Age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934F20-40C1-4664-D4FB-0B8BF037018B}"/>
              </a:ext>
            </a:extLst>
          </p:cNvPr>
          <p:cNvSpPr txBox="1"/>
          <p:nvPr/>
        </p:nvSpPr>
        <p:spPr>
          <a:xfrm>
            <a:off x="640080" y="2706624"/>
            <a:ext cx="5966460" cy="2592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i="1" dirty="0">
                <a:effectLst/>
              </a:rPr>
              <a:t>Finding For Age: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>
                <a:effectLst/>
              </a:rPr>
              <a:t>The </a:t>
            </a:r>
            <a:r>
              <a:rPr lang="en-US" sz="2200" i="1" dirty="0"/>
              <a:t>age distribution</a:t>
            </a:r>
            <a:r>
              <a:rPr lang="en-US" sz="2200" i="1" dirty="0">
                <a:effectLst/>
              </a:rPr>
              <a:t> shows highest between age group of 30-40 years old. At this age group, people are trying to get comfortable.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>
                <a:effectLst/>
              </a:rPr>
              <a:t>This organization have age variances between Millennials (20s) and Generation X(60s). </a:t>
            </a:r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33AFB0-2084-D156-B329-4111D30AD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540" y="1823679"/>
            <a:ext cx="5370317" cy="321064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654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5358384" cy="171907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Finding For Years at Company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934F20-40C1-4664-D4FB-0B8BF037018B}"/>
              </a:ext>
            </a:extLst>
          </p:cNvPr>
          <p:cNvSpPr txBox="1"/>
          <p:nvPr/>
        </p:nvSpPr>
        <p:spPr>
          <a:xfrm>
            <a:off x="630936" y="2807208"/>
            <a:ext cx="5156660" cy="32164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i="1" dirty="0">
                <a:effectLst/>
              </a:rPr>
              <a:t>Finding For </a:t>
            </a:r>
            <a:r>
              <a:rPr lang="en-US" sz="2200" b="1" i="1" dirty="0"/>
              <a:t>Years at Company</a:t>
            </a:r>
            <a:r>
              <a:rPr lang="en-US" sz="2200" b="1" i="1" dirty="0">
                <a:effectLst/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>
                <a:effectLst/>
              </a:rPr>
              <a:t>The employees working years</a:t>
            </a:r>
            <a:r>
              <a:rPr lang="en-US" sz="2200" i="1" dirty="0"/>
              <a:t> distribution </a:t>
            </a:r>
            <a:r>
              <a:rPr lang="en-US" sz="2200" i="1" dirty="0">
                <a:effectLst/>
              </a:rPr>
              <a:t>shows highest between 5-10 years old</a:t>
            </a:r>
            <a:r>
              <a:rPr lang="en-US" sz="2200" i="1" dirty="0"/>
              <a:t> of working experiences.</a:t>
            </a:r>
            <a:endParaRPr lang="en-US" sz="2200" i="1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>
                <a:effectLst/>
              </a:rPr>
              <a:t>This organization constitutes of long-term employment ranging from five to 10 years.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 dirty="0"/>
              <a:t>Probably the company provide benefits.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E9863-9E3A-4F7D-91A8-7B624F2FE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20" y="1944471"/>
            <a:ext cx="5770420" cy="38084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326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WebF01</Template>
  <TotalTime>2234</TotalTime>
  <Words>1359</Words>
  <Application>Microsoft Office PowerPoint</Application>
  <PresentationFormat>Widescreen</PresentationFormat>
  <Paragraphs>220</Paragraphs>
  <Slides>28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Predicting Employee Attrition</vt:lpstr>
      <vt:lpstr>Contents</vt:lpstr>
      <vt:lpstr>Introduction</vt:lpstr>
      <vt:lpstr>The Process Of Data Analysis</vt:lpstr>
      <vt:lpstr>Finding of Univariate Analysis</vt:lpstr>
      <vt:lpstr>Finding For Attrition</vt:lpstr>
      <vt:lpstr>Finding For Gender</vt:lpstr>
      <vt:lpstr>Finding For Age</vt:lpstr>
      <vt:lpstr>Finding For Years at Company</vt:lpstr>
      <vt:lpstr>Finding For Overtime</vt:lpstr>
      <vt:lpstr>Finding of Multivariate Analysis</vt:lpstr>
      <vt:lpstr>Finding For Attrition vs Gender</vt:lpstr>
      <vt:lpstr>Finding For Attrition  vs Age</vt:lpstr>
      <vt:lpstr>Finding For Attrition vs Monthly Income</vt:lpstr>
      <vt:lpstr>Finding For Attrition vs Job Satisfaction</vt:lpstr>
      <vt:lpstr>Finding For Attrition vs Over Time</vt:lpstr>
      <vt:lpstr>Finding For Attrition vs Years at Company</vt:lpstr>
      <vt:lpstr>Perform the Modelling</vt:lpstr>
      <vt:lpstr>Check for multicollinearity between input variables.</vt:lpstr>
      <vt:lpstr>Feature Engineering a) Feature Selection</vt:lpstr>
      <vt:lpstr>Feature Engineering b) Feature Transforming</vt:lpstr>
      <vt:lpstr>Feature Engineering c) Partitioning</vt:lpstr>
      <vt:lpstr>Feature Engineering d) Feature Scaling</vt:lpstr>
      <vt:lpstr>Train the model</vt:lpstr>
      <vt:lpstr>Evaluation</vt:lpstr>
      <vt:lpstr>Model Performance</vt:lpstr>
      <vt:lpstr>Recommendation for the company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Employee Attrition</dc:title>
  <dc:creator>Putri Khalilah Binti Kamaluddin (Student)</dc:creator>
  <cp:lastModifiedBy>Putri Khalilah Binti Kamaluddin (Student)</cp:lastModifiedBy>
  <cp:revision>61</cp:revision>
  <dcterms:created xsi:type="dcterms:W3CDTF">2023-01-17T21:30:28Z</dcterms:created>
  <dcterms:modified xsi:type="dcterms:W3CDTF">2023-01-19T11:42:03Z</dcterms:modified>
</cp:coreProperties>
</file>