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nton" charset="1" panose="00000500000000000000"/>
      <p:regular r:id="rId12"/>
    </p:embeddedFont>
    <p:embeddedFont>
      <p:font typeface="Raleway" charset="1" panose="00000000000000000000"/>
      <p:regular r:id="rId13"/>
    </p:embeddedFont>
    <p:embeddedFont>
      <p:font typeface="Raleway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2591" y="1077887"/>
            <a:ext cx="9782585" cy="8229600"/>
          </a:xfrm>
          <a:custGeom>
            <a:avLst/>
            <a:gdLst/>
            <a:ahLst/>
            <a:cxnLst/>
            <a:rect r="r" b="b" t="t" l="l"/>
            <a:pathLst>
              <a:path h="8229600" w="9782585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226" y="214955"/>
            <a:ext cx="3370653" cy="3719341"/>
          </a:xfrm>
          <a:custGeom>
            <a:avLst/>
            <a:gdLst/>
            <a:ahLst/>
            <a:cxnLst/>
            <a:rect r="r" b="b" t="t" l="l"/>
            <a:pathLst>
              <a:path h="3719341" w="3370653">
                <a:moveTo>
                  <a:pt x="0" y="0"/>
                </a:moveTo>
                <a:lnTo>
                  <a:pt x="3370654" y="0"/>
                </a:lnTo>
                <a:lnTo>
                  <a:pt x="3370654" y="3719342"/>
                </a:lnTo>
                <a:lnTo>
                  <a:pt x="0" y="3719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40533" y="2133258"/>
            <a:ext cx="9606933" cy="301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8"/>
              </a:lnSpc>
              <a:spcBef>
                <a:spcPct val="0"/>
              </a:spcBef>
            </a:pPr>
            <a:r>
              <a:rPr lang="en-US" sz="864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CRISP-DM METHODOLOGY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28938" y="5291210"/>
            <a:ext cx="5630123" cy="128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  <a:r>
              <a:rPr lang="en-US" sz="3660" spc="19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DATA SCIENTISTS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226" y="8886984"/>
            <a:ext cx="3955307" cy="56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7"/>
              </a:lnSpc>
            </a:pPr>
            <a:r>
              <a:rPr lang="en-US" sz="1605" spc="86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PUTRI PEBRIYANI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605" spc="86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9866513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9862" y="471304"/>
            <a:ext cx="10579211" cy="8899761"/>
          </a:xfrm>
          <a:custGeom>
            <a:avLst/>
            <a:gdLst/>
            <a:ahLst/>
            <a:cxnLst/>
            <a:rect r="r" b="b" t="t" l="l"/>
            <a:pathLst>
              <a:path h="8899761" w="10579211">
                <a:moveTo>
                  <a:pt x="0" y="0"/>
                </a:moveTo>
                <a:lnTo>
                  <a:pt x="10579211" y="0"/>
                </a:lnTo>
                <a:lnTo>
                  <a:pt x="10579211" y="8899761"/>
                </a:lnTo>
                <a:lnTo>
                  <a:pt x="0" y="889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77892" y="2950019"/>
            <a:ext cx="3868413" cy="3942331"/>
          </a:xfrm>
          <a:custGeom>
            <a:avLst/>
            <a:gdLst/>
            <a:ahLst/>
            <a:cxnLst/>
            <a:rect r="r" b="b" t="t" l="l"/>
            <a:pathLst>
              <a:path h="3942331" w="3868413">
                <a:moveTo>
                  <a:pt x="0" y="0"/>
                </a:moveTo>
                <a:lnTo>
                  <a:pt x="3868413" y="0"/>
                </a:lnTo>
                <a:lnTo>
                  <a:pt x="3868413" y="3942331"/>
                </a:lnTo>
                <a:lnTo>
                  <a:pt x="0" y="3942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0720" y="2130757"/>
            <a:ext cx="7079142" cy="561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81"/>
              </a:lnSpc>
              <a:spcBef>
                <a:spcPct val="0"/>
              </a:spcBef>
            </a:pPr>
            <a:r>
              <a:rPr lang="en-US" sz="798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ABOUT CRISP-DM METHODOLOGY  FOR DATA SCIENTISTS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2582" y="1292487"/>
            <a:ext cx="9833771" cy="81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CRISP-DM (Cross-Industry Standard Process for Data Mining) -&gt; Metodologi yang telah menjadi standar industri untuk mengelola proyek data mining. 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Mengapa Metodologi CRISP-DM Diperlukan?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CRISP-DM membantu mengelola proyek data science yang kompleks dengan:</a:t>
            </a:r>
          </a:p>
          <a:p>
            <a:pPr algn="l" marL="669281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Memastikan hasil relevan dengan kebutuhan bisnis.</a:t>
            </a:r>
          </a:p>
          <a:p>
            <a:pPr algn="l" marL="669281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Mengurangi kesalahan dan pengulangan pekerjaan.</a:t>
            </a:r>
          </a:p>
          <a:p>
            <a:pPr algn="l" marL="669281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Meningkatkan komunikasi antara tim teknis dan bisnis.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492" y="1019175"/>
            <a:ext cx="509155" cy="478605"/>
          </a:xfrm>
          <a:custGeom>
            <a:avLst/>
            <a:gdLst/>
            <a:ahLst/>
            <a:cxnLst/>
            <a:rect r="r" b="b" t="t" l="l"/>
            <a:pathLst>
              <a:path h="478605" w="509155">
                <a:moveTo>
                  <a:pt x="0" y="0"/>
                </a:moveTo>
                <a:lnTo>
                  <a:pt x="509155" y="0"/>
                </a:lnTo>
                <a:lnTo>
                  <a:pt x="509155" y="478605"/>
                </a:lnTo>
                <a:lnTo>
                  <a:pt x="0" y="47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55470" y="4146235"/>
            <a:ext cx="3685356" cy="1431063"/>
            <a:chOff x="0" y="0"/>
            <a:chExt cx="812800" cy="3156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1322" y="4146235"/>
            <a:ext cx="3685356" cy="1431063"/>
            <a:chOff x="0" y="0"/>
            <a:chExt cx="812800" cy="315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48456" y="4146235"/>
            <a:ext cx="3685356" cy="1431063"/>
            <a:chOff x="0" y="0"/>
            <a:chExt cx="812800" cy="315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440826" y="4880817"/>
            <a:ext cx="186049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4" id="14"/>
          <p:cNvSpPr/>
          <p:nvPr/>
        </p:nvSpPr>
        <p:spPr>
          <a:xfrm>
            <a:off x="10986678" y="4861767"/>
            <a:ext cx="186049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2465468" y="1039787"/>
            <a:ext cx="1323748" cy="41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23501" y="2246261"/>
            <a:ext cx="6040997" cy="11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8"/>
              </a:lnSpc>
            </a:pPr>
            <a:r>
              <a:rPr lang="en-US" sz="797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FASE CRISP-DM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1497" y="4445090"/>
            <a:ext cx="3073303" cy="84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Business Understanding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7031" y="6037766"/>
            <a:ext cx="4442234" cy="78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Memahami tujuan bisnis dan masalah yang ingin diselesaikan.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07349" y="4445090"/>
            <a:ext cx="3073303" cy="84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Data Understanding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22883" y="6037766"/>
            <a:ext cx="4442234" cy="11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Mengumpulkan data yang relevan dan memahami strukturnya.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54482" y="4445090"/>
            <a:ext cx="2972542" cy="84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Data Preparation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70017" y="6037766"/>
            <a:ext cx="4442234" cy="15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Membersihkan dan memformat data untuk digunakan dalam analisis lebih lanjut.</a:t>
            </a:r>
          </a:p>
          <a:p>
            <a:pPr algn="ctr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466773" y="9030085"/>
            <a:ext cx="1323748" cy="41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6AGE</a:t>
            </a:r>
          </a:p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11/15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492" y="1019175"/>
            <a:ext cx="509155" cy="478605"/>
          </a:xfrm>
          <a:custGeom>
            <a:avLst/>
            <a:gdLst/>
            <a:ahLst/>
            <a:cxnLst/>
            <a:rect r="r" b="b" t="t" l="l"/>
            <a:pathLst>
              <a:path h="478605" w="509155">
                <a:moveTo>
                  <a:pt x="0" y="0"/>
                </a:moveTo>
                <a:lnTo>
                  <a:pt x="509155" y="0"/>
                </a:lnTo>
                <a:lnTo>
                  <a:pt x="509155" y="478605"/>
                </a:lnTo>
                <a:lnTo>
                  <a:pt x="0" y="47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55470" y="4146235"/>
            <a:ext cx="3685356" cy="1431063"/>
            <a:chOff x="0" y="0"/>
            <a:chExt cx="812800" cy="3156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1322" y="4146235"/>
            <a:ext cx="3685356" cy="1431063"/>
            <a:chOff x="0" y="0"/>
            <a:chExt cx="812800" cy="315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48456" y="4146235"/>
            <a:ext cx="3685356" cy="1431063"/>
            <a:chOff x="0" y="0"/>
            <a:chExt cx="812800" cy="315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315619"/>
            </a:xfrm>
            <a:custGeom>
              <a:avLst/>
              <a:gdLst/>
              <a:ahLst/>
              <a:cxnLst/>
              <a:rect r="r" b="b" t="t" l="l"/>
              <a:pathLst>
                <a:path h="315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5619"/>
                  </a:lnTo>
                  <a:lnTo>
                    <a:pt x="0" y="315619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353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440826" y="4880817"/>
            <a:ext cx="186049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4" id="14"/>
          <p:cNvSpPr/>
          <p:nvPr/>
        </p:nvSpPr>
        <p:spPr>
          <a:xfrm>
            <a:off x="10986678" y="4861767"/>
            <a:ext cx="186049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2465468" y="1039787"/>
            <a:ext cx="1323748" cy="41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23501" y="2246261"/>
            <a:ext cx="6040997" cy="11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8"/>
              </a:lnSpc>
            </a:pPr>
            <a:r>
              <a:rPr lang="en-US" sz="797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FASE CRISP-DM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1497" y="4445090"/>
            <a:ext cx="3073303" cy="43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7031" y="6037766"/>
            <a:ext cx="4442234" cy="15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Menerapkan algoritma untuk membangun model prediktif atau deskriptif.</a:t>
            </a:r>
          </a:p>
          <a:p>
            <a:pPr algn="just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607349" y="4445090"/>
            <a:ext cx="3073303" cy="43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Evaluation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22883" y="6037766"/>
            <a:ext cx="4442234" cy="11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  <a:spcBef>
                <a:spcPct val="0"/>
              </a:spcBef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Memastikan model yang dibuat memenuhi tujuan bisnis.</a:t>
            </a:r>
          </a:p>
          <a:p>
            <a:pPr algn="just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154482" y="4445090"/>
            <a:ext cx="2972542" cy="43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b="true" sz="292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Deployment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70017" y="6037766"/>
            <a:ext cx="4442234" cy="15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9"/>
              </a:lnSpc>
            </a:pPr>
            <a:r>
              <a:rPr lang="en-US" sz="22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Mengimplementasikan model ke dalam produksi dan menerapkannya dalam bisnis.</a:t>
            </a:r>
          </a:p>
          <a:p>
            <a:pPr algn="ctr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466773" y="9030085"/>
            <a:ext cx="1323748" cy="41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6AGE</a:t>
            </a:r>
          </a:p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11/15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492" y="1019175"/>
            <a:ext cx="509155" cy="478605"/>
          </a:xfrm>
          <a:custGeom>
            <a:avLst/>
            <a:gdLst/>
            <a:ahLst/>
            <a:cxnLst/>
            <a:rect r="r" b="b" t="t" l="l"/>
            <a:pathLst>
              <a:path h="478605" w="509155">
                <a:moveTo>
                  <a:pt x="0" y="0"/>
                </a:moveTo>
                <a:lnTo>
                  <a:pt x="509155" y="0"/>
                </a:lnTo>
                <a:lnTo>
                  <a:pt x="509155" y="478605"/>
                </a:lnTo>
                <a:lnTo>
                  <a:pt x="0" y="47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87722" y="2949215"/>
            <a:ext cx="6127209" cy="5154515"/>
          </a:xfrm>
          <a:custGeom>
            <a:avLst/>
            <a:gdLst/>
            <a:ahLst/>
            <a:cxnLst/>
            <a:rect r="r" b="b" t="t" l="l"/>
            <a:pathLst>
              <a:path h="5154515" w="6127209">
                <a:moveTo>
                  <a:pt x="0" y="0"/>
                </a:moveTo>
                <a:lnTo>
                  <a:pt x="6127210" y="0"/>
                </a:lnTo>
                <a:lnTo>
                  <a:pt x="6127210" y="5154515"/>
                </a:lnTo>
                <a:lnTo>
                  <a:pt x="0" y="51545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9357" y="3893908"/>
            <a:ext cx="3423941" cy="3267061"/>
            <a:chOff x="0" y="0"/>
            <a:chExt cx="775483" cy="739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5483" cy="739951"/>
            </a:xfrm>
            <a:custGeom>
              <a:avLst/>
              <a:gdLst/>
              <a:ahLst/>
              <a:cxnLst/>
              <a:rect r="r" b="b" t="t" l="l"/>
              <a:pathLst>
                <a:path h="739951" w="775483">
                  <a:moveTo>
                    <a:pt x="0" y="0"/>
                  </a:moveTo>
                  <a:lnTo>
                    <a:pt x="775483" y="0"/>
                  </a:lnTo>
                  <a:lnTo>
                    <a:pt x="775483" y="739951"/>
                  </a:lnTo>
                  <a:lnTo>
                    <a:pt x="0" y="739951"/>
                  </a:lnTo>
                  <a:close/>
                </a:path>
              </a:pathLst>
            </a:custGeom>
            <a:blipFill>
              <a:blip r:embed="rId7">
                <a:alphaModFix amt="86000"/>
              </a:blip>
              <a:stretch>
                <a:fillRect l="0" t="-304" r="0" b="-30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767992" y="3800085"/>
            <a:ext cx="407593" cy="383939"/>
            <a:chOff x="0" y="0"/>
            <a:chExt cx="107350" cy="1011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350" cy="101120"/>
            </a:xfrm>
            <a:custGeom>
              <a:avLst/>
              <a:gdLst/>
              <a:ahLst/>
              <a:cxnLst/>
              <a:rect r="r" b="b" t="t" l="l"/>
              <a:pathLst>
                <a:path h="101120" w="107350">
                  <a:moveTo>
                    <a:pt x="0" y="0"/>
                  </a:moveTo>
                  <a:lnTo>
                    <a:pt x="107350" y="0"/>
                  </a:lnTo>
                  <a:lnTo>
                    <a:pt x="107350" y="101120"/>
                  </a:lnTo>
                  <a:lnTo>
                    <a:pt x="0" y="101120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7350" cy="13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67992" y="5762342"/>
            <a:ext cx="407593" cy="383939"/>
            <a:chOff x="0" y="0"/>
            <a:chExt cx="107350" cy="1011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350" cy="101120"/>
            </a:xfrm>
            <a:custGeom>
              <a:avLst/>
              <a:gdLst/>
              <a:ahLst/>
              <a:cxnLst/>
              <a:rect r="r" b="b" t="t" l="l"/>
              <a:pathLst>
                <a:path h="101120" w="107350">
                  <a:moveTo>
                    <a:pt x="0" y="0"/>
                  </a:moveTo>
                  <a:lnTo>
                    <a:pt x="107350" y="0"/>
                  </a:lnTo>
                  <a:lnTo>
                    <a:pt x="107350" y="101120"/>
                  </a:lnTo>
                  <a:lnTo>
                    <a:pt x="0" y="101120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7350" cy="13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465468" y="1039787"/>
            <a:ext cx="1323748" cy="41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75585" y="1969441"/>
            <a:ext cx="9393917" cy="221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8"/>
              </a:lnSpc>
            </a:pPr>
            <a:r>
              <a:rPr lang="en-US" sz="797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KEUNGGULAN CRISP-DM</a:t>
            </a:r>
          </a:p>
          <a:p>
            <a:pPr algn="l">
              <a:lnSpc>
                <a:spcPts val="868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371504" y="3816131"/>
            <a:ext cx="5025404" cy="36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244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SISTEMATIS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71504" y="5784908"/>
            <a:ext cx="5863604" cy="36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244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FLEKSIBEL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6773" y="9030085"/>
            <a:ext cx="1323748" cy="41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6AGE</a:t>
            </a:r>
          </a:p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14/15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767992" y="7727431"/>
            <a:ext cx="407593" cy="383939"/>
            <a:chOff x="0" y="0"/>
            <a:chExt cx="107350" cy="1011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350" cy="101120"/>
            </a:xfrm>
            <a:custGeom>
              <a:avLst/>
              <a:gdLst/>
              <a:ahLst/>
              <a:cxnLst/>
              <a:rect r="r" b="b" t="t" l="l"/>
              <a:pathLst>
                <a:path h="101120" w="107350">
                  <a:moveTo>
                    <a:pt x="0" y="0"/>
                  </a:moveTo>
                  <a:lnTo>
                    <a:pt x="107350" y="0"/>
                  </a:lnTo>
                  <a:lnTo>
                    <a:pt x="107350" y="101120"/>
                  </a:lnTo>
                  <a:lnTo>
                    <a:pt x="0" y="101120"/>
                  </a:lnTo>
                  <a:close/>
                </a:path>
              </a:pathLst>
            </a:custGeom>
            <a:gradFill rotWithShape="true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54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7350" cy="13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371504" y="7736956"/>
            <a:ext cx="3376263" cy="36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244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INDUSTRI AGNOSTIK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492" y="1019175"/>
            <a:ext cx="509155" cy="478605"/>
          </a:xfrm>
          <a:custGeom>
            <a:avLst/>
            <a:gdLst/>
            <a:ahLst/>
            <a:cxnLst/>
            <a:rect r="r" b="b" t="t" l="l"/>
            <a:pathLst>
              <a:path h="478605" w="509155">
                <a:moveTo>
                  <a:pt x="0" y="0"/>
                </a:moveTo>
                <a:lnTo>
                  <a:pt x="509155" y="0"/>
                </a:lnTo>
                <a:lnTo>
                  <a:pt x="509155" y="478605"/>
                </a:lnTo>
                <a:lnTo>
                  <a:pt x="0" y="47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27342" y="3980122"/>
            <a:ext cx="12327182" cy="2326756"/>
          </a:xfrm>
          <a:custGeom>
            <a:avLst/>
            <a:gdLst/>
            <a:ahLst/>
            <a:cxnLst/>
            <a:rect r="r" b="b" t="t" l="l"/>
            <a:pathLst>
              <a:path h="2326756" w="12327182">
                <a:moveTo>
                  <a:pt x="0" y="0"/>
                </a:moveTo>
                <a:lnTo>
                  <a:pt x="12327182" y="0"/>
                </a:lnTo>
                <a:lnTo>
                  <a:pt x="12327182" y="2326756"/>
                </a:lnTo>
                <a:lnTo>
                  <a:pt x="0" y="232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65468" y="1039787"/>
            <a:ext cx="1323748" cy="41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6773" y="9030085"/>
            <a:ext cx="1323748" cy="41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"/>
              </a:lnSpc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</a:p>
          <a:p>
            <a:pPr algn="l">
              <a:lnSpc>
                <a:spcPts val="1633"/>
              </a:lnSpc>
              <a:spcBef>
                <a:spcPct val="0"/>
              </a:spcBef>
            </a:pPr>
            <a:r>
              <a:rPr lang="en-US" sz="1166" spc="62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15/15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8743" y="3761826"/>
            <a:ext cx="9490515" cy="248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50"/>
              </a:lnSpc>
              <a:spcBef>
                <a:spcPct val="0"/>
              </a:spcBef>
            </a:pPr>
            <a:r>
              <a:rPr lang="en-US" sz="145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16813855" y="9068185"/>
            <a:ext cx="445445" cy="445445"/>
          </a:xfrm>
          <a:custGeom>
            <a:avLst/>
            <a:gdLst/>
            <a:ahLst/>
            <a:cxnLst/>
            <a:rect r="r" b="b" t="t" l="l"/>
            <a:pathLst>
              <a:path h="445445" w="445445">
                <a:moveTo>
                  <a:pt x="445445" y="445444"/>
                </a:moveTo>
                <a:lnTo>
                  <a:pt x="0" y="445444"/>
                </a:lnTo>
                <a:lnTo>
                  <a:pt x="0" y="0"/>
                </a:lnTo>
                <a:lnTo>
                  <a:pt x="445445" y="0"/>
                </a:lnTo>
                <a:lnTo>
                  <a:pt x="445445" y="44544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DAGSZiccAGU</dc:identifier>
  <dcterms:modified xsi:type="dcterms:W3CDTF">2011-08-01T06:04:30Z</dcterms:modified>
  <cp:revision>1</cp:revision>
  <dc:title>CRISP-DM methodology For Data Scientists</dc:title>
</cp:coreProperties>
</file>