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3"/>
  </p:notesMasterIdLst>
  <p:sldIdLst>
    <p:sldId id="256" r:id="rId2"/>
    <p:sldId id="286" r:id="rId3"/>
    <p:sldId id="287" r:id="rId4"/>
    <p:sldId id="289" r:id="rId5"/>
    <p:sldId id="290" r:id="rId6"/>
    <p:sldId id="291" r:id="rId7"/>
    <p:sldId id="292" r:id="rId8"/>
    <p:sldId id="293" r:id="rId9"/>
    <p:sldId id="294" r:id="rId10"/>
    <p:sldId id="285" r:id="rId11"/>
    <p:sldId id="274" r:id="rId12"/>
  </p:sldIdLst>
  <p:sldSz cx="9144000" cy="5143500" type="screen16x9"/>
  <p:notesSz cx="6858000" cy="9144000"/>
  <p:embeddedFontLst>
    <p:embeddedFont>
      <p:font typeface="Lora" pitchFamily="2" charset="0"/>
      <p:regular r:id="rId14"/>
      <p:bold r:id="rId15"/>
      <p:italic r:id="rId16"/>
      <p:boldItalic r:id="rId17"/>
    </p:embeddedFont>
    <p:embeddedFont>
      <p:font typeface="Quattrocento Sans" panose="020B0502050000020003"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d5a3b4cb5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d5a3b4cb5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781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452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916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591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5964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9945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673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0980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118800" y="1411950"/>
            <a:ext cx="6906400" cy="115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RANCANG BANGUN WEBSITE REPOSITORY UNTUK PT PLN BATAM</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09;p35">
            <a:extLst>
              <a:ext uri="{FF2B5EF4-FFF2-40B4-BE49-F238E27FC236}">
                <a16:creationId xmlns:a16="http://schemas.microsoft.com/office/drawing/2014/main" id="{F1307207-BC3B-F271-7BD9-ABE4712B5299}"/>
              </a:ext>
            </a:extLst>
          </p:cNvPr>
          <p:cNvSpPr txBox="1">
            <a:spLocks/>
          </p:cNvSpPr>
          <p:nvPr/>
        </p:nvSpPr>
        <p:spPr>
          <a:xfrm>
            <a:off x="6526625" y="4249483"/>
            <a:ext cx="2506435" cy="5466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b="1" dirty="0"/>
              <a:t>3312001025 – M AKBAR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1"/>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Timeline Pengerjaan</a:t>
            </a:r>
            <a:endParaRPr dirty="0"/>
          </a:p>
        </p:txBody>
      </p:sp>
      <p:sp>
        <p:nvSpPr>
          <p:cNvPr id="543" name="Google Shape;543;p4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545" name="Google Shape;545;p41"/>
          <p:cNvGrpSpPr/>
          <p:nvPr/>
        </p:nvGrpSpPr>
        <p:grpSpPr>
          <a:xfrm>
            <a:off x="916458" y="1019750"/>
            <a:ext cx="214625" cy="214625"/>
            <a:chOff x="2594050" y="1631825"/>
            <a:chExt cx="439625" cy="439625"/>
          </a:xfrm>
        </p:grpSpPr>
        <p:sp>
          <p:nvSpPr>
            <p:cNvPr id="546" name="Google Shape;546;p41"/>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1"/>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1"/>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A4F23E4-7DE6-EE4E-17B5-E188057DC7DE}"/>
              </a:ext>
            </a:extLst>
          </p:cNvPr>
          <p:cNvPicPr>
            <a:picLocks noChangeAspect="1"/>
          </p:cNvPicPr>
          <p:nvPr/>
        </p:nvPicPr>
        <p:blipFill>
          <a:blip r:embed="rId3"/>
          <a:stretch>
            <a:fillRect/>
          </a:stretch>
        </p:blipFill>
        <p:spPr>
          <a:xfrm>
            <a:off x="1381250" y="1921290"/>
            <a:ext cx="6097023" cy="19746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cxnSp>
        <p:nvCxnSpPr>
          <p:cNvPr id="323" name="Google Shape;323;p30"/>
          <p:cNvCxnSpPr/>
          <p:nvPr/>
        </p:nvCxnSpPr>
        <p:spPr>
          <a:xfrm>
            <a:off x="-83357" y="2604050"/>
            <a:ext cx="2397300" cy="0"/>
          </a:xfrm>
          <a:prstGeom prst="straightConnector1">
            <a:avLst/>
          </a:prstGeom>
          <a:noFill/>
          <a:ln w="9525" cap="flat" cmpd="sng">
            <a:solidFill>
              <a:srgbClr val="CCCCCC"/>
            </a:solidFill>
            <a:prstDash val="solid"/>
            <a:round/>
            <a:headEnd type="none" w="med" len="med"/>
            <a:tailEnd type="none" w="med" len="med"/>
          </a:ln>
        </p:spPr>
      </p:cxnSp>
      <p:sp>
        <p:nvSpPr>
          <p:cNvPr id="324" name="Google Shape;324;p30"/>
          <p:cNvSpPr txBox="1">
            <a:spLocks noGrp="1"/>
          </p:cNvSpPr>
          <p:nvPr>
            <p:ph type="ctrTitle" idx="4294967295"/>
          </p:nvPr>
        </p:nvSpPr>
        <p:spPr>
          <a:xfrm>
            <a:off x="2281818" y="19918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TERIMA KASIH</a:t>
            </a:r>
            <a:endParaRPr sz="6000" dirty="0"/>
          </a:p>
        </p:txBody>
      </p:sp>
      <p:cxnSp>
        <p:nvCxnSpPr>
          <p:cNvPr id="325" name="Google Shape;325;p30"/>
          <p:cNvCxnSpPr/>
          <p:nvPr/>
        </p:nvCxnSpPr>
        <p:spPr>
          <a:xfrm>
            <a:off x="5499993" y="2604050"/>
            <a:ext cx="3554100" cy="0"/>
          </a:xfrm>
          <a:prstGeom prst="straightConnector1">
            <a:avLst/>
          </a:prstGeom>
          <a:noFill/>
          <a:ln w="9525" cap="flat" cmpd="sng">
            <a:solidFill>
              <a:srgbClr val="CCCCCC"/>
            </a:solidFill>
            <a:prstDash val="solid"/>
            <a:round/>
            <a:headEnd type="none" w="med" len="med"/>
            <a:tailEnd type="none" w="med" len="med"/>
          </a:ln>
        </p:spPr>
      </p:cxnSp>
      <p:sp>
        <p:nvSpPr>
          <p:cNvPr id="326" name="Google Shape;326;p30"/>
          <p:cNvSpPr/>
          <p:nvPr/>
        </p:nvSpPr>
        <p:spPr>
          <a:xfrm>
            <a:off x="742118" y="20344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0"/>
          <p:cNvGrpSpPr/>
          <p:nvPr/>
        </p:nvGrpSpPr>
        <p:grpSpPr>
          <a:xfrm>
            <a:off x="1059081" y="2366059"/>
            <a:ext cx="505722" cy="475767"/>
            <a:chOff x="5972700" y="2330200"/>
            <a:chExt cx="411625" cy="387275"/>
          </a:xfrm>
        </p:grpSpPr>
        <p:sp>
          <p:nvSpPr>
            <p:cNvPr id="328" name="Google Shape;328;p3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0"/>
          <p:cNvSpPr txBox="1">
            <a:spLocks noGrp="1"/>
          </p:cNvSpPr>
          <p:nvPr>
            <p:ph type="sldNum" idx="12"/>
          </p:nvPr>
        </p:nvSpPr>
        <p:spPr>
          <a:xfrm>
            <a:off x="8453420" y="59251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09;p35">
            <a:extLst>
              <a:ext uri="{FF2B5EF4-FFF2-40B4-BE49-F238E27FC236}">
                <a16:creationId xmlns:a16="http://schemas.microsoft.com/office/drawing/2014/main" id="{F1307207-BC3B-F271-7BD9-ABE4712B5299}"/>
              </a:ext>
            </a:extLst>
          </p:cNvPr>
          <p:cNvSpPr txBox="1">
            <a:spLocks/>
          </p:cNvSpPr>
          <p:nvPr/>
        </p:nvSpPr>
        <p:spPr>
          <a:xfrm>
            <a:off x="534038" y="131422"/>
            <a:ext cx="2984768" cy="5466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800" b="1" dirty="0"/>
              <a:t>LATAR BELAKANG</a:t>
            </a:r>
          </a:p>
        </p:txBody>
      </p:sp>
      <p:sp>
        <p:nvSpPr>
          <p:cNvPr id="4" name="TextBox 3">
            <a:extLst>
              <a:ext uri="{FF2B5EF4-FFF2-40B4-BE49-F238E27FC236}">
                <a16:creationId xmlns:a16="http://schemas.microsoft.com/office/drawing/2014/main" id="{7B16F769-A8AB-EB42-86EF-8BE7A85CA5F4}"/>
              </a:ext>
            </a:extLst>
          </p:cNvPr>
          <p:cNvSpPr txBox="1"/>
          <p:nvPr/>
        </p:nvSpPr>
        <p:spPr>
          <a:xfrm>
            <a:off x="55470" y="807049"/>
            <a:ext cx="8639494" cy="2603277"/>
          </a:xfrm>
          <a:prstGeom prst="rect">
            <a:avLst/>
          </a:prstGeom>
          <a:noFill/>
        </p:spPr>
        <p:txBody>
          <a:bodyPr wrap="square">
            <a:spAutoFit/>
          </a:bodyPr>
          <a:lstStyle/>
          <a:p>
            <a:pPr marL="500380" marR="575310" indent="495935" algn="just">
              <a:spcBef>
                <a:spcPts val="1125"/>
              </a:spcBef>
              <a:spcAft>
                <a:spcPts val="0"/>
              </a:spcAft>
            </a:pPr>
            <a:r>
              <a:rPr lang="en-US" dirty="0">
                <a:effectLst/>
                <a:latin typeface="Times New Roman" panose="02020603050405020304" pitchFamily="18" charset="0"/>
                <a:ea typeface="Times New Roman" panose="02020603050405020304" pitchFamily="18" charset="0"/>
              </a:rPr>
              <a:t>PT PLN </a:t>
            </a:r>
            <a:r>
              <a:rPr lang="en-US" dirty="0" err="1">
                <a:effectLst/>
                <a:latin typeface="Times New Roman" panose="02020603050405020304" pitchFamily="18" charset="0"/>
                <a:ea typeface="Times New Roman" panose="02020603050405020304" pitchFamily="18" charset="0"/>
              </a:rPr>
              <a:t>Batam</a:t>
            </a:r>
            <a:r>
              <a:rPr lang="en-US" spc="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merupakan salah satu anak perusahaan PT Perusahaan Listrik Negara (Persero) yang memiliki hubungan bisnis dengan sesama anak perusahaan. Untuk mencapai Visi menjadi perusahaan energi utama di Indonesia, bright PLN Batam terus mengembangkan diri untuk berperan aktif dalam industri ketenagalistrikan nasional. </a:t>
            </a:r>
            <a:r>
              <a:rPr lang="en-US" spc="-5" dirty="0">
                <a:effectLst/>
                <a:latin typeface="Times New Roman" panose="02020603050405020304" pitchFamily="18" charset="0"/>
                <a:ea typeface="Times New Roman" panose="02020603050405020304" pitchFamily="18" charset="0"/>
              </a:rPr>
              <a:t>PT PLN </a:t>
            </a:r>
            <a:r>
              <a:rPr lang="en-US" spc="-5" dirty="0" err="1">
                <a:effectLst/>
                <a:latin typeface="Times New Roman" panose="02020603050405020304" pitchFamily="18" charset="0"/>
                <a:ea typeface="Times New Roman" panose="02020603050405020304" pitchFamily="18" charset="0"/>
              </a:rPr>
              <a:t>Batam</a:t>
            </a:r>
            <a:r>
              <a:rPr lang="en-US" spc="-5" dirty="0">
                <a:effectLst/>
                <a:latin typeface="Times New Roman" panose="02020603050405020304" pitchFamily="18" charset="0"/>
                <a:ea typeface="Times New Roman" panose="02020603050405020304" pitchFamily="18" charset="0"/>
              </a:rPr>
              <a:t> </a:t>
            </a:r>
            <a:r>
              <a:rPr lang="en-US" spc="-5" dirty="0" err="1">
                <a:effectLst/>
                <a:latin typeface="Times New Roman" panose="02020603050405020304" pitchFamily="18" charset="0"/>
                <a:ea typeface="Times New Roman" panose="02020603050405020304" pitchFamily="18" charset="0"/>
              </a:rPr>
              <a:t>mempunyai</a:t>
            </a:r>
            <a:r>
              <a:rPr lang="en-US" spc="-5" dirty="0">
                <a:effectLst/>
                <a:latin typeface="Times New Roman" panose="02020603050405020304" pitchFamily="18" charset="0"/>
                <a:ea typeface="Times New Roman" panose="02020603050405020304" pitchFamily="18" charset="0"/>
              </a:rPr>
              <a:t> </a:t>
            </a:r>
            <a:r>
              <a:rPr lang="en-US" spc="-5" dirty="0" err="1">
                <a:effectLst/>
                <a:latin typeface="Times New Roman" panose="02020603050405020304" pitchFamily="18" charset="0"/>
                <a:ea typeface="Times New Roman" panose="02020603050405020304" pitchFamily="18" charset="0"/>
              </a:rPr>
              <a:t>perpustakaan</a:t>
            </a:r>
            <a:r>
              <a:rPr lang="en-US" spc="-5" dirty="0">
                <a:effectLst/>
                <a:latin typeface="Times New Roman" panose="02020603050405020304" pitchFamily="18" charset="0"/>
                <a:ea typeface="Times New Roman" panose="02020603050405020304" pitchFamily="18" charset="0"/>
              </a:rPr>
              <a:t> </a:t>
            </a:r>
            <a:r>
              <a:rPr lang="en-US" spc="-5" dirty="0" err="1">
                <a:effectLst/>
                <a:latin typeface="Times New Roman" panose="02020603050405020304" pitchFamily="18" charset="0"/>
                <a:ea typeface="Times New Roman" panose="02020603050405020304" pitchFamily="18" charset="0"/>
              </a:rPr>
              <a:t>untuk</a:t>
            </a:r>
            <a:r>
              <a:rPr lang="en-US" spc="-5" dirty="0">
                <a:effectLst/>
                <a:latin typeface="Times New Roman" panose="02020603050405020304" pitchFamily="18" charset="0"/>
                <a:ea typeface="Times New Roman" panose="02020603050405020304" pitchFamily="18" charset="0"/>
              </a:rPr>
              <a:t> </a:t>
            </a:r>
            <a:r>
              <a:rPr lang="en-US" spc="-5" dirty="0" err="1">
                <a:effectLst/>
                <a:latin typeface="Times New Roman" panose="02020603050405020304" pitchFamily="18" charset="0"/>
                <a:ea typeface="Times New Roman" panose="02020603050405020304" pitchFamily="18" charset="0"/>
              </a:rPr>
              <a:t>menyimpan</a:t>
            </a:r>
            <a:r>
              <a:rPr lang="en-US" spc="-5" dirty="0">
                <a:effectLst/>
                <a:latin typeface="Times New Roman" panose="02020603050405020304" pitchFamily="18" charset="0"/>
                <a:ea typeface="Times New Roman" panose="02020603050405020304" pitchFamily="18" charset="0"/>
              </a:rPr>
              <a:t> </a:t>
            </a:r>
            <a:r>
              <a:rPr lang="en-US" spc="-5" dirty="0" err="1">
                <a:effectLst/>
                <a:latin typeface="Times New Roman" panose="02020603050405020304" pitchFamily="18" charset="0"/>
                <a:ea typeface="Times New Roman" panose="02020603050405020304" pitchFamily="18" charset="0"/>
              </a:rPr>
              <a:t>buku</a:t>
            </a:r>
            <a:r>
              <a:rPr lang="en-US" spc="-5" dirty="0">
                <a:effectLst/>
                <a:latin typeface="Times New Roman" panose="02020603050405020304" pitchFamily="18" charset="0"/>
                <a:ea typeface="Times New Roman" panose="02020603050405020304" pitchFamily="18" charset="0"/>
              </a:rPr>
              <a:t> dan </a:t>
            </a:r>
            <a:r>
              <a:rPr lang="en-US" spc="-5" dirty="0" err="1">
                <a:effectLst/>
                <a:latin typeface="Times New Roman" panose="02020603050405020304" pitchFamily="18" charset="0"/>
                <a:ea typeface="Times New Roman" panose="02020603050405020304" pitchFamily="18" charset="0"/>
              </a:rPr>
              <a:t>dokumen</a:t>
            </a:r>
            <a:r>
              <a:rPr lang="id-ID" dirty="0">
                <a:effectLst/>
                <a:latin typeface="Times New Roman" panose="02020603050405020304" pitchFamily="18" charset="0"/>
                <a:ea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saat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ini</a:t>
            </a:r>
            <a:r>
              <a:rPr lang="id-ID" dirty="0">
                <a:effectLst/>
                <a:latin typeface="Times New Roman" panose="02020603050405020304" pitchFamily="18" charset="0"/>
                <a:ea typeface="Times New Roman" panose="02020603050405020304" pitchFamily="18" charset="0"/>
              </a:rPr>
              <a:t> terdapat </a:t>
            </a:r>
            <a:r>
              <a:rPr lang="en-US" dirty="0">
                <a:effectLst/>
                <a:latin typeface="Times New Roman" panose="02020603050405020304" pitchFamily="18" charset="0"/>
                <a:ea typeface="Times New Roman" panose="02020603050405020304" pitchFamily="18" charset="0"/>
              </a:rPr>
              <a:t>400 </a:t>
            </a:r>
            <a:r>
              <a:rPr lang="en-US" dirty="0" err="1">
                <a:effectLst/>
                <a:latin typeface="Times New Roman" panose="02020603050405020304" pitchFamily="18" charset="0"/>
                <a:ea typeface="Times New Roman" panose="02020603050405020304" pitchFamily="18" charset="0"/>
              </a:rPr>
              <a:t>pegawai</a:t>
            </a:r>
            <a:r>
              <a:rPr lang="en-US" dirty="0">
                <a:effectLst/>
                <a:latin typeface="Times New Roman" panose="02020603050405020304" pitchFamily="18" charset="0"/>
                <a:ea typeface="Times New Roman" panose="02020603050405020304" pitchFamily="18" charset="0"/>
              </a:rPr>
              <a:t> yang </a:t>
            </a:r>
            <a:r>
              <a:rPr lang="en-US" dirty="0" err="1">
                <a:effectLst/>
                <a:latin typeface="Times New Roman" panose="02020603050405020304" pitchFamily="18" charset="0"/>
                <a:ea typeface="Times New Roman" panose="02020603050405020304" pitchFamily="18" charset="0"/>
              </a:rPr>
              <a:t>dapat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meminjam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buku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atau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dokumen</a:t>
            </a:r>
            <a:r>
              <a:rPr lang="en-US" dirty="0">
                <a:effectLst/>
                <a:latin typeface="Times New Roman" panose="02020603050405020304" pitchFamily="18" charset="0"/>
                <a:ea typeface="Times New Roman" panose="02020603050405020304" pitchFamily="18" charset="0"/>
              </a:rPr>
              <a:t> di </a:t>
            </a:r>
            <a:r>
              <a:rPr lang="en-US" dirty="0" err="1">
                <a:effectLst/>
                <a:latin typeface="Times New Roman" panose="02020603050405020304" pitchFamily="18" charset="0"/>
                <a:ea typeface="Times New Roman" panose="02020603050405020304" pitchFamily="18" charset="0"/>
              </a:rPr>
              <a:t>perpustakaan</a:t>
            </a:r>
            <a:r>
              <a:rPr lang="id-ID" dirty="0">
                <a:effectLst/>
                <a:latin typeface="Times New Roman" panose="02020603050405020304" pitchFamily="18" charset="0"/>
                <a:ea typeface="Times New Roman" panose="02020603050405020304" pitchFamily="18" charset="0"/>
              </a:rPr>
              <a:t>.</a:t>
            </a:r>
            <a:endParaRPr lang="en-ID" dirty="0">
              <a:effectLst/>
              <a:latin typeface="Times New Roman" panose="02020603050405020304" pitchFamily="18" charset="0"/>
              <a:ea typeface="Times New Roman" panose="02020603050405020304" pitchFamily="18" charset="0"/>
            </a:endParaRPr>
          </a:p>
          <a:p>
            <a:pPr marL="500380" marR="566420" indent="495935" algn="just">
              <a:spcBef>
                <a:spcPts val="1120"/>
              </a:spcBef>
              <a:spcAft>
                <a:spcPts val="0"/>
              </a:spcAft>
            </a:pPr>
            <a:r>
              <a:rPr lang="en-US" dirty="0" err="1">
                <a:effectLst/>
                <a:latin typeface="Times New Roman" panose="02020603050405020304" pitchFamily="18" charset="0"/>
                <a:ea typeface="Times New Roman" panose="02020603050405020304" pitchFamily="18" charset="0"/>
              </a:rPr>
              <a:t>Saat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ini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sistem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perpustakaan</a:t>
            </a:r>
            <a:r>
              <a:rPr lang="en-US" dirty="0">
                <a:effectLst/>
                <a:latin typeface="Times New Roman" panose="02020603050405020304" pitchFamily="18" charset="0"/>
                <a:ea typeface="Times New Roman" panose="02020603050405020304" pitchFamily="18" charset="0"/>
              </a:rPr>
              <a:t> PT PLN </a:t>
            </a:r>
            <a:r>
              <a:rPr lang="en-US" dirty="0" err="1">
                <a:effectLst/>
                <a:latin typeface="Times New Roman" panose="02020603050405020304" pitchFamily="18" charset="0"/>
                <a:ea typeface="Times New Roman" panose="02020603050405020304" pitchFamily="18" charset="0"/>
              </a:rPr>
              <a:t>Batam</a:t>
            </a:r>
            <a:r>
              <a:rPr lang="en-US" spc="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masih</a:t>
            </a:r>
            <a:r>
              <a:rPr lang="id-ID" spc="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menggunakan</a:t>
            </a:r>
            <a:r>
              <a:rPr lang="id-ID" spc="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sistem</a:t>
            </a:r>
            <a:r>
              <a:rPr lang="id-ID" spc="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manual.</a:t>
            </a:r>
            <a:r>
              <a:rPr lang="id-ID" spc="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Seperti</a:t>
            </a:r>
            <a:r>
              <a:rPr lang="id-ID" spc="5"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pencarian</a:t>
            </a:r>
            <a:r>
              <a:rPr lang="en-US" spc="5"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buku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atau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dokumen</a:t>
            </a:r>
            <a:r>
              <a:rPr lang="id-ID" dirty="0">
                <a:effectLst/>
                <a:latin typeface="Times New Roman" panose="02020603050405020304" pitchFamily="18" charset="0"/>
                <a:ea typeface="Times New Roman" panose="02020603050405020304" pitchFamily="18" charset="0"/>
              </a:rPr>
              <a:t>,</a:t>
            </a:r>
            <a:r>
              <a:rPr lang="id-ID"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dan</a:t>
            </a:r>
            <a:r>
              <a:rPr lang="en-US" spc="5"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melakukan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peminjaman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buku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atau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dokumen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kepada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pegawai</a:t>
            </a:r>
            <a:r>
              <a:rPr lang="en-US"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sehingga</a:t>
            </a:r>
            <a:r>
              <a:rPr lang="id-ID" spc="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menyebabkan beberapa</a:t>
            </a:r>
            <a:r>
              <a:rPr lang="id-ID" spc="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permasalahan,</a:t>
            </a:r>
            <a:r>
              <a:rPr lang="id-ID" spc="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seperti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penyimpanan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buku</a:t>
            </a:r>
            <a:r>
              <a:rPr lang="en-US" dirty="0">
                <a:effectLst/>
                <a:latin typeface="Times New Roman" panose="02020603050405020304" pitchFamily="18" charset="0"/>
                <a:ea typeface="Times New Roman" panose="02020603050405020304" pitchFamily="18" charset="0"/>
              </a:rPr>
              <a:t> dan </a:t>
            </a:r>
            <a:r>
              <a:rPr lang="en-US" dirty="0" err="1">
                <a:effectLst/>
                <a:latin typeface="Times New Roman" panose="02020603050405020304" pitchFamily="18" charset="0"/>
                <a:ea typeface="Times New Roman" panose="02020603050405020304" pitchFamily="18" charset="0"/>
              </a:rPr>
              <a:t>dokumen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masih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menggunakan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kertas</a:t>
            </a:r>
            <a:r>
              <a:rPr lang="en-US" dirty="0">
                <a:effectLst/>
                <a:latin typeface="Times New Roman" panose="02020603050405020304" pitchFamily="18" charset="0"/>
                <a:ea typeface="Times New Roman" panose="02020603050405020304" pitchFamily="18" charset="0"/>
              </a:rPr>
              <a:t>,</a:t>
            </a:r>
            <a:r>
              <a:rPr lang="en-US" spc="5"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waktu</a:t>
            </a:r>
            <a:r>
              <a:rPr lang="en-US" dirty="0">
                <a:effectLst/>
                <a:latin typeface="Times New Roman" panose="02020603050405020304" pitchFamily="18" charset="0"/>
                <a:ea typeface="Times New Roman" panose="02020603050405020304" pitchFamily="18" charset="0"/>
              </a:rPr>
              <a:t> yang </a:t>
            </a:r>
            <a:r>
              <a:rPr lang="en-US" dirty="0" err="1">
                <a:effectLst/>
                <a:latin typeface="Times New Roman" panose="02020603050405020304" pitchFamily="18" charset="0"/>
                <a:ea typeface="Times New Roman" panose="02020603050405020304" pitchFamily="18" charset="0"/>
              </a:rPr>
              <a:t>dibutuhkan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untuk</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mencari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dokumen</a:t>
            </a:r>
            <a:r>
              <a:rPr lang="id-ID" dirty="0">
                <a:effectLst/>
                <a:latin typeface="Times New Roman" panose="02020603050405020304" pitchFamily="18" charset="0"/>
                <a:ea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serta</a:t>
            </a:r>
            <a:r>
              <a:rPr lang="en-US"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kehilangan</a:t>
            </a:r>
            <a:r>
              <a:rPr lang="id-ID" spc="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data</a:t>
            </a:r>
            <a:r>
              <a:rPr lang="id-ID" spc="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yang</a:t>
            </a:r>
            <a:r>
              <a:rPr lang="id-ID" spc="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diakibatkan oleh hilangnya dokumen</a:t>
            </a:r>
            <a:r>
              <a:rPr lang="en-US" dirty="0">
                <a:effectLst/>
                <a:latin typeface="Times New Roman" panose="02020603050405020304" pitchFamily="18" charset="0"/>
                <a:ea typeface="Times New Roman" panose="02020603050405020304" pitchFamily="18" charset="0"/>
              </a:rPr>
              <a:t>.</a:t>
            </a:r>
            <a:endParaRPr lang="en-ID" dirty="0">
              <a:effectLst/>
              <a:latin typeface="Times New Roman" panose="02020603050405020304" pitchFamily="18" charset="0"/>
              <a:ea typeface="Times New Roman" panose="02020603050405020304" pitchFamily="18" charset="0"/>
            </a:endParaRPr>
          </a:p>
        </p:txBody>
      </p:sp>
      <p:sp>
        <p:nvSpPr>
          <p:cNvPr id="5" name="Google Shape;409;p35">
            <a:extLst>
              <a:ext uri="{FF2B5EF4-FFF2-40B4-BE49-F238E27FC236}">
                <a16:creationId xmlns:a16="http://schemas.microsoft.com/office/drawing/2014/main" id="{523BF0B4-80CD-DB28-93A1-BC4983565851}"/>
              </a:ext>
            </a:extLst>
          </p:cNvPr>
          <p:cNvSpPr txBox="1">
            <a:spLocks/>
          </p:cNvSpPr>
          <p:nvPr/>
        </p:nvSpPr>
        <p:spPr>
          <a:xfrm>
            <a:off x="6679025" y="4401883"/>
            <a:ext cx="2506435" cy="5466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b="1" dirty="0"/>
              <a:t>3312001025 – M AKBAR</a:t>
            </a:r>
          </a:p>
        </p:txBody>
      </p:sp>
    </p:spTree>
    <p:extLst>
      <p:ext uri="{BB962C8B-B14F-4D97-AF65-F5344CB8AC3E}">
        <p14:creationId xmlns:p14="http://schemas.microsoft.com/office/powerpoint/2010/main" val="126068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09;p35">
            <a:extLst>
              <a:ext uri="{FF2B5EF4-FFF2-40B4-BE49-F238E27FC236}">
                <a16:creationId xmlns:a16="http://schemas.microsoft.com/office/drawing/2014/main" id="{F1307207-BC3B-F271-7BD9-ABE4712B5299}"/>
              </a:ext>
            </a:extLst>
          </p:cNvPr>
          <p:cNvSpPr txBox="1">
            <a:spLocks/>
          </p:cNvSpPr>
          <p:nvPr/>
        </p:nvSpPr>
        <p:spPr>
          <a:xfrm>
            <a:off x="6526625" y="4249483"/>
            <a:ext cx="2506435" cy="5466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b="1" dirty="0"/>
              <a:t>3312001025 – M AKBAR</a:t>
            </a:r>
          </a:p>
        </p:txBody>
      </p:sp>
      <p:sp>
        <p:nvSpPr>
          <p:cNvPr id="4" name="TextBox 3">
            <a:extLst>
              <a:ext uri="{FF2B5EF4-FFF2-40B4-BE49-F238E27FC236}">
                <a16:creationId xmlns:a16="http://schemas.microsoft.com/office/drawing/2014/main" id="{7B16F769-A8AB-EB42-86EF-8BE7A85CA5F4}"/>
              </a:ext>
            </a:extLst>
          </p:cNvPr>
          <p:cNvSpPr txBox="1"/>
          <p:nvPr/>
        </p:nvSpPr>
        <p:spPr>
          <a:xfrm>
            <a:off x="0" y="1147053"/>
            <a:ext cx="7396843" cy="1772280"/>
          </a:xfrm>
          <a:prstGeom prst="rect">
            <a:avLst/>
          </a:prstGeom>
          <a:noFill/>
        </p:spPr>
        <p:txBody>
          <a:bodyPr wrap="square">
            <a:spAutoFit/>
          </a:bodyPr>
          <a:lstStyle/>
          <a:p>
            <a:pPr marL="843280" marR="575310" indent="-342900">
              <a:spcBef>
                <a:spcPts val="1125"/>
              </a:spcBef>
              <a:spcAft>
                <a:spcPts val="0"/>
              </a:spcAft>
              <a:buFont typeface="+mj-lt"/>
              <a:buAutoNum type="arabicPeriod"/>
            </a:pPr>
            <a:r>
              <a:rPr lang="en-US" sz="2000" dirty="0" err="1">
                <a:effectLst/>
                <a:latin typeface="Times New Roman" panose="02020603050405020304" pitchFamily="18" charset="0"/>
                <a:ea typeface="Times New Roman" panose="02020603050405020304" pitchFamily="18" charset="0"/>
              </a:rPr>
              <a:t>Bagaimana</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cara</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merancang</a:t>
            </a:r>
            <a:r>
              <a:rPr lang="en-US" sz="2000" dirty="0">
                <a:effectLst/>
                <a:latin typeface="Times New Roman" panose="02020603050405020304" pitchFamily="18" charset="0"/>
                <a:ea typeface="Times New Roman" panose="02020603050405020304" pitchFamily="18" charset="0"/>
              </a:rPr>
              <a:t> dan </a:t>
            </a:r>
            <a:r>
              <a:rPr lang="en-US" sz="2000" dirty="0" err="1">
                <a:effectLst/>
                <a:latin typeface="Times New Roman" panose="02020603050405020304" pitchFamily="18" charset="0"/>
                <a:ea typeface="Times New Roman" panose="02020603050405020304" pitchFamily="18" charset="0"/>
              </a:rPr>
              <a:t>membangun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sistem</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informasi</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untuk</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melakukan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penyimpanan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buku</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atau</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dokumen</a:t>
            </a:r>
            <a:r>
              <a:rPr lang="en-US" sz="2000" dirty="0">
                <a:effectLst/>
                <a:latin typeface="Times New Roman" panose="02020603050405020304" pitchFamily="18" charset="0"/>
                <a:ea typeface="Times New Roman" panose="02020603050405020304" pitchFamily="18" charset="0"/>
              </a:rPr>
              <a:t> Di PT PLN </a:t>
            </a:r>
            <a:r>
              <a:rPr lang="en-US" sz="2000" dirty="0" err="1">
                <a:effectLst/>
                <a:latin typeface="Times New Roman" panose="02020603050405020304" pitchFamily="18" charset="0"/>
                <a:ea typeface="Times New Roman" panose="02020603050405020304" pitchFamily="18" charset="0"/>
              </a:rPr>
              <a:t>Batam</a:t>
            </a:r>
            <a:r>
              <a:rPr lang="en-US" sz="2000" dirty="0">
                <a:effectLst/>
                <a:latin typeface="Times New Roman" panose="02020603050405020304" pitchFamily="18" charset="0"/>
                <a:ea typeface="Times New Roman" panose="02020603050405020304" pitchFamily="18" charset="0"/>
              </a:rPr>
              <a:t>.</a:t>
            </a:r>
          </a:p>
          <a:p>
            <a:pPr marL="843280" marR="575310" indent="-342900">
              <a:spcBef>
                <a:spcPts val="1125"/>
              </a:spcBef>
              <a:spcAft>
                <a:spcPts val="0"/>
              </a:spcAft>
              <a:buFont typeface="+mj-lt"/>
              <a:buAutoNum type="arabicPeriod"/>
            </a:pPr>
            <a:r>
              <a:rPr lang="en-US" sz="2000" dirty="0" err="1">
                <a:effectLst/>
                <a:latin typeface="Times New Roman" panose="02020603050405020304" pitchFamily="18" charset="0"/>
                <a:ea typeface="Times New Roman" panose="02020603050405020304" pitchFamily="18" charset="0"/>
              </a:rPr>
              <a:t>Bagaimana</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cara</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menguji</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fungsionalitas</a:t>
            </a:r>
            <a:r>
              <a:rPr lang="en-US" sz="2000" dirty="0">
                <a:effectLst/>
                <a:latin typeface="Times New Roman" panose="02020603050405020304" pitchFamily="18" charset="0"/>
                <a:ea typeface="Times New Roman" panose="02020603050405020304" pitchFamily="18" charset="0"/>
              </a:rPr>
              <a:t> Website Repository PT PLN </a:t>
            </a:r>
            <a:r>
              <a:rPr lang="en-US" sz="2000" dirty="0" err="1">
                <a:effectLst/>
                <a:latin typeface="Times New Roman" panose="02020603050405020304" pitchFamily="18" charset="0"/>
                <a:ea typeface="Times New Roman" panose="02020603050405020304" pitchFamily="18" charset="0"/>
              </a:rPr>
              <a:t>Batam</a:t>
            </a:r>
            <a:r>
              <a:rPr lang="en-US" sz="2000" dirty="0">
                <a:effectLst/>
                <a:latin typeface="Times New Roman" panose="02020603050405020304" pitchFamily="18" charset="0"/>
                <a:ea typeface="Times New Roman" panose="02020603050405020304" pitchFamily="18" charset="0"/>
              </a:rPr>
              <a:t>.</a:t>
            </a:r>
          </a:p>
        </p:txBody>
      </p:sp>
      <p:sp>
        <p:nvSpPr>
          <p:cNvPr id="3" name="Google Shape;409;p35">
            <a:extLst>
              <a:ext uri="{FF2B5EF4-FFF2-40B4-BE49-F238E27FC236}">
                <a16:creationId xmlns:a16="http://schemas.microsoft.com/office/drawing/2014/main" id="{C74E2B3F-47CA-DCCD-8864-9AF18E140838}"/>
              </a:ext>
            </a:extLst>
          </p:cNvPr>
          <p:cNvSpPr txBox="1">
            <a:spLocks/>
          </p:cNvSpPr>
          <p:nvPr/>
        </p:nvSpPr>
        <p:spPr>
          <a:xfrm>
            <a:off x="534038" y="131422"/>
            <a:ext cx="2984768" cy="5466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800" b="1" dirty="0"/>
              <a:t>RUMUSAN MASALAH</a:t>
            </a:r>
          </a:p>
        </p:txBody>
      </p:sp>
    </p:spTree>
    <p:extLst>
      <p:ext uri="{BB962C8B-B14F-4D97-AF65-F5344CB8AC3E}">
        <p14:creationId xmlns:p14="http://schemas.microsoft.com/office/powerpoint/2010/main" val="3616526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09;p35">
            <a:extLst>
              <a:ext uri="{FF2B5EF4-FFF2-40B4-BE49-F238E27FC236}">
                <a16:creationId xmlns:a16="http://schemas.microsoft.com/office/drawing/2014/main" id="{F1307207-BC3B-F271-7BD9-ABE4712B5299}"/>
              </a:ext>
            </a:extLst>
          </p:cNvPr>
          <p:cNvSpPr txBox="1">
            <a:spLocks/>
          </p:cNvSpPr>
          <p:nvPr/>
        </p:nvSpPr>
        <p:spPr>
          <a:xfrm>
            <a:off x="6526625" y="4249483"/>
            <a:ext cx="2506435" cy="5466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b="1" dirty="0"/>
              <a:t>3312001025 – M AKBAR</a:t>
            </a:r>
          </a:p>
        </p:txBody>
      </p:sp>
      <p:sp>
        <p:nvSpPr>
          <p:cNvPr id="4" name="TextBox 3">
            <a:extLst>
              <a:ext uri="{FF2B5EF4-FFF2-40B4-BE49-F238E27FC236}">
                <a16:creationId xmlns:a16="http://schemas.microsoft.com/office/drawing/2014/main" id="{7B16F769-A8AB-EB42-86EF-8BE7A85CA5F4}"/>
              </a:ext>
            </a:extLst>
          </p:cNvPr>
          <p:cNvSpPr txBox="1"/>
          <p:nvPr/>
        </p:nvSpPr>
        <p:spPr>
          <a:xfrm>
            <a:off x="0" y="1147053"/>
            <a:ext cx="8025493" cy="2160656"/>
          </a:xfrm>
          <a:prstGeom prst="rect">
            <a:avLst/>
          </a:prstGeom>
          <a:noFill/>
        </p:spPr>
        <p:txBody>
          <a:bodyPr wrap="square">
            <a:spAutoFit/>
          </a:bodyPr>
          <a:lstStyle/>
          <a:p>
            <a:pPr marL="742950" marR="845820" lvl="1" indent="-285750">
              <a:lnSpc>
                <a:spcPct val="151000"/>
              </a:lnSpc>
              <a:spcBef>
                <a:spcPts val="200"/>
              </a:spcBef>
              <a:spcAft>
                <a:spcPts val="0"/>
              </a:spcAft>
              <a:buSzPts val="1200"/>
              <a:buFont typeface="Times New Roman" panose="02020603050405020304" pitchFamily="18" charset="0"/>
              <a:buAutoNum type="arabicPeriod"/>
              <a:tabLst>
                <a:tab pos="786765" algn="l"/>
              </a:tabLst>
            </a:pPr>
            <a:r>
              <a:rPr lang="id-ID" dirty="0">
                <a:effectLst/>
                <a:latin typeface="Times New Roman" panose="02020603050405020304" pitchFamily="18" charset="0"/>
                <a:ea typeface="Times New Roman" panose="02020603050405020304" pitchFamily="18" charset="0"/>
              </a:rPr>
              <a:t>Dalam</a:t>
            </a:r>
            <a:r>
              <a:rPr lang="id-ID" spc="100"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perancangan</a:t>
            </a:r>
            <a:r>
              <a:rPr lang="id-ID" spc="5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dan</a:t>
            </a:r>
            <a:r>
              <a:rPr lang="id-ID" spc="140"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pembuatan</a:t>
            </a:r>
            <a:r>
              <a:rPr lang="id-ID" spc="50"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aplikasi</a:t>
            </a:r>
            <a:r>
              <a:rPr lang="id-ID" spc="10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akan</a:t>
            </a:r>
            <a:r>
              <a:rPr lang="id-ID" spc="50"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digunakan</a:t>
            </a:r>
            <a:r>
              <a:rPr lang="id-ID" spc="13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oleh</a:t>
            </a:r>
            <a:r>
              <a:rPr lang="id-ID"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PT PLN </a:t>
            </a:r>
            <a:r>
              <a:rPr lang="en-US" dirty="0" err="1">
                <a:effectLst/>
                <a:latin typeface="Times New Roman" panose="02020603050405020304" pitchFamily="18" charset="0"/>
                <a:ea typeface="Times New Roman" panose="02020603050405020304" pitchFamily="18" charset="0"/>
              </a:rPr>
              <a:t>Batam</a:t>
            </a:r>
            <a:r>
              <a:rPr lang="id-ID" dirty="0">
                <a:effectLst/>
                <a:latin typeface="Times New Roman" panose="02020603050405020304" pitchFamily="18" charset="0"/>
                <a:ea typeface="Times New Roman" panose="02020603050405020304" pitchFamily="18" charset="0"/>
              </a:rPr>
              <a:t>.</a:t>
            </a:r>
            <a:endParaRPr lang="en-ID" dirty="0">
              <a:effectLst/>
              <a:latin typeface="Times New Roman" panose="02020603050405020304" pitchFamily="18" charset="0"/>
              <a:ea typeface="Times New Roman" panose="02020603050405020304" pitchFamily="18" charset="0"/>
            </a:endParaRPr>
          </a:p>
          <a:p>
            <a:pPr marL="742950" marR="82550" lvl="1" indent="-285750">
              <a:lnSpc>
                <a:spcPct val="151000"/>
              </a:lnSpc>
              <a:spcBef>
                <a:spcPts val="200"/>
              </a:spcBef>
              <a:spcAft>
                <a:spcPts val="0"/>
              </a:spcAft>
              <a:buSzPts val="1200"/>
              <a:buFont typeface="Times New Roman" panose="02020603050405020304" pitchFamily="18" charset="0"/>
              <a:buAutoNum type="arabicPeriod"/>
              <a:tabLst>
                <a:tab pos="786765" algn="l"/>
              </a:tabLst>
            </a:pPr>
            <a:r>
              <a:rPr lang="en-US" dirty="0" err="1">
                <a:effectLst/>
                <a:latin typeface="Times New Roman" panose="02020603050405020304" pitchFamily="18" charset="0"/>
                <a:ea typeface="Times New Roman" panose="02020603050405020304" pitchFamily="18" charset="0"/>
              </a:rPr>
              <a:t>Rancang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Bangun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Repository </a:t>
            </a:r>
            <a:r>
              <a:rPr lang="id-ID" dirty="0">
                <a:effectLst/>
                <a:latin typeface="Times New Roman" panose="02020603050405020304" pitchFamily="18" charset="0"/>
                <a:ea typeface="Times New Roman" panose="02020603050405020304" pitchFamily="18" charset="0"/>
              </a:rPr>
              <a:t>ini</a:t>
            </a:r>
            <a:r>
              <a:rPr lang="id-ID" spc="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berbasis</a:t>
            </a:r>
            <a:r>
              <a:rPr lang="id-ID" spc="60" dirty="0">
                <a:effectLst/>
                <a:latin typeface="Times New Roman" panose="02020603050405020304" pitchFamily="18" charset="0"/>
                <a:ea typeface="Times New Roman" panose="02020603050405020304" pitchFamily="18" charset="0"/>
              </a:rPr>
              <a:t> </a:t>
            </a:r>
            <a:r>
              <a:rPr lang="id-ID" i="1" dirty="0">
                <a:effectLst/>
                <a:latin typeface="Times New Roman" panose="02020603050405020304" pitchFamily="18" charset="0"/>
                <a:ea typeface="Times New Roman" panose="02020603050405020304" pitchFamily="18" charset="0"/>
              </a:rPr>
              <a:t>website</a:t>
            </a:r>
            <a:r>
              <a:rPr lang="id-ID" dirty="0">
                <a:effectLst/>
                <a:latin typeface="Times New Roman" panose="02020603050405020304" pitchFamily="18" charset="0"/>
                <a:ea typeface="Times New Roman" panose="02020603050405020304" pitchFamily="18" charset="0"/>
              </a:rPr>
              <a:t>.</a:t>
            </a:r>
            <a:endParaRPr lang="en-ID" dirty="0">
              <a:effectLst/>
              <a:latin typeface="Times New Roman" panose="02020603050405020304" pitchFamily="18" charset="0"/>
              <a:ea typeface="Times New Roman" panose="02020603050405020304" pitchFamily="18" charset="0"/>
            </a:endParaRPr>
          </a:p>
          <a:p>
            <a:pPr marL="742950" lvl="1" indent="-285750">
              <a:lnSpc>
                <a:spcPts val="1310"/>
              </a:lnSpc>
              <a:spcBef>
                <a:spcPts val="200"/>
              </a:spcBef>
              <a:spcAft>
                <a:spcPts val="0"/>
              </a:spcAft>
              <a:buSzPts val="1200"/>
              <a:buFont typeface="Times New Roman" panose="02020603050405020304" pitchFamily="18" charset="0"/>
              <a:buAutoNum type="arabicPeriod"/>
              <a:tabLst>
                <a:tab pos="786765" algn="l"/>
              </a:tabLst>
            </a:pPr>
            <a:r>
              <a:rPr lang="en-US" spc="-5" dirty="0" err="1">
                <a:effectLst/>
                <a:latin typeface="Times New Roman" panose="02020603050405020304" pitchFamily="18" charset="0"/>
                <a:ea typeface="Times New Roman" panose="02020603050405020304" pitchFamily="18" charset="0"/>
              </a:rPr>
              <a:t>Rancang</a:t>
            </a:r>
            <a:r>
              <a:rPr lang="en-US" spc="-5" dirty="0">
                <a:effectLst/>
                <a:latin typeface="Times New Roman" panose="02020603050405020304" pitchFamily="18" charset="0"/>
                <a:ea typeface="Times New Roman" panose="02020603050405020304" pitchFamily="18" charset="0"/>
              </a:rPr>
              <a:t> </a:t>
            </a:r>
            <a:r>
              <a:rPr lang="en-US" spc="-5" dirty="0" err="1">
                <a:effectLst/>
                <a:latin typeface="Times New Roman" panose="02020603050405020304" pitchFamily="18" charset="0"/>
                <a:ea typeface="Times New Roman" panose="02020603050405020304" pitchFamily="18" charset="0"/>
              </a:rPr>
              <a:t>Bangun</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website </a:t>
            </a:r>
            <a:r>
              <a:rPr lang="en-US" dirty="0" err="1">
                <a:effectLst/>
                <a:latin typeface="Times New Roman" panose="02020603050405020304" pitchFamily="18" charset="0"/>
                <a:ea typeface="Times New Roman" panose="02020603050405020304" pitchFamily="18" charset="0"/>
              </a:rPr>
              <a:t>dibuat</a:t>
            </a:r>
            <a:r>
              <a:rPr lang="en-US" spc="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dengan</a:t>
            </a:r>
            <a:r>
              <a:rPr lang="id-ID" spc="2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menggunakan</a:t>
            </a:r>
            <a:r>
              <a:rPr lang="id-ID" spc="-80"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bahasa</a:t>
            </a:r>
            <a:r>
              <a:rPr lang="id-ID" spc="1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pemrograman</a:t>
            </a:r>
            <a:r>
              <a:rPr lang="id-ID" spc="-80"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PHP</a:t>
            </a:r>
            <a:r>
              <a:rPr lang="en-US" dirty="0">
                <a:effectLst/>
                <a:latin typeface="Times New Roman" panose="02020603050405020304" pitchFamily="18" charset="0"/>
                <a:ea typeface="Times New Roman" panose="02020603050405020304" pitchFamily="18" charset="0"/>
              </a:rPr>
              <a:t> dan </a:t>
            </a:r>
            <a:r>
              <a:rPr lang="en-US" dirty="0" err="1">
                <a:effectLst/>
                <a:latin typeface="Times New Roman" panose="02020603050405020304" pitchFamily="18" charset="0"/>
                <a:ea typeface="Times New Roman" panose="02020603050405020304" pitchFamily="18" charset="0"/>
              </a:rPr>
              <a:t>Javascript</a:t>
            </a:r>
            <a:r>
              <a:rPr lang="id-ID" dirty="0">
                <a:effectLst/>
                <a:latin typeface="Times New Roman" panose="02020603050405020304" pitchFamily="18" charset="0"/>
                <a:ea typeface="Times New Roman" panose="02020603050405020304" pitchFamily="18" charset="0"/>
              </a:rPr>
              <a:t>.</a:t>
            </a:r>
            <a:endParaRPr lang="en-ID" dirty="0">
              <a:effectLst/>
              <a:latin typeface="Times New Roman" panose="02020603050405020304" pitchFamily="18" charset="0"/>
              <a:ea typeface="Times New Roman" panose="02020603050405020304" pitchFamily="18" charset="0"/>
            </a:endParaRPr>
          </a:p>
          <a:p>
            <a:pPr marL="742950" lvl="1" indent="-285750">
              <a:spcBef>
                <a:spcPts val="200"/>
              </a:spcBef>
              <a:spcAft>
                <a:spcPts val="0"/>
              </a:spcAft>
              <a:buSzPts val="1200"/>
              <a:buFont typeface="Times New Roman" panose="02020603050405020304" pitchFamily="18" charset="0"/>
              <a:buAutoNum type="arabicPeriod"/>
              <a:tabLst>
                <a:tab pos="786765" algn="l"/>
              </a:tabLst>
            </a:pPr>
            <a:r>
              <a:rPr lang="en-US" dirty="0" err="1">
                <a:effectLst/>
                <a:latin typeface="Times New Roman" panose="02020603050405020304" pitchFamily="18" charset="0"/>
                <a:ea typeface="Times New Roman" panose="02020603050405020304" pitchFamily="18" charset="0"/>
              </a:rPr>
              <a:t>Rancang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Bangun</a:t>
            </a:r>
            <a:r>
              <a:rPr lang="en-US" spc="40"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ini</a:t>
            </a:r>
            <a:r>
              <a:rPr lang="id-ID" spc="-4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digunakan</a:t>
            </a:r>
            <a:r>
              <a:rPr lang="id-ID" spc="-1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untuk</a:t>
            </a:r>
            <a:r>
              <a:rPr lang="id-ID" spc="-10"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Admin</a:t>
            </a:r>
            <a:r>
              <a:rPr lang="en-US" spc="15" dirty="0">
                <a:effectLst/>
                <a:latin typeface="Times New Roman" panose="02020603050405020304" pitchFamily="18" charset="0"/>
                <a:ea typeface="Times New Roman" panose="02020603050405020304" pitchFamily="18" charset="0"/>
              </a:rPr>
              <a:t>,</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Guest, dan</a:t>
            </a:r>
            <a:r>
              <a:rPr lang="en-US" i="1"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Uploader</a:t>
            </a:r>
            <a:r>
              <a:rPr lang="id-ID" dirty="0">
                <a:effectLst/>
                <a:latin typeface="Times New Roman" panose="02020603050405020304" pitchFamily="18" charset="0"/>
                <a:ea typeface="Times New Roman" panose="02020603050405020304" pitchFamily="18" charset="0"/>
              </a:rPr>
              <a:t>.</a:t>
            </a:r>
            <a:endParaRPr lang="en-ID" dirty="0">
              <a:effectLst/>
              <a:latin typeface="Times New Roman" panose="02020603050405020304" pitchFamily="18" charset="0"/>
              <a:ea typeface="Times New Roman" panose="02020603050405020304" pitchFamily="18" charset="0"/>
            </a:endParaRPr>
          </a:p>
          <a:p>
            <a:pPr marL="742950" marR="1276985" lvl="1" indent="-285750">
              <a:lnSpc>
                <a:spcPct val="146000"/>
              </a:lnSpc>
              <a:spcBef>
                <a:spcPts val="200"/>
              </a:spcBef>
              <a:spcAft>
                <a:spcPts val="0"/>
              </a:spcAft>
              <a:buSzPts val="1200"/>
              <a:buFont typeface="Times New Roman" panose="02020603050405020304" pitchFamily="18" charset="0"/>
              <a:buAutoNum type="arabicPeriod"/>
              <a:tabLst>
                <a:tab pos="786765" algn="l"/>
              </a:tabLst>
            </a:pPr>
            <a:r>
              <a:rPr lang="en-US" dirty="0" err="1">
                <a:effectLst/>
                <a:latin typeface="Times New Roman" panose="02020603050405020304" pitchFamily="18" charset="0"/>
                <a:ea typeface="Times New Roman" panose="02020603050405020304" pitchFamily="18" charset="0"/>
              </a:rPr>
              <a:t>Rancang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Baggun</a:t>
            </a:r>
            <a:r>
              <a:rPr lang="en-US" spc="40"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ini</a:t>
            </a:r>
            <a:r>
              <a:rPr lang="id-ID" spc="-5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digunakan</a:t>
            </a:r>
            <a:r>
              <a:rPr lang="id-ID" spc="6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untuk</a:t>
            </a:r>
            <a:r>
              <a:rPr lang="id-ID" spc="105"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melihat</a:t>
            </a:r>
            <a:r>
              <a:rPr lang="id-ID" spc="-60"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dan</a:t>
            </a:r>
            <a:r>
              <a:rPr lang="id-ID" spc="40"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mengelola</a:t>
            </a:r>
            <a:r>
              <a:rPr lang="id-ID" spc="30" dirty="0">
                <a:effectLst/>
                <a:latin typeface="Times New Roman" panose="02020603050405020304" pitchFamily="18" charset="0"/>
                <a:ea typeface="Times New Roman" panose="02020603050405020304" pitchFamily="18" charset="0"/>
              </a:rPr>
              <a:t> </a:t>
            </a:r>
            <a:r>
              <a:rPr lang="id-ID" dirty="0">
                <a:effectLst/>
                <a:latin typeface="Times New Roman" panose="02020603050405020304" pitchFamily="18" charset="0"/>
                <a:ea typeface="Times New Roman" panose="02020603050405020304" pitchFamily="18" charset="0"/>
              </a:rPr>
              <a:t>data</a:t>
            </a:r>
            <a:r>
              <a:rPr lang="id-ID" spc="-285"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buku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atau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dokumen</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PT PLN </a:t>
            </a:r>
            <a:r>
              <a:rPr lang="en-US" dirty="0" err="1">
                <a:effectLst/>
                <a:latin typeface="Times New Roman" panose="02020603050405020304" pitchFamily="18" charset="0"/>
                <a:ea typeface="Times New Roman" panose="02020603050405020304" pitchFamily="18" charset="0"/>
              </a:rPr>
              <a:t>Batam</a:t>
            </a:r>
            <a:endParaRPr lang="en-ID" dirty="0">
              <a:effectLst/>
              <a:latin typeface="Times New Roman" panose="02020603050405020304" pitchFamily="18" charset="0"/>
              <a:ea typeface="Times New Roman" panose="02020603050405020304" pitchFamily="18" charset="0"/>
            </a:endParaRPr>
          </a:p>
          <a:p>
            <a:pPr marL="742950" marR="1276985" lvl="1" indent="-285750">
              <a:lnSpc>
                <a:spcPct val="146000"/>
              </a:lnSpc>
              <a:spcBef>
                <a:spcPts val="200"/>
              </a:spcBef>
              <a:spcAft>
                <a:spcPts val="0"/>
              </a:spcAft>
              <a:buSzPts val="1200"/>
              <a:buFont typeface="Times New Roman" panose="02020603050405020304" pitchFamily="18" charset="0"/>
              <a:buAutoNum type="arabicPeriod"/>
              <a:tabLst>
                <a:tab pos="786765" algn="l"/>
              </a:tabLst>
            </a:pPr>
            <a:r>
              <a:rPr lang="en-US" dirty="0" err="1">
                <a:effectLst/>
                <a:latin typeface="Times New Roman" panose="02020603050405020304" pitchFamily="18" charset="0"/>
                <a:ea typeface="Times New Roman" panose="02020603050405020304" pitchFamily="18" charset="0"/>
              </a:rPr>
              <a:t>Rancang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Bangun</a:t>
            </a:r>
            <a:r>
              <a:rPr lang="en-US" spc="40"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ini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dapat</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menunjukan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statistik</a:t>
            </a:r>
            <a:endParaRPr lang="en-ID" dirty="0">
              <a:effectLst/>
              <a:latin typeface="Times New Roman" panose="02020603050405020304" pitchFamily="18" charset="0"/>
              <a:ea typeface="Times New Roman" panose="02020603050405020304" pitchFamily="18" charset="0"/>
            </a:endParaRPr>
          </a:p>
        </p:txBody>
      </p:sp>
      <p:sp>
        <p:nvSpPr>
          <p:cNvPr id="3" name="Google Shape;409;p35">
            <a:extLst>
              <a:ext uri="{FF2B5EF4-FFF2-40B4-BE49-F238E27FC236}">
                <a16:creationId xmlns:a16="http://schemas.microsoft.com/office/drawing/2014/main" id="{C74E2B3F-47CA-DCCD-8864-9AF18E140838}"/>
              </a:ext>
            </a:extLst>
          </p:cNvPr>
          <p:cNvSpPr txBox="1">
            <a:spLocks/>
          </p:cNvSpPr>
          <p:nvPr/>
        </p:nvSpPr>
        <p:spPr>
          <a:xfrm>
            <a:off x="534038" y="131422"/>
            <a:ext cx="2984768" cy="5466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800" b="1" dirty="0"/>
              <a:t>BATASAN MASALAH</a:t>
            </a:r>
          </a:p>
        </p:txBody>
      </p:sp>
    </p:spTree>
    <p:extLst>
      <p:ext uri="{BB962C8B-B14F-4D97-AF65-F5344CB8AC3E}">
        <p14:creationId xmlns:p14="http://schemas.microsoft.com/office/powerpoint/2010/main" val="1102777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09;p35">
            <a:extLst>
              <a:ext uri="{FF2B5EF4-FFF2-40B4-BE49-F238E27FC236}">
                <a16:creationId xmlns:a16="http://schemas.microsoft.com/office/drawing/2014/main" id="{F1307207-BC3B-F271-7BD9-ABE4712B5299}"/>
              </a:ext>
            </a:extLst>
          </p:cNvPr>
          <p:cNvSpPr txBox="1">
            <a:spLocks/>
          </p:cNvSpPr>
          <p:nvPr/>
        </p:nvSpPr>
        <p:spPr>
          <a:xfrm>
            <a:off x="6526625" y="4249483"/>
            <a:ext cx="2506435" cy="5466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b="1" dirty="0"/>
              <a:t>3312001025 – M AKBAR</a:t>
            </a:r>
          </a:p>
        </p:txBody>
      </p:sp>
      <p:sp>
        <p:nvSpPr>
          <p:cNvPr id="4" name="TextBox 3">
            <a:extLst>
              <a:ext uri="{FF2B5EF4-FFF2-40B4-BE49-F238E27FC236}">
                <a16:creationId xmlns:a16="http://schemas.microsoft.com/office/drawing/2014/main" id="{7B16F769-A8AB-EB42-86EF-8BE7A85CA5F4}"/>
              </a:ext>
            </a:extLst>
          </p:cNvPr>
          <p:cNvSpPr txBox="1"/>
          <p:nvPr/>
        </p:nvSpPr>
        <p:spPr>
          <a:xfrm>
            <a:off x="0" y="1147053"/>
            <a:ext cx="7184571" cy="1714957"/>
          </a:xfrm>
          <a:prstGeom prst="rect">
            <a:avLst/>
          </a:prstGeom>
          <a:noFill/>
        </p:spPr>
        <p:txBody>
          <a:bodyPr wrap="square">
            <a:spAutoFit/>
          </a:bodyPr>
          <a:lstStyle/>
          <a:p>
            <a:pPr marL="742950" marR="589915" lvl="1" indent="-285750">
              <a:lnSpc>
                <a:spcPct val="151000"/>
              </a:lnSpc>
              <a:spcBef>
                <a:spcPts val="650"/>
              </a:spcBef>
              <a:spcAft>
                <a:spcPts val="0"/>
              </a:spcAft>
              <a:buSzPts val="1200"/>
              <a:buFont typeface="Times New Roman" panose="02020603050405020304" pitchFamily="18" charset="0"/>
              <a:buAutoNum type="arabicPeriod"/>
              <a:tabLst>
                <a:tab pos="786765" algn="l"/>
              </a:tabLst>
            </a:pPr>
            <a:r>
              <a:rPr lang="en-US" sz="1800" dirty="0" err="1">
                <a:effectLst/>
                <a:latin typeface="Times New Roman" panose="02020603050405020304" pitchFamily="18" charset="0"/>
                <a:ea typeface="Times New Roman" panose="02020603050405020304" pitchFamily="18" charset="0"/>
              </a:rPr>
              <a:t>Merancang</a:t>
            </a:r>
            <a:r>
              <a:rPr lang="en-US" sz="1800"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dan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membangun</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sistem</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informasi</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untuk</a:t>
            </a:r>
            <a:r>
              <a:rPr lang="id-ID" sz="1800" spc="5" dirty="0">
                <a:effectLst/>
                <a:latin typeface="Times New Roman" panose="02020603050405020304" pitchFamily="18" charset="0"/>
                <a:ea typeface="Times New Roman" panose="02020603050405020304" pitchFamily="18" charset="0"/>
              </a:rPr>
              <a:t> </a:t>
            </a:r>
            <a:r>
              <a:rPr lang="id-ID" sz="1800" dirty="0">
                <a:effectLst/>
                <a:latin typeface="Times New Roman" panose="02020603050405020304" pitchFamily="18" charset="0"/>
                <a:ea typeface="Times New Roman" panose="02020603050405020304" pitchFamily="18" charset="0"/>
              </a:rPr>
              <a:t>melakukan</a:t>
            </a:r>
            <a:r>
              <a:rPr lang="id-ID" sz="1800" spc="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penyimpanan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buku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atau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dokumen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 PT PLN </a:t>
            </a:r>
            <a:r>
              <a:rPr lang="en-US" sz="1800" dirty="0" err="1">
                <a:effectLst/>
                <a:latin typeface="Times New Roman" panose="02020603050405020304" pitchFamily="18" charset="0"/>
                <a:ea typeface="Times New Roman" panose="02020603050405020304" pitchFamily="18" charset="0"/>
              </a:rPr>
              <a:t>Batam</a:t>
            </a:r>
            <a:r>
              <a:rPr lang="en-US" sz="1800" dirty="0">
                <a:effectLst/>
                <a:latin typeface="Times New Roman" panose="02020603050405020304" pitchFamily="18" charset="0"/>
                <a:ea typeface="Times New Roman" panose="02020603050405020304" pitchFamily="18" charset="0"/>
              </a:rPr>
              <a:t>.</a:t>
            </a:r>
            <a:endParaRPr lang="en-ID" sz="1800" dirty="0">
              <a:effectLst/>
              <a:latin typeface="Times New Roman" panose="02020603050405020304" pitchFamily="18" charset="0"/>
              <a:ea typeface="Times New Roman" panose="02020603050405020304" pitchFamily="18" charset="0"/>
            </a:endParaRPr>
          </a:p>
          <a:p>
            <a:pPr marL="742950" marR="589915" lvl="1" indent="-285750">
              <a:lnSpc>
                <a:spcPct val="151000"/>
              </a:lnSpc>
              <a:spcAft>
                <a:spcPts val="0"/>
              </a:spcAft>
              <a:buSzPts val="1200"/>
              <a:buFont typeface="Times New Roman" panose="02020603050405020304" pitchFamily="18" charset="0"/>
              <a:buAutoNum type="arabicPeriod"/>
              <a:tabLst>
                <a:tab pos="786765" algn="l"/>
              </a:tabLst>
            </a:pPr>
            <a:r>
              <a:rPr lang="en-US" sz="1800" dirty="0" err="1">
                <a:effectLst/>
                <a:latin typeface="Times New Roman" panose="02020603050405020304" pitchFamily="18" charset="0"/>
                <a:ea typeface="Times New Roman" panose="02020603050405020304" pitchFamily="18" charset="0"/>
              </a:rPr>
              <a:t>Menguji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fungsionalitas</a:t>
            </a:r>
            <a:r>
              <a:rPr lang="en-US" sz="1800" dirty="0">
                <a:effectLst/>
                <a:latin typeface="Times New Roman" panose="02020603050405020304" pitchFamily="18" charset="0"/>
                <a:ea typeface="Times New Roman" panose="02020603050405020304" pitchFamily="18" charset="0"/>
              </a:rPr>
              <a:t> Website Repository PT PLN </a:t>
            </a:r>
            <a:r>
              <a:rPr lang="en-US" sz="1800" dirty="0" err="1">
                <a:effectLst/>
                <a:latin typeface="Times New Roman" panose="02020603050405020304" pitchFamily="18" charset="0"/>
                <a:ea typeface="Times New Roman" panose="02020603050405020304" pitchFamily="18" charset="0"/>
              </a:rPr>
              <a:t>Batam</a:t>
            </a:r>
            <a:r>
              <a:rPr lang="id-ID" sz="1800" dirty="0">
                <a:effectLst/>
                <a:latin typeface="Times New Roman" panose="02020603050405020304" pitchFamily="18" charset="0"/>
                <a:ea typeface="Times New Roman" panose="02020603050405020304" pitchFamily="18" charset="0"/>
              </a:rPr>
              <a:t>.</a:t>
            </a:r>
            <a:endParaRPr lang="en-ID" sz="1800" dirty="0">
              <a:effectLst/>
              <a:latin typeface="Times New Roman" panose="02020603050405020304" pitchFamily="18" charset="0"/>
              <a:ea typeface="Times New Roman" panose="02020603050405020304" pitchFamily="18" charset="0"/>
            </a:endParaRPr>
          </a:p>
        </p:txBody>
      </p:sp>
      <p:sp>
        <p:nvSpPr>
          <p:cNvPr id="3" name="Google Shape;409;p35">
            <a:extLst>
              <a:ext uri="{FF2B5EF4-FFF2-40B4-BE49-F238E27FC236}">
                <a16:creationId xmlns:a16="http://schemas.microsoft.com/office/drawing/2014/main" id="{C74E2B3F-47CA-DCCD-8864-9AF18E140838}"/>
              </a:ext>
            </a:extLst>
          </p:cNvPr>
          <p:cNvSpPr txBox="1">
            <a:spLocks/>
          </p:cNvSpPr>
          <p:nvPr/>
        </p:nvSpPr>
        <p:spPr>
          <a:xfrm>
            <a:off x="534038" y="131422"/>
            <a:ext cx="2984768" cy="5466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800" b="1" dirty="0"/>
              <a:t>TUJUAN</a:t>
            </a:r>
          </a:p>
        </p:txBody>
      </p:sp>
    </p:spTree>
    <p:extLst>
      <p:ext uri="{BB962C8B-B14F-4D97-AF65-F5344CB8AC3E}">
        <p14:creationId xmlns:p14="http://schemas.microsoft.com/office/powerpoint/2010/main" val="206211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09;p35">
            <a:extLst>
              <a:ext uri="{FF2B5EF4-FFF2-40B4-BE49-F238E27FC236}">
                <a16:creationId xmlns:a16="http://schemas.microsoft.com/office/drawing/2014/main" id="{F1307207-BC3B-F271-7BD9-ABE4712B5299}"/>
              </a:ext>
            </a:extLst>
          </p:cNvPr>
          <p:cNvSpPr txBox="1">
            <a:spLocks/>
          </p:cNvSpPr>
          <p:nvPr/>
        </p:nvSpPr>
        <p:spPr>
          <a:xfrm>
            <a:off x="6526625" y="4249483"/>
            <a:ext cx="2506435" cy="5466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b="1" dirty="0"/>
              <a:t>3312001025 – M AKBAR</a:t>
            </a:r>
          </a:p>
        </p:txBody>
      </p:sp>
      <p:sp>
        <p:nvSpPr>
          <p:cNvPr id="4" name="TextBox 3">
            <a:extLst>
              <a:ext uri="{FF2B5EF4-FFF2-40B4-BE49-F238E27FC236}">
                <a16:creationId xmlns:a16="http://schemas.microsoft.com/office/drawing/2014/main" id="{7B16F769-A8AB-EB42-86EF-8BE7A85CA5F4}"/>
              </a:ext>
            </a:extLst>
          </p:cNvPr>
          <p:cNvSpPr txBox="1"/>
          <p:nvPr/>
        </p:nvSpPr>
        <p:spPr>
          <a:xfrm>
            <a:off x="0" y="973291"/>
            <a:ext cx="8433707" cy="2880532"/>
          </a:xfrm>
          <a:prstGeom prst="rect">
            <a:avLst/>
          </a:prstGeom>
          <a:noFill/>
        </p:spPr>
        <p:txBody>
          <a:bodyPr wrap="square">
            <a:spAutoFit/>
          </a:bodyPr>
          <a:lstStyle/>
          <a:p>
            <a:pPr marL="742950" marR="605790" lvl="1" indent="-285750">
              <a:lnSpc>
                <a:spcPct val="151000"/>
              </a:lnSpc>
              <a:spcBef>
                <a:spcPts val="650"/>
              </a:spcBef>
              <a:spcAft>
                <a:spcPts val="0"/>
              </a:spcAft>
              <a:buSzPts val="1200"/>
              <a:buFont typeface="Times New Roman" panose="02020603050405020304" pitchFamily="18" charset="0"/>
              <a:buAutoNum type="arabicPeriod"/>
              <a:tabLst>
                <a:tab pos="729615" algn="l"/>
              </a:tabLst>
            </a:pPr>
            <a:r>
              <a:rPr lang="id-ID" sz="1600" dirty="0">
                <a:effectLst/>
                <a:latin typeface="Times New Roman" panose="02020603050405020304" pitchFamily="18" charset="0"/>
                <a:ea typeface="Times New Roman" panose="02020603050405020304" pitchFamily="18" charset="0"/>
              </a:rPr>
              <a:t>Memberikan</a:t>
            </a:r>
            <a:r>
              <a:rPr lang="id-ID" sz="1600" spc="5" dirty="0">
                <a:effectLst/>
                <a:latin typeface="Times New Roman" panose="02020603050405020304" pitchFamily="18" charset="0"/>
                <a:ea typeface="Times New Roman" panose="02020603050405020304" pitchFamily="18" charset="0"/>
              </a:rPr>
              <a:t> </a:t>
            </a:r>
            <a:r>
              <a:rPr lang="id-ID" sz="1600" dirty="0">
                <a:effectLst/>
                <a:latin typeface="Times New Roman" panose="02020603050405020304" pitchFamily="18" charset="0"/>
                <a:ea typeface="Times New Roman" panose="02020603050405020304" pitchFamily="18" charset="0"/>
              </a:rPr>
              <a:t>kemudahan</a:t>
            </a:r>
            <a:r>
              <a:rPr lang="id-ID" sz="1600" spc="5" dirty="0">
                <a:effectLst/>
                <a:latin typeface="Times New Roman" panose="02020603050405020304" pitchFamily="18" charset="0"/>
                <a:ea typeface="Times New Roman" panose="02020603050405020304" pitchFamily="18" charset="0"/>
              </a:rPr>
              <a:t> </a:t>
            </a:r>
            <a:r>
              <a:rPr lang="id-ID" sz="1600" dirty="0">
                <a:effectLst/>
                <a:latin typeface="Times New Roman" panose="02020603050405020304" pitchFamily="18" charset="0"/>
                <a:ea typeface="Times New Roman" panose="02020603050405020304" pitchFamily="18" charset="0"/>
              </a:rPr>
              <a:t>bagi</a:t>
            </a:r>
            <a:r>
              <a:rPr lang="id-ID" sz="1600" spc="5" dirty="0">
                <a:effectLst/>
                <a:latin typeface="Times New Roman" panose="02020603050405020304" pitchFamily="18" charset="0"/>
                <a:ea typeface="Times New Roman" panose="02020603050405020304" pitchFamily="18" charset="0"/>
              </a:rPr>
              <a:t> </a:t>
            </a:r>
            <a:r>
              <a:rPr lang="id-ID" sz="1600" dirty="0">
                <a:effectLst/>
                <a:latin typeface="Times New Roman" panose="02020603050405020304" pitchFamily="18" charset="0"/>
                <a:ea typeface="Times New Roman" panose="02020603050405020304" pitchFamily="18" charset="0"/>
              </a:rPr>
              <a:t>admin</a:t>
            </a:r>
            <a:r>
              <a:rPr lang="id-ID" sz="1600" spc="5" dirty="0">
                <a:effectLst/>
                <a:latin typeface="Times New Roman" panose="02020603050405020304" pitchFamily="18" charset="0"/>
                <a:ea typeface="Times New Roman" panose="02020603050405020304" pitchFamily="18" charset="0"/>
              </a:rPr>
              <a:t> </a:t>
            </a:r>
            <a:r>
              <a:rPr lang="id-ID" sz="1600" dirty="0">
                <a:effectLst/>
                <a:latin typeface="Times New Roman" panose="02020603050405020304" pitchFamily="18" charset="0"/>
                <a:ea typeface="Times New Roman" panose="02020603050405020304" pitchFamily="18" charset="0"/>
              </a:rPr>
              <a:t>dalam</a:t>
            </a:r>
            <a:r>
              <a:rPr lang="id-ID" sz="1600" spc="5" dirty="0">
                <a:effectLst/>
                <a:latin typeface="Times New Roman" panose="02020603050405020304" pitchFamily="18" charset="0"/>
                <a:ea typeface="Times New Roman" panose="02020603050405020304" pitchFamily="18" charset="0"/>
              </a:rPr>
              <a:t> </a:t>
            </a:r>
            <a:r>
              <a:rPr lang="id-ID" sz="1600" dirty="0">
                <a:effectLst/>
                <a:latin typeface="Times New Roman" panose="02020603050405020304" pitchFamily="18" charset="0"/>
                <a:ea typeface="Times New Roman" panose="02020603050405020304" pitchFamily="18" charset="0"/>
              </a:rPr>
              <a:t>melakukan</a:t>
            </a:r>
            <a:r>
              <a:rPr lang="id-ID" sz="1600" spc="5" dirty="0">
                <a:effectLst/>
                <a:latin typeface="Times New Roman" panose="02020603050405020304" pitchFamily="18" charset="0"/>
                <a:ea typeface="Times New Roman" panose="02020603050405020304" pitchFamily="18" charset="0"/>
              </a:rPr>
              <a:t> </a:t>
            </a:r>
            <a:r>
              <a:rPr lang="id-ID" sz="1600" dirty="0">
                <a:effectLst/>
                <a:latin typeface="Times New Roman" panose="02020603050405020304" pitchFamily="18" charset="0"/>
                <a:ea typeface="Times New Roman" panose="02020603050405020304" pitchFamily="18" charset="0"/>
              </a:rPr>
              <a:t>pengelolaan</a:t>
            </a:r>
            <a:r>
              <a:rPr lang="id-ID" sz="1600" spc="5"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buku</a:t>
            </a:r>
            <a:r>
              <a:rPr lang="en-US" sz="1600" dirty="0">
                <a:effectLst/>
                <a:latin typeface="Times New Roman" panose="02020603050405020304" pitchFamily="18" charset="0"/>
                <a:ea typeface="Times New Roman" panose="02020603050405020304" pitchFamily="18" charset="0"/>
              </a:rPr>
              <a:t> dan </a:t>
            </a:r>
            <a:r>
              <a:rPr lang="en-US" sz="1600" dirty="0" err="1">
                <a:effectLst/>
                <a:latin typeface="Times New Roman" panose="02020603050405020304" pitchFamily="18" charset="0"/>
                <a:ea typeface="Times New Roman" panose="02020603050405020304" pitchFamily="18" charset="0"/>
              </a:rPr>
              <a:t>dokumen</a:t>
            </a:r>
            <a:r>
              <a:rPr lang="en-US" sz="1600" dirty="0">
                <a:effectLst/>
                <a:latin typeface="Times New Roman" panose="02020603050405020304" pitchFamily="18" charset="0"/>
                <a:ea typeface="Times New Roman" panose="02020603050405020304" pitchFamily="18" charset="0"/>
              </a:rPr>
              <a:t> di PT PLN </a:t>
            </a:r>
            <a:r>
              <a:rPr lang="en-US" sz="1600" dirty="0" err="1">
                <a:effectLst/>
                <a:latin typeface="Times New Roman" panose="02020603050405020304" pitchFamily="18" charset="0"/>
                <a:ea typeface="Times New Roman" panose="02020603050405020304" pitchFamily="18" charset="0"/>
              </a:rPr>
              <a:t>Batam</a:t>
            </a:r>
            <a:r>
              <a:rPr lang="id-ID" sz="1600" dirty="0">
                <a:effectLst/>
                <a:latin typeface="Times New Roman" panose="02020603050405020304" pitchFamily="18" charset="0"/>
                <a:ea typeface="Times New Roman" panose="02020603050405020304" pitchFamily="18" charset="0"/>
              </a:rPr>
              <a:t>.</a:t>
            </a:r>
            <a:endParaRPr lang="en-ID" sz="1600" dirty="0">
              <a:effectLst/>
              <a:latin typeface="Times New Roman" panose="02020603050405020304" pitchFamily="18" charset="0"/>
              <a:ea typeface="Times New Roman" panose="02020603050405020304" pitchFamily="18" charset="0"/>
            </a:endParaRPr>
          </a:p>
          <a:p>
            <a:pPr marL="742950" marR="605790" lvl="1" indent="-285750">
              <a:lnSpc>
                <a:spcPct val="151000"/>
              </a:lnSpc>
              <a:spcBef>
                <a:spcPts val="650"/>
              </a:spcBef>
              <a:spcAft>
                <a:spcPts val="0"/>
              </a:spcAft>
              <a:buSzPts val="1200"/>
              <a:buFont typeface="Times New Roman" panose="02020603050405020304" pitchFamily="18" charset="0"/>
              <a:buAutoNum type="arabicPeriod"/>
              <a:tabLst>
                <a:tab pos="729615" algn="l"/>
              </a:tabLst>
            </a:pPr>
            <a:r>
              <a:rPr lang="en-US" sz="1600" dirty="0" err="1">
                <a:effectLst/>
                <a:latin typeface="Times New Roman" panose="02020603050405020304" pitchFamily="18" charset="0"/>
                <a:ea typeface="Times New Roman" panose="02020603050405020304" pitchFamily="18" charset="0"/>
              </a:rPr>
              <a:t>Memberikan</a:t>
            </a:r>
            <a:r>
              <a:rPr lang="en-US" sz="1600" dirty="0">
                <a:effectLst/>
                <a:latin typeface="Times New Roman" panose="02020603050405020304" pitchFamily="18" charset="0"/>
                <a:ea typeface="Times New Roman" panose="02020603050405020304" pitchFamily="18" charset="0"/>
              </a:rPr>
              <a:t> data </a:t>
            </a:r>
            <a:r>
              <a:rPr lang="en-US" sz="1600" dirty="0" err="1">
                <a:effectLst/>
                <a:latin typeface="Times New Roman" panose="02020603050405020304" pitchFamily="18" charset="0"/>
                <a:ea typeface="Times New Roman" panose="02020603050405020304" pitchFamily="18" charset="0"/>
              </a:rPr>
              <a:t>statistik</a:t>
            </a:r>
            <a:r>
              <a:rPr lang="en-US" sz="1600" dirty="0">
                <a:effectLst/>
                <a:latin typeface="Times New Roman" panose="02020603050405020304" pitchFamily="18" charset="0"/>
                <a:ea typeface="Times New Roman" panose="02020603050405020304" pitchFamily="18" charset="0"/>
              </a:rPr>
              <a:t> yang </a:t>
            </a:r>
            <a:r>
              <a:rPr lang="en-US" sz="1600" dirty="0" err="1">
                <a:effectLst/>
                <a:latin typeface="Times New Roman" panose="02020603050405020304" pitchFamily="18" charset="0"/>
                <a:ea typeface="Times New Roman" panose="02020603050405020304" pitchFamily="18" charset="0"/>
              </a:rPr>
              <a:t>dapat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membantu</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perusahaan</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untuk</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mengidentifikasi</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minat</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baca</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pegawai</a:t>
            </a:r>
            <a:r>
              <a:rPr lang="en-US" sz="1600" dirty="0">
                <a:effectLst/>
                <a:latin typeface="Times New Roman" panose="02020603050405020304" pitchFamily="18" charset="0"/>
                <a:ea typeface="Times New Roman" panose="02020603050405020304" pitchFamily="18" charset="0"/>
              </a:rPr>
              <a:t> PT PLN </a:t>
            </a:r>
            <a:r>
              <a:rPr lang="en-US" sz="1600" dirty="0" err="1">
                <a:effectLst/>
                <a:latin typeface="Times New Roman" panose="02020603050405020304" pitchFamily="18" charset="0"/>
                <a:ea typeface="Times New Roman" panose="02020603050405020304" pitchFamily="18" charset="0"/>
              </a:rPr>
              <a:t>Batam</a:t>
            </a:r>
            <a:endParaRPr lang="en-ID" sz="1600" dirty="0">
              <a:effectLst/>
              <a:latin typeface="Times New Roman" panose="02020603050405020304" pitchFamily="18" charset="0"/>
              <a:ea typeface="Times New Roman" panose="02020603050405020304" pitchFamily="18" charset="0"/>
            </a:endParaRPr>
          </a:p>
          <a:p>
            <a:pPr marL="742950" marR="920750" lvl="1" indent="-285750">
              <a:lnSpc>
                <a:spcPct val="146000"/>
              </a:lnSpc>
              <a:spcBef>
                <a:spcPts val="10"/>
              </a:spcBef>
              <a:spcAft>
                <a:spcPts val="0"/>
              </a:spcAft>
              <a:buSzPts val="1200"/>
              <a:buFont typeface="Times New Roman" panose="02020603050405020304" pitchFamily="18" charset="0"/>
              <a:buAutoNum type="arabicPeriod"/>
              <a:tabLst>
                <a:tab pos="729615" algn="l"/>
              </a:tabLst>
            </a:pPr>
            <a:r>
              <a:rPr lang="id-ID" sz="1600" spc="-5" dirty="0">
                <a:effectLst/>
                <a:latin typeface="Times New Roman" panose="02020603050405020304" pitchFamily="18" charset="0"/>
                <a:ea typeface="Times New Roman" panose="02020603050405020304" pitchFamily="18" charset="0"/>
              </a:rPr>
              <a:t>Memberikan</a:t>
            </a:r>
            <a:r>
              <a:rPr lang="id-ID" sz="1600" spc="-70" dirty="0">
                <a:effectLst/>
                <a:latin typeface="Times New Roman" panose="02020603050405020304" pitchFamily="18" charset="0"/>
                <a:ea typeface="Times New Roman" panose="02020603050405020304" pitchFamily="18" charset="0"/>
              </a:rPr>
              <a:t> </a:t>
            </a:r>
            <a:r>
              <a:rPr lang="id-ID" sz="1600" spc="-5" dirty="0">
                <a:effectLst/>
                <a:latin typeface="Times New Roman" panose="02020603050405020304" pitchFamily="18" charset="0"/>
                <a:ea typeface="Times New Roman" panose="02020603050405020304" pitchFamily="18" charset="0"/>
              </a:rPr>
              <a:t>kemudahan</a:t>
            </a:r>
            <a:r>
              <a:rPr lang="id-ID" sz="1600" spc="-65" dirty="0">
                <a:effectLst/>
                <a:latin typeface="Times New Roman" panose="02020603050405020304" pitchFamily="18" charset="0"/>
                <a:ea typeface="Times New Roman" panose="02020603050405020304" pitchFamily="18" charset="0"/>
              </a:rPr>
              <a:t> </a:t>
            </a:r>
            <a:r>
              <a:rPr lang="id-ID" sz="1600" spc="-5" dirty="0">
                <a:effectLst/>
                <a:latin typeface="Times New Roman" panose="02020603050405020304" pitchFamily="18" charset="0"/>
                <a:ea typeface="Times New Roman" panose="02020603050405020304" pitchFamily="18" charset="0"/>
              </a:rPr>
              <a:t>bagi</a:t>
            </a:r>
            <a:r>
              <a:rPr lang="id-ID" sz="1600" spc="50" dirty="0">
                <a:effectLst/>
                <a:latin typeface="Times New Roman" panose="02020603050405020304" pitchFamily="18" charset="0"/>
                <a:ea typeface="Times New Roman" panose="02020603050405020304" pitchFamily="18" charset="0"/>
              </a:rPr>
              <a:t> </a:t>
            </a:r>
            <a:r>
              <a:rPr lang="en-US" sz="1600" spc="-5" dirty="0">
                <a:effectLst/>
                <a:latin typeface="Times New Roman" panose="02020603050405020304" pitchFamily="18" charset="0"/>
                <a:ea typeface="Times New Roman" panose="02020603050405020304" pitchFamily="18" charset="0"/>
              </a:rPr>
              <a:t>guest</a:t>
            </a:r>
            <a:r>
              <a:rPr lang="en-US" sz="1600" spc="55" dirty="0">
                <a:effectLst/>
                <a:latin typeface="Times New Roman" panose="02020603050405020304" pitchFamily="18" charset="0"/>
                <a:ea typeface="Times New Roman" panose="02020603050405020304" pitchFamily="18" charset="0"/>
              </a:rPr>
              <a:t> </a:t>
            </a:r>
            <a:r>
              <a:rPr lang="id-ID" sz="1600" spc="-5" dirty="0">
                <a:effectLst/>
                <a:latin typeface="Times New Roman" panose="02020603050405020304" pitchFamily="18" charset="0"/>
                <a:ea typeface="Times New Roman" panose="02020603050405020304" pitchFamily="18" charset="0"/>
              </a:rPr>
              <a:t>untuk</a:t>
            </a:r>
            <a:r>
              <a:rPr lang="id-ID" sz="1600" spc="85" dirty="0">
                <a:effectLst/>
                <a:latin typeface="Times New Roman" panose="02020603050405020304" pitchFamily="18" charset="0"/>
                <a:ea typeface="Times New Roman" panose="02020603050405020304" pitchFamily="18" charset="0"/>
              </a:rPr>
              <a:t> </a:t>
            </a:r>
            <a:r>
              <a:rPr lang="id-ID" sz="1600" spc="-5" dirty="0">
                <a:effectLst/>
                <a:latin typeface="Times New Roman" panose="02020603050405020304" pitchFamily="18" charset="0"/>
                <a:ea typeface="Times New Roman" panose="02020603050405020304" pitchFamily="18" charset="0"/>
              </a:rPr>
              <a:t>mengakses</a:t>
            </a:r>
            <a:r>
              <a:rPr lang="id-ID" sz="1600" spc="55"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buku</a:t>
            </a:r>
            <a:r>
              <a:rPr lang="en-US" sz="1600" dirty="0">
                <a:effectLst/>
                <a:latin typeface="Times New Roman" panose="02020603050405020304" pitchFamily="18" charset="0"/>
                <a:ea typeface="Times New Roman" panose="02020603050405020304" pitchFamily="18" charset="0"/>
              </a:rPr>
              <a:t> dan </a:t>
            </a:r>
            <a:r>
              <a:rPr lang="en-US" sz="1600" dirty="0" err="1">
                <a:effectLst/>
                <a:latin typeface="Times New Roman" panose="02020603050405020304" pitchFamily="18" charset="0"/>
                <a:ea typeface="Times New Roman" panose="02020603050405020304" pitchFamily="18" charset="0"/>
              </a:rPr>
              <a:t>dokumen</a:t>
            </a:r>
            <a:r>
              <a:rPr lang="en-US" sz="1600" dirty="0">
                <a:effectLst/>
                <a:latin typeface="Times New Roman" panose="02020603050405020304" pitchFamily="18" charset="0"/>
                <a:ea typeface="Times New Roman" panose="02020603050405020304" pitchFamily="18" charset="0"/>
              </a:rPr>
              <a:t> PT PLN </a:t>
            </a:r>
            <a:r>
              <a:rPr lang="en-US" sz="1600" dirty="0" err="1">
                <a:effectLst/>
                <a:latin typeface="Times New Roman" panose="02020603050405020304" pitchFamily="18" charset="0"/>
                <a:ea typeface="Times New Roman" panose="02020603050405020304" pitchFamily="18" charset="0"/>
              </a:rPr>
              <a:t>Batam</a:t>
            </a:r>
            <a:r>
              <a:rPr lang="id-ID" sz="1600" dirty="0">
                <a:effectLst/>
                <a:latin typeface="Times New Roman" panose="02020603050405020304" pitchFamily="18" charset="0"/>
                <a:ea typeface="Times New Roman" panose="02020603050405020304" pitchFamily="18" charset="0"/>
              </a:rPr>
              <a:t>.</a:t>
            </a:r>
            <a:endParaRPr lang="en-ID" sz="1600" dirty="0">
              <a:effectLst/>
              <a:latin typeface="Times New Roman" panose="02020603050405020304" pitchFamily="18" charset="0"/>
              <a:ea typeface="Times New Roman" panose="02020603050405020304" pitchFamily="18" charset="0"/>
            </a:endParaRPr>
          </a:p>
          <a:p>
            <a:br>
              <a:rPr lang="id-ID" sz="1600" dirty="0">
                <a:effectLst/>
                <a:latin typeface="Times New Roman" panose="02020603050405020304" pitchFamily="18" charset="0"/>
                <a:ea typeface="Times New Roman" panose="02020603050405020304" pitchFamily="18" charset="0"/>
              </a:rPr>
            </a:br>
            <a:endParaRPr lang="en-ID" sz="1600" dirty="0">
              <a:effectLst/>
              <a:latin typeface="Times New Roman" panose="02020603050405020304" pitchFamily="18" charset="0"/>
              <a:ea typeface="Times New Roman" panose="02020603050405020304" pitchFamily="18" charset="0"/>
            </a:endParaRPr>
          </a:p>
        </p:txBody>
      </p:sp>
      <p:sp>
        <p:nvSpPr>
          <p:cNvPr id="3" name="Google Shape;409;p35">
            <a:extLst>
              <a:ext uri="{FF2B5EF4-FFF2-40B4-BE49-F238E27FC236}">
                <a16:creationId xmlns:a16="http://schemas.microsoft.com/office/drawing/2014/main" id="{C74E2B3F-47CA-DCCD-8864-9AF18E140838}"/>
              </a:ext>
            </a:extLst>
          </p:cNvPr>
          <p:cNvSpPr txBox="1">
            <a:spLocks/>
          </p:cNvSpPr>
          <p:nvPr/>
        </p:nvSpPr>
        <p:spPr>
          <a:xfrm>
            <a:off x="534038" y="131422"/>
            <a:ext cx="2984768" cy="5466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800" b="1" dirty="0"/>
              <a:t>MANFAAT</a:t>
            </a:r>
          </a:p>
        </p:txBody>
      </p:sp>
    </p:spTree>
    <p:extLst>
      <p:ext uri="{BB962C8B-B14F-4D97-AF65-F5344CB8AC3E}">
        <p14:creationId xmlns:p14="http://schemas.microsoft.com/office/powerpoint/2010/main" val="117460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4" name="TextBox 3">
            <a:extLst>
              <a:ext uri="{FF2B5EF4-FFF2-40B4-BE49-F238E27FC236}">
                <a16:creationId xmlns:a16="http://schemas.microsoft.com/office/drawing/2014/main" id="{7B16F769-A8AB-EB42-86EF-8BE7A85CA5F4}"/>
              </a:ext>
            </a:extLst>
          </p:cNvPr>
          <p:cNvSpPr txBox="1"/>
          <p:nvPr/>
        </p:nvSpPr>
        <p:spPr>
          <a:xfrm>
            <a:off x="313603" y="1536771"/>
            <a:ext cx="4384221" cy="2275110"/>
          </a:xfrm>
          <a:prstGeom prst="rect">
            <a:avLst/>
          </a:prstGeom>
          <a:noFill/>
        </p:spPr>
        <p:txBody>
          <a:bodyPr wrap="square">
            <a:spAutoFit/>
          </a:bodyPr>
          <a:lstStyle/>
          <a:p>
            <a:pPr marL="457200" marR="605790" lvl="1">
              <a:lnSpc>
                <a:spcPct val="151000"/>
              </a:lnSpc>
              <a:spcBef>
                <a:spcPts val="650"/>
              </a:spcBef>
              <a:spcAft>
                <a:spcPts val="0"/>
              </a:spcAft>
              <a:buSzPts val="1200"/>
              <a:tabLst>
                <a:tab pos="729615" algn="l"/>
              </a:tabLst>
            </a:pPr>
            <a:r>
              <a:rPr lang="en-US" sz="1600" dirty="0">
                <a:effectLst/>
                <a:latin typeface="Times New Roman" panose="02020603050405020304" pitchFamily="18" charset="0"/>
                <a:ea typeface="Times New Roman" panose="02020603050405020304" pitchFamily="18" charset="0"/>
              </a:rPr>
              <a:t>LARAVEL</a:t>
            </a:r>
          </a:p>
          <a:p>
            <a:pPr marL="457200" marR="605790" lvl="1">
              <a:lnSpc>
                <a:spcPct val="151000"/>
              </a:lnSpc>
              <a:spcBef>
                <a:spcPts val="650"/>
              </a:spcBef>
              <a:spcAft>
                <a:spcPts val="0"/>
              </a:spcAft>
              <a:buSzPts val="1200"/>
              <a:tabLst>
                <a:tab pos="729615" algn="l"/>
              </a:tabLst>
            </a:pPr>
            <a:r>
              <a:rPr lang="en-US" sz="1200" dirty="0">
                <a:effectLst/>
                <a:latin typeface="Times New Roman" panose="02020603050405020304" pitchFamily="18" charset="0"/>
                <a:ea typeface="Times New Roman" panose="02020603050405020304" pitchFamily="18" charset="0"/>
              </a:rPr>
              <a:t>Laravel </a:t>
            </a:r>
            <a:r>
              <a:rPr lang="id-ID" sz="1200" dirty="0">
                <a:effectLst/>
                <a:latin typeface="Times New Roman" panose="02020603050405020304" pitchFamily="18" charset="0"/>
                <a:ea typeface="Times New Roman" panose="02020603050405020304" pitchFamily="18" charset="0"/>
              </a:rPr>
              <a:t>adalah sebuah framework web berbasis PHP yang open-source dan tidak berbayar, diciptakan oleh Taylor Otwell dan diperuntukkan untuk pengembangan aplikasi web yang menggunakan pola MVC.</a:t>
            </a:r>
            <a:br>
              <a:rPr lang="id-ID" sz="1600" dirty="0">
                <a:effectLst/>
                <a:latin typeface="Times New Roman" panose="02020603050405020304" pitchFamily="18" charset="0"/>
                <a:ea typeface="Times New Roman" panose="02020603050405020304" pitchFamily="18" charset="0"/>
              </a:rPr>
            </a:br>
            <a:endParaRPr lang="en-ID" sz="1600" dirty="0">
              <a:effectLst/>
              <a:latin typeface="Times New Roman" panose="02020603050405020304" pitchFamily="18" charset="0"/>
              <a:ea typeface="Times New Roman" panose="02020603050405020304" pitchFamily="18" charset="0"/>
            </a:endParaRPr>
          </a:p>
        </p:txBody>
      </p:sp>
      <p:sp>
        <p:nvSpPr>
          <p:cNvPr id="3" name="Google Shape;409;p35">
            <a:extLst>
              <a:ext uri="{FF2B5EF4-FFF2-40B4-BE49-F238E27FC236}">
                <a16:creationId xmlns:a16="http://schemas.microsoft.com/office/drawing/2014/main" id="{C74E2B3F-47CA-DCCD-8864-9AF18E140838}"/>
              </a:ext>
            </a:extLst>
          </p:cNvPr>
          <p:cNvSpPr txBox="1">
            <a:spLocks/>
          </p:cNvSpPr>
          <p:nvPr/>
        </p:nvSpPr>
        <p:spPr>
          <a:xfrm>
            <a:off x="534038" y="131422"/>
            <a:ext cx="2984768" cy="5466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800" b="1" dirty="0"/>
              <a:t>LANDASAN TEORI</a:t>
            </a:r>
          </a:p>
        </p:txBody>
      </p:sp>
      <p:sp>
        <p:nvSpPr>
          <p:cNvPr id="5" name="TextBox 4">
            <a:extLst>
              <a:ext uri="{FF2B5EF4-FFF2-40B4-BE49-F238E27FC236}">
                <a16:creationId xmlns:a16="http://schemas.microsoft.com/office/drawing/2014/main" id="{7EF8D5B4-5442-1B2B-9248-68F76BCB6707}"/>
              </a:ext>
            </a:extLst>
          </p:cNvPr>
          <p:cNvSpPr txBox="1"/>
          <p:nvPr/>
        </p:nvSpPr>
        <p:spPr>
          <a:xfrm>
            <a:off x="4648839" y="678074"/>
            <a:ext cx="4384221" cy="1996252"/>
          </a:xfrm>
          <a:prstGeom prst="rect">
            <a:avLst/>
          </a:prstGeom>
          <a:noFill/>
        </p:spPr>
        <p:txBody>
          <a:bodyPr wrap="square">
            <a:spAutoFit/>
          </a:bodyPr>
          <a:lstStyle/>
          <a:p>
            <a:pPr marL="457200" marR="605790" lvl="1">
              <a:lnSpc>
                <a:spcPct val="151000"/>
              </a:lnSpc>
              <a:spcBef>
                <a:spcPts val="650"/>
              </a:spcBef>
              <a:spcAft>
                <a:spcPts val="0"/>
              </a:spcAft>
              <a:buSzPts val="1200"/>
              <a:tabLst>
                <a:tab pos="729615" algn="l"/>
              </a:tabLst>
            </a:pPr>
            <a:r>
              <a:rPr lang="en-US" sz="1600" dirty="0">
                <a:effectLst/>
                <a:latin typeface="Times New Roman" panose="02020603050405020304" pitchFamily="18" charset="0"/>
                <a:ea typeface="Times New Roman" panose="02020603050405020304" pitchFamily="18" charset="0"/>
              </a:rPr>
              <a:t>Angular</a:t>
            </a:r>
          </a:p>
          <a:p>
            <a:pPr marL="457200" marR="605790" lvl="1">
              <a:lnSpc>
                <a:spcPct val="151000"/>
              </a:lnSpc>
              <a:spcBef>
                <a:spcPts val="650"/>
              </a:spcBef>
              <a:spcAft>
                <a:spcPts val="0"/>
              </a:spcAft>
              <a:buSzPts val="1200"/>
              <a:tabLst>
                <a:tab pos="729615" algn="l"/>
              </a:tabLst>
            </a:pPr>
            <a:r>
              <a:rPr lang="id-ID" sz="1200" dirty="0">
                <a:effectLst/>
                <a:latin typeface="Times New Roman" panose="02020603050405020304" pitchFamily="18" charset="0"/>
                <a:ea typeface="Times New Roman" panose="02020603050405020304" pitchFamily="18" charset="0"/>
              </a:rPr>
              <a:t>Angular merupakan framework javascript yang dikembangkan oleh Google dan digunakan dalam menangani seluruh aplikasi client side dan interaksinya</a:t>
            </a:r>
            <a:r>
              <a:rPr lang="en-US" sz="1200" dirty="0">
                <a:effectLst/>
                <a:latin typeface="Times New Roman" panose="02020603050405020304" pitchFamily="18" charset="0"/>
                <a:ea typeface="Times New Roman" panose="02020603050405020304" pitchFamily="18" charset="0"/>
              </a:rPr>
              <a:t>.</a:t>
            </a:r>
            <a:br>
              <a:rPr lang="id-ID" sz="1600" dirty="0">
                <a:effectLst/>
                <a:latin typeface="Times New Roman" panose="02020603050405020304" pitchFamily="18" charset="0"/>
                <a:ea typeface="Times New Roman" panose="02020603050405020304" pitchFamily="18" charset="0"/>
              </a:rPr>
            </a:br>
            <a:endParaRPr lang="en-ID" sz="16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E5C5D19D-4155-B5C1-ABD6-9E96543A1C19}"/>
              </a:ext>
            </a:extLst>
          </p:cNvPr>
          <p:cNvSpPr txBox="1"/>
          <p:nvPr/>
        </p:nvSpPr>
        <p:spPr>
          <a:xfrm>
            <a:off x="4648839" y="2217802"/>
            <a:ext cx="4384221" cy="3015505"/>
          </a:xfrm>
          <a:prstGeom prst="rect">
            <a:avLst/>
          </a:prstGeom>
          <a:noFill/>
        </p:spPr>
        <p:txBody>
          <a:bodyPr wrap="square">
            <a:spAutoFit/>
          </a:bodyPr>
          <a:lstStyle/>
          <a:p>
            <a:pPr marL="457200" marR="605790" lvl="1">
              <a:lnSpc>
                <a:spcPct val="151000"/>
              </a:lnSpc>
              <a:spcBef>
                <a:spcPts val="650"/>
              </a:spcBef>
              <a:spcAft>
                <a:spcPts val="0"/>
              </a:spcAft>
              <a:buSzPts val="1200"/>
              <a:tabLst>
                <a:tab pos="729615" algn="l"/>
              </a:tabLst>
            </a:pPr>
            <a:r>
              <a:rPr lang="en-US" sz="1600" dirty="0">
                <a:latin typeface="Times New Roman" panose="02020603050405020304" pitchFamily="18" charset="0"/>
                <a:ea typeface="Times New Roman" panose="02020603050405020304" pitchFamily="18" charset="0"/>
              </a:rPr>
              <a:t>MYSQL</a:t>
            </a:r>
            <a:endParaRPr lang="en-US" sz="1600" dirty="0">
              <a:effectLst/>
              <a:latin typeface="Times New Roman" panose="02020603050405020304" pitchFamily="18" charset="0"/>
              <a:ea typeface="Times New Roman" panose="02020603050405020304" pitchFamily="18" charset="0"/>
            </a:endParaRPr>
          </a:p>
          <a:p>
            <a:pPr marL="457200" marR="605790" lvl="1">
              <a:lnSpc>
                <a:spcPct val="151000"/>
              </a:lnSpc>
              <a:spcBef>
                <a:spcPts val="650"/>
              </a:spcBef>
              <a:buSzPts val="1200"/>
              <a:tabLst>
                <a:tab pos="729615" algn="l"/>
              </a:tabLst>
            </a:pPr>
            <a:r>
              <a:rPr lang="en-US" sz="1200" dirty="0"/>
              <a:t>MySQL </a:t>
            </a:r>
            <a:r>
              <a:rPr lang="en-US" sz="1200" dirty="0" err="1"/>
              <a:t>merupakan</a:t>
            </a:r>
            <a:r>
              <a:rPr lang="en-US" sz="1200" dirty="0"/>
              <a:t> </a:t>
            </a:r>
            <a:r>
              <a:rPr lang="en-US" sz="1200" dirty="0" err="1"/>
              <a:t>perangkat</a:t>
            </a:r>
            <a:r>
              <a:rPr lang="en-US" sz="1200" dirty="0"/>
              <a:t> </a:t>
            </a:r>
            <a:r>
              <a:rPr lang="en-US" sz="1200" dirty="0" err="1"/>
              <a:t>lunak</a:t>
            </a:r>
            <a:r>
              <a:rPr lang="en-US" sz="1200" dirty="0"/>
              <a:t> yang </a:t>
            </a:r>
            <a:r>
              <a:rPr lang="en-US" sz="1200" dirty="0" err="1"/>
              <a:t>memberikan</a:t>
            </a:r>
            <a:r>
              <a:rPr lang="en-US" sz="1200" dirty="0"/>
              <a:t> server basis data SQL (Structured Query Language) yang sangat </a:t>
            </a:r>
            <a:r>
              <a:rPr lang="en-US" sz="1200" dirty="0" err="1"/>
              <a:t>cepat</a:t>
            </a:r>
            <a:r>
              <a:rPr lang="en-US" sz="1200" dirty="0"/>
              <a:t>, </a:t>
            </a:r>
            <a:r>
              <a:rPr lang="en-US" sz="1200" dirty="0" err="1"/>
              <a:t>dapat</a:t>
            </a:r>
            <a:r>
              <a:rPr lang="en-US" sz="1200" dirty="0"/>
              <a:t> </a:t>
            </a:r>
            <a:r>
              <a:rPr lang="en-US" sz="1200" dirty="0" err="1"/>
              <a:t>dijalin</a:t>
            </a:r>
            <a:r>
              <a:rPr lang="en-US" sz="1200" dirty="0"/>
              <a:t> </a:t>
            </a:r>
            <a:r>
              <a:rPr lang="en-US" sz="1200" dirty="0" err="1"/>
              <a:t>atau</a:t>
            </a:r>
            <a:r>
              <a:rPr lang="en-US" sz="1200" dirty="0"/>
              <a:t> </a:t>
            </a:r>
            <a:r>
              <a:rPr lang="en-US" sz="1200" dirty="0" err="1"/>
              <a:t>dihubungkan</a:t>
            </a:r>
            <a:r>
              <a:rPr lang="en-US" sz="1200" dirty="0"/>
              <a:t> </a:t>
            </a:r>
            <a:r>
              <a:rPr lang="en-US" sz="1200" dirty="0" err="1"/>
              <a:t>dengan</a:t>
            </a:r>
            <a:r>
              <a:rPr lang="en-US" sz="1200" dirty="0"/>
              <a:t> proses-proses yang </a:t>
            </a:r>
            <a:r>
              <a:rPr lang="en-US" sz="1200" dirty="0" err="1"/>
              <a:t>berbasis</a:t>
            </a:r>
            <a:r>
              <a:rPr lang="en-US" sz="1200" dirty="0"/>
              <a:t> database, multi- </a:t>
            </a:r>
            <a:r>
              <a:rPr lang="en-US" sz="1200" dirty="0" err="1"/>
              <a:t>pengguna</a:t>
            </a:r>
            <a:r>
              <a:rPr lang="en-US" sz="1200" dirty="0"/>
              <a:t>, dan </a:t>
            </a:r>
            <a:r>
              <a:rPr lang="en-US" sz="1200" dirty="0" err="1"/>
              <a:t>kuat</a:t>
            </a:r>
            <a:r>
              <a:rPr lang="en-US" sz="1200" dirty="0"/>
              <a:t>.</a:t>
            </a:r>
          </a:p>
          <a:p>
            <a:pPr marL="457200" marR="605790" lvl="1">
              <a:lnSpc>
                <a:spcPct val="151000"/>
              </a:lnSpc>
              <a:spcBef>
                <a:spcPts val="650"/>
              </a:spcBef>
              <a:spcAft>
                <a:spcPts val="0"/>
              </a:spcAft>
              <a:buSzPts val="1200"/>
              <a:tabLst>
                <a:tab pos="729615" algn="l"/>
              </a:tabLst>
            </a:pPr>
            <a:br>
              <a:rPr lang="id-ID" sz="1600" dirty="0">
                <a:effectLst/>
                <a:latin typeface="Times New Roman" panose="02020603050405020304" pitchFamily="18" charset="0"/>
                <a:ea typeface="Times New Roman" panose="02020603050405020304" pitchFamily="18" charset="0"/>
              </a:rPr>
            </a:br>
            <a:endParaRPr lang="en-ID"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48430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3" name="Google Shape;409;p35">
            <a:extLst>
              <a:ext uri="{FF2B5EF4-FFF2-40B4-BE49-F238E27FC236}">
                <a16:creationId xmlns:a16="http://schemas.microsoft.com/office/drawing/2014/main" id="{C74E2B3F-47CA-DCCD-8864-9AF18E140838}"/>
              </a:ext>
            </a:extLst>
          </p:cNvPr>
          <p:cNvSpPr txBox="1">
            <a:spLocks/>
          </p:cNvSpPr>
          <p:nvPr/>
        </p:nvSpPr>
        <p:spPr>
          <a:xfrm>
            <a:off x="534037" y="131422"/>
            <a:ext cx="3311341" cy="5466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800" b="1" dirty="0"/>
              <a:t>METODE PENGEMBANGAN</a:t>
            </a:r>
          </a:p>
        </p:txBody>
      </p:sp>
      <p:sp>
        <p:nvSpPr>
          <p:cNvPr id="2" name="Google Shape;346;p37">
            <a:extLst>
              <a:ext uri="{FF2B5EF4-FFF2-40B4-BE49-F238E27FC236}">
                <a16:creationId xmlns:a16="http://schemas.microsoft.com/office/drawing/2014/main" id="{E3DFC803-47C7-9FAD-9198-6F398AC2C2A0}"/>
              </a:ext>
            </a:extLst>
          </p:cNvPr>
          <p:cNvSpPr/>
          <p:nvPr/>
        </p:nvSpPr>
        <p:spPr>
          <a:xfrm>
            <a:off x="534037" y="1202936"/>
            <a:ext cx="663900" cy="663900"/>
          </a:xfrm>
          <a:prstGeom prst="ellipse">
            <a:avLst/>
          </a:prstGeom>
          <a:solidFill>
            <a:srgbClr val="5CFFA6">
              <a:alpha val="435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dirty="0"/>
              <a:t>1</a:t>
            </a:r>
            <a:endParaRPr dirty="0"/>
          </a:p>
        </p:txBody>
      </p:sp>
      <p:sp>
        <p:nvSpPr>
          <p:cNvPr id="9" name="TextBox 8">
            <a:extLst>
              <a:ext uri="{FF2B5EF4-FFF2-40B4-BE49-F238E27FC236}">
                <a16:creationId xmlns:a16="http://schemas.microsoft.com/office/drawing/2014/main" id="{F51B59C6-A6BF-C99B-5EB5-C9878C92BF4E}"/>
              </a:ext>
            </a:extLst>
          </p:cNvPr>
          <p:cNvSpPr txBox="1"/>
          <p:nvPr/>
        </p:nvSpPr>
        <p:spPr>
          <a:xfrm>
            <a:off x="1322614" y="1315683"/>
            <a:ext cx="4572000" cy="307777"/>
          </a:xfrm>
          <a:prstGeom prst="rect">
            <a:avLst/>
          </a:prstGeom>
          <a:noFill/>
        </p:spPr>
        <p:txBody>
          <a:bodyPr wrap="square">
            <a:spAutoFit/>
          </a:bodyPr>
          <a:lstStyle/>
          <a:p>
            <a:r>
              <a:rPr lang="en-US" dirty="0"/>
              <a:t>Requirements (Analisa </a:t>
            </a:r>
            <a:r>
              <a:rPr lang="en-US" dirty="0" err="1"/>
              <a:t>Kebutuhan</a:t>
            </a:r>
            <a:r>
              <a:rPr lang="en-US" dirty="0"/>
              <a:t>)</a:t>
            </a:r>
            <a:endParaRPr lang="en-ID" dirty="0"/>
          </a:p>
        </p:txBody>
      </p:sp>
      <p:sp>
        <p:nvSpPr>
          <p:cNvPr id="10" name="Google Shape;346;p37">
            <a:extLst>
              <a:ext uri="{FF2B5EF4-FFF2-40B4-BE49-F238E27FC236}">
                <a16:creationId xmlns:a16="http://schemas.microsoft.com/office/drawing/2014/main" id="{90C3F15F-40D4-E9A4-9B17-15C1F786E32D}"/>
              </a:ext>
            </a:extLst>
          </p:cNvPr>
          <p:cNvSpPr/>
          <p:nvPr/>
        </p:nvSpPr>
        <p:spPr>
          <a:xfrm>
            <a:off x="534037" y="2059748"/>
            <a:ext cx="663900" cy="663900"/>
          </a:xfrm>
          <a:prstGeom prst="ellipse">
            <a:avLst/>
          </a:prstGeom>
          <a:solidFill>
            <a:srgbClr val="5CFFA6">
              <a:alpha val="435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dirty="0"/>
              <a:t>2</a:t>
            </a:r>
            <a:endParaRPr dirty="0"/>
          </a:p>
        </p:txBody>
      </p:sp>
      <p:sp>
        <p:nvSpPr>
          <p:cNvPr id="11" name="TextBox 10">
            <a:extLst>
              <a:ext uri="{FF2B5EF4-FFF2-40B4-BE49-F238E27FC236}">
                <a16:creationId xmlns:a16="http://schemas.microsoft.com/office/drawing/2014/main" id="{DBDB8CD7-885F-15A2-689E-056270430B28}"/>
              </a:ext>
            </a:extLst>
          </p:cNvPr>
          <p:cNvSpPr txBox="1"/>
          <p:nvPr/>
        </p:nvSpPr>
        <p:spPr>
          <a:xfrm>
            <a:off x="1322614" y="2172495"/>
            <a:ext cx="4572000" cy="307777"/>
          </a:xfrm>
          <a:prstGeom prst="rect">
            <a:avLst/>
          </a:prstGeom>
          <a:noFill/>
        </p:spPr>
        <p:txBody>
          <a:bodyPr wrap="square">
            <a:spAutoFit/>
          </a:bodyPr>
          <a:lstStyle/>
          <a:p>
            <a:pPr lvl="0"/>
            <a:r>
              <a:rPr lang="en-US" dirty="0"/>
              <a:t>Design (Desain </a:t>
            </a:r>
            <a:r>
              <a:rPr lang="en-US" dirty="0" err="1"/>
              <a:t>Sistem</a:t>
            </a:r>
            <a:r>
              <a:rPr lang="en-US" dirty="0"/>
              <a:t>)</a:t>
            </a:r>
          </a:p>
        </p:txBody>
      </p:sp>
      <p:sp>
        <p:nvSpPr>
          <p:cNvPr id="26" name="Google Shape;346;p37">
            <a:extLst>
              <a:ext uri="{FF2B5EF4-FFF2-40B4-BE49-F238E27FC236}">
                <a16:creationId xmlns:a16="http://schemas.microsoft.com/office/drawing/2014/main" id="{3D22F22A-72FF-26C4-471F-D338A7AE51E7}"/>
              </a:ext>
            </a:extLst>
          </p:cNvPr>
          <p:cNvSpPr/>
          <p:nvPr/>
        </p:nvSpPr>
        <p:spPr>
          <a:xfrm>
            <a:off x="4572000" y="1202936"/>
            <a:ext cx="663900" cy="663900"/>
          </a:xfrm>
          <a:prstGeom prst="ellipse">
            <a:avLst/>
          </a:prstGeom>
          <a:solidFill>
            <a:srgbClr val="5CFFA6">
              <a:alpha val="435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dirty="0"/>
              <a:t>3</a:t>
            </a:r>
            <a:endParaRPr dirty="0"/>
          </a:p>
        </p:txBody>
      </p:sp>
      <p:sp>
        <p:nvSpPr>
          <p:cNvPr id="27" name="TextBox 26">
            <a:extLst>
              <a:ext uri="{FF2B5EF4-FFF2-40B4-BE49-F238E27FC236}">
                <a16:creationId xmlns:a16="http://schemas.microsoft.com/office/drawing/2014/main" id="{22E067DB-922A-C59B-853D-8D2958473907}"/>
              </a:ext>
            </a:extLst>
          </p:cNvPr>
          <p:cNvSpPr txBox="1"/>
          <p:nvPr/>
        </p:nvSpPr>
        <p:spPr>
          <a:xfrm>
            <a:off x="5360577" y="1315683"/>
            <a:ext cx="4572000" cy="307777"/>
          </a:xfrm>
          <a:prstGeom prst="rect">
            <a:avLst/>
          </a:prstGeom>
          <a:noFill/>
        </p:spPr>
        <p:txBody>
          <a:bodyPr wrap="square">
            <a:spAutoFit/>
          </a:bodyPr>
          <a:lstStyle/>
          <a:p>
            <a:pPr lvl="0"/>
            <a:r>
              <a:rPr lang="en-US" dirty="0"/>
              <a:t>Development (</a:t>
            </a:r>
            <a:r>
              <a:rPr lang="en-US" dirty="0" err="1"/>
              <a:t>Penulisan</a:t>
            </a:r>
            <a:r>
              <a:rPr lang="en-US" dirty="0"/>
              <a:t> Program)</a:t>
            </a:r>
          </a:p>
        </p:txBody>
      </p:sp>
      <p:sp>
        <p:nvSpPr>
          <p:cNvPr id="28" name="Google Shape;346;p37">
            <a:extLst>
              <a:ext uri="{FF2B5EF4-FFF2-40B4-BE49-F238E27FC236}">
                <a16:creationId xmlns:a16="http://schemas.microsoft.com/office/drawing/2014/main" id="{99000694-E850-7C05-DBD6-E4AB7DC89291}"/>
              </a:ext>
            </a:extLst>
          </p:cNvPr>
          <p:cNvSpPr/>
          <p:nvPr/>
        </p:nvSpPr>
        <p:spPr>
          <a:xfrm>
            <a:off x="4572000" y="2059748"/>
            <a:ext cx="663900" cy="663900"/>
          </a:xfrm>
          <a:prstGeom prst="ellipse">
            <a:avLst/>
          </a:prstGeom>
          <a:solidFill>
            <a:srgbClr val="5CFFA6">
              <a:alpha val="435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dirty="0"/>
              <a:t>4</a:t>
            </a:r>
            <a:endParaRPr dirty="0"/>
          </a:p>
        </p:txBody>
      </p:sp>
      <p:sp>
        <p:nvSpPr>
          <p:cNvPr id="29" name="TextBox 28">
            <a:extLst>
              <a:ext uri="{FF2B5EF4-FFF2-40B4-BE49-F238E27FC236}">
                <a16:creationId xmlns:a16="http://schemas.microsoft.com/office/drawing/2014/main" id="{A8B844B3-0EFE-3C6E-91D1-7D4C5712C21F}"/>
              </a:ext>
            </a:extLst>
          </p:cNvPr>
          <p:cNvSpPr txBox="1"/>
          <p:nvPr/>
        </p:nvSpPr>
        <p:spPr>
          <a:xfrm>
            <a:off x="5360577" y="2172495"/>
            <a:ext cx="4572000" cy="307777"/>
          </a:xfrm>
          <a:prstGeom prst="rect">
            <a:avLst/>
          </a:prstGeom>
          <a:noFill/>
        </p:spPr>
        <p:txBody>
          <a:bodyPr wrap="square">
            <a:spAutoFit/>
          </a:bodyPr>
          <a:lstStyle/>
          <a:p>
            <a:pPr lvl="0"/>
            <a:r>
              <a:rPr lang="en-US" dirty="0"/>
              <a:t>Testing (</a:t>
            </a:r>
            <a:r>
              <a:rPr lang="en-US" dirty="0" err="1"/>
              <a:t>Pengujian</a:t>
            </a:r>
            <a:r>
              <a:rPr lang="en-US" dirty="0"/>
              <a:t> Program)</a:t>
            </a:r>
          </a:p>
        </p:txBody>
      </p:sp>
      <p:sp>
        <p:nvSpPr>
          <p:cNvPr id="30" name="Google Shape;346;p37">
            <a:extLst>
              <a:ext uri="{FF2B5EF4-FFF2-40B4-BE49-F238E27FC236}">
                <a16:creationId xmlns:a16="http://schemas.microsoft.com/office/drawing/2014/main" id="{8DFECBB8-3422-DF7E-F8FB-4FDBB614DDD6}"/>
              </a:ext>
            </a:extLst>
          </p:cNvPr>
          <p:cNvSpPr/>
          <p:nvPr/>
        </p:nvSpPr>
        <p:spPr>
          <a:xfrm>
            <a:off x="4001137" y="3029307"/>
            <a:ext cx="663900" cy="663900"/>
          </a:xfrm>
          <a:prstGeom prst="ellipse">
            <a:avLst/>
          </a:prstGeom>
          <a:solidFill>
            <a:srgbClr val="5CFFA6">
              <a:alpha val="4356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dirty="0"/>
              <a:t>5</a:t>
            </a:r>
            <a:endParaRPr dirty="0"/>
          </a:p>
        </p:txBody>
      </p:sp>
      <p:sp>
        <p:nvSpPr>
          <p:cNvPr id="31" name="TextBox 30">
            <a:extLst>
              <a:ext uri="{FF2B5EF4-FFF2-40B4-BE49-F238E27FC236}">
                <a16:creationId xmlns:a16="http://schemas.microsoft.com/office/drawing/2014/main" id="{C6A80226-D525-4114-5092-693A888371CF}"/>
              </a:ext>
            </a:extLst>
          </p:cNvPr>
          <p:cNvSpPr txBox="1"/>
          <p:nvPr/>
        </p:nvSpPr>
        <p:spPr>
          <a:xfrm>
            <a:off x="3042557" y="3721361"/>
            <a:ext cx="4572000" cy="307777"/>
          </a:xfrm>
          <a:prstGeom prst="rect">
            <a:avLst/>
          </a:prstGeom>
          <a:noFill/>
        </p:spPr>
        <p:txBody>
          <a:bodyPr wrap="square">
            <a:spAutoFit/>
          </a:bodyPr>
          <a:lstStyle/>
          <a:p>
            <a:r>
              <a:rPr lang="en-US" dirty="0"/>
              <a:t>Maintenance (</a:t>
            </a:r>
            <a:r>
              <a:rPr lang="en-US" dirty="0" err="1"/>
              <a:t>Pemeliharaan</a:t>
            </a:r>
            <a:r>
              <a:rPr lang="en-US" dirty="0"/>
              <a:t> </a:t>
            </a:r>
            <a:r>
              <a:rPr lang="en-US" dirty="0" err="1"/>
              <a:t>Sistem</a:t>
            </a:r>
            <a:r>
              <a:rPr lang="en-US" dirty="0"/>
              <a:t>)</a:t>
            </a:r>
          </a:p>
        </p:txBody>
      </p:sp>
    </p:spTree>
    <p:extLst>
      <p:ext uri="{BB962C8B-B14F-4D97-AF65-F5344CB8AC3E}">
        <p14:creationId xmlns:p14="http://schemas.microsoft.com/office/powerpoint/2010/main" val="2424274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3" name="Google Shape;409;p35">
            <a:extLst>
              <a:ext uri="{FF2B5EF4-FFF2-40B4-BE49-F238E27FC236}">
                <a16:creationId xmlns:a16="http://schemas.microsoft.com/office/drawing/2014/main" id="{C74E2B3F-47CA-DCCD-8864-9AF18E140838}"/>
              </a:ext>
            </a:extLst>
          </p:cNvPr>
          <p:cNvSpPr txBox="1">
            <a:spLocks/>
          </p:cNvSpPr>
          <p:nvPr/>
        </p:nvSpPr>
        <p:spPr>
          <a:xfrm>
            <a:off x="534037" y="131422"/>
            <a:ext cx="3311341" cy="5466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800" b="1" dirty="0"/>
              <a:t>GAMBARAN UMUM SISTEM</a:t>
            </a:r>
          </a:p>
        </p:txBody>
      </p:sp>
      <p:pic>
        <p:nvPicPr>
          <p:cNvPr id="6" name="Picture 5">
            <a:extLst>
              <a:ext uri="{FF2B5EF4-FFF2-40B4-BE49-F238E27FC236}">
                <a16:creationId xmlns:a16="http://schemas.microsoft.com/office/drawing/2014/main" id="{B792946D-AB11-C09A-4F2D-75EB7FA14C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770" y="1046389"/>
            <a:ext cx="4188460" cy="3067050"/>
          </a:xfrm>
          <a:prstGeom prst="rect">
            <a:avLst/>
          </a:prstGeom>
        </p:spPr>
      </p:pic>
    </p:spTree>
    <p:extLst>
      <p:ext uri="{BB962C8B-B14F-4D97-AF65-F5344CB8AC3E}">
        <p14:creationId xmlns:p14="http://schemas.microsoft.com/office/powerpoint/2010/main" val="3981913874"/>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1674</TotalTime>
  <Words>460</Words>
  <Application>Microsoft Office PowerPoint</Application>
  <PresentationFormat>On-screen Show (16:9)</PresentationFormat>
  <Paragraphs>52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Quattrocento Sans</vt:lpstr>
      <vt:lpstr>Arial</vt:lpstr>
      <vt:lpstr>Times New Roman</vt:lpstr>
      <vt:lpstr>Lora</vt:lpstr>
      <vt:lpstr>Viola template</vt:lpstr>
      <vt:lpstr>RANCANG BANGUN WEBSITE REPOSITORY UNTUK PT PLN BATAM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Timeline Pengerjaan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Perpustakaan</dc:title>
  <cp:lastModifiedBy>M Akbar</cp:lastModifiedBy>
  <cp:revision>5</cp:revision>
  <dcterms:modified xsi:type="dcterms:W3CDTF">2022-12-20T15:15:31Z</dcterms:modified>
</cp:coreProperties>
</file>