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306" r:id="rId4"/>
    <p:sldId id="335" r:id="rId5"/>
    <p:sldId id="307" r:id="rId6"/>
    <p:sldId id="308" r:id="rId7"/>
    <p:sldId id="309" r:id="rId8"/>
    <p:sldId id="310" r:id="rId9"/>
    <p:sldId id="311" r:id="rId10"/>
    <p:sldId id="31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Konsep</a:t>
            </a:r>
            <a:r>
              <a:rPr lang="en-US" b="1" i="0" dirty="0">
                <a:effectLst/>
                <a:latin typeface="Söhne"/>
              </a:rPr>
              <a:t> Jaringan </a:t>
            </a:r>
            <a:r>
              <a:rPr lang="en-US" b="1" i="0" dirty="0" err="1">
                <a:effectLst/>
                <a:latin typeface="Söhne"/>
              </a:rPr>
              <a:t>Nirkabel</a:t>
            </a:r>
            <a:r>
              <a:rPr lang="en-US" b="1" i="0" dirty="0">
                <a:effectLst/>
                <a:latin typeface="Söhne"/>
              </a:rPr>
              <a:t> (Wireless Network)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304800"/>
            <a:ext cx="7516442" cy="1116085"/>
          </a:xfrm>
        </p:spPr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WLAN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B3E50-18B3-433F-858A-67BA421C58AF}"/>
              </a:ext>
            </a:extLst>
          </p:cNvPr>
          <p:cNvSpPr txBox="1"/>
          <p:nvPr/>
        </p:nvSpPr>
        <p:spPr>
          <a:xfrm>
            <a:off x="1446212" y="366623"/>
            <a:ext cx="5410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en-US" sz="1400" b="1" dirty="0">
                <a:solidFill>
                  <a:srgbClr val="000000"/>
                </a:solidFill>
              </a:rPr>
              <a:t>Dynamic Frequency Selection (DFS):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DFS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 untuk </a:t>
            </a:r>
            <a:r>
              <a:rPr lang="en-US" sz="1400" dirty="0" err="1">
                <a:solidFill>
                  <a:srgbClr val="000000"/>
                </a:solidFill>
              </a:rPr>
              <a:t>mendeteksi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menghindari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saluran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frekuensi</a:t>
            </a:r>
            <a:r>
              <a:rPr lang="en-US" sz="1400" dirty="0">
                <a:solidFill>
                  <a:srgbClr val="000000"/>
                </a:solidFill>
              </a:rPr>
              <a:t> yang digunakan oleh radar </a:t>
            </a:r>
            <a:r>
              <a:rPr lang="en-US" sz="1400" dirty="0" err="1">
                <a:solidFill>
                  <a:srgbClr val="000000"/>
                </a:solidFill>
              </a:rPr>
              <a:t>cuaca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membantu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mengoptimalkan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kinerja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keandalan</a:t>
            </a:r>
            <a:r>
              <a:rPr lang="en-US" sz="1400" dirty="0">
                <a:solidFill>
                  <a:srgbClr val="000000"/>
                </a:solidFill>
              </a:rPr>
              <a:t> jaringan.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b="1" dirty="0">
                <a:solidFill>
                  <a:srgbClr val="000000"/>
                </a:solidFill>
              </a:rPr>
              <a:t>11. Captive Portal: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Untuk jaringan yang </a:t>
            </a:r>
            <a:r>
              <a:rPr lang="en-US" sz="1400" dirty="0" err="1">
                <a:solidFill>
                  <a:srgbClr val="000000"/>
                </a:solidFill>
              </a:rPr>
              <a:t>membutuhkan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otentikasi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pengguna</a:t>
            </a:r>
            <a:r>
              <a:rPr lang="en-US" sz="1400" dirty="0">
                <a:solidFill>
                  <a:srgbClr val="000000"/>
                </a:solidFill>
              </a:rPr>
              <a:t>, captive portal adalah </a:t>
            </a:r>
            <a:r>
              <a:rPr lang="en-US" sz="1400" dirty="0" err="1">
                <a:solidFill>
                  <a:srgbClr val="000000"/>
                </a:solidFill>
              </a:rPr>
              <a:t>komponen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meminta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pengguna</a:t>
            </a:r>
            <a:r>
              <a:rPr lang="en-US" sz="1400" dirty="0">
                <a:solidFill>
                  <a:srgbClr val="000000"/>
                </a:solidFill>
              </a:rPr>
              <a:t> untuk masuk atau </a:t>
            </a:r>
            <a:r>
              <a:rPr lang="en-US" sz="1400" dirty="0" err="1">
                <a:solidFill>
                  <a:srgbClr val="000000"/>
                </a:solidFill>
              </a:rPr>
              <a:t>memberikan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kredensial</a:t>
            </a:r>
            <a:r>
              <a:rPr lang="en-US" sz="1400" dirty="0">
                <a:solidFill>
                  <a:srgbClr val="000000"/>
                </a:solidFill>
              </a:rPr>
              <a:t> sebelum </a:t>
            </a:r>
            <a:r>
              <a:rPr lang="en-US" sz="1400" dirty="0" err="1">
                <a:solidFill>
                  <a:srgbClr val="000000"/>
                </a:solidFill>
              </a:rPr>
              <a:t>mengakses</a:t>
            </a:r>
            <a:r>
              <a:rPr lang="en-US" sz="1400" dirty="0">
                <a:solidFill>
                  <a:srgbClr val="000000"/>
                </a:solidFill>
              </a:rPr>
              <a:t> jaringan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b="1" dirty="0">
                <a:solidFill>
                  <a:srgbClr val="000000"/>
                </a:solidFill>
              </a:rPr>
              <a:t>12. Power over Ethernet (PoE):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PoE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penyaluran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listrik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melalui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kabel</a:t>
            </a:r>
            <a:r>
              <a:rPr lang="en-US" sz="1400" dirty="0">
                <a:solidFill>
                  <a:srgbClr val="000000"/>
                </a:solidFill>
              </a:rPr>
              <a:t> Ethernet,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penggunaan</a:t>
            </a:r>
            <a:r>
              <a:rPr lang="en-US" sz="1400" dirty="0">
                <a:solidFill>
                  <a:srgbClr val="000000"/>
                </a:solidFill>
              </a:rPr>
              <a:t> access point </a:t>
            </a:r>
            <a:r>
              <a:rPr lang="en-US" sz="1400" dirty="0" err="1">
                <a:solidFill>
                  <a:srgbClr val="000000"/>
                </a:solidFill>
              </a:rPr>
              <a:t>tanpa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memerlukan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sumber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listrik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tambahan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b="1" dirty="0">
                <a:solidFill>
                  <a:srgbClr val="000000"/>
                </a:solidFill>
              </a:rPr>
              <a:t>13. Mesh Networking Devices: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US" sz="1400" dirty="0">
              <a:solidFill>
                <a:srgbClr val="000000"/>
              </a:solidFill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Dalam beberapa </a:t>
            </a:r>
            <a:r>
              <a:rPr lang="en-US" sz="1400" dirty="0" err="1">
                <a:solidFill>
                  <a:srgbClr val="000000"/>
                </a:solidFill>
              </a:rPr>
              <a:t>skenario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mendukung</a:t>
            </a:r>
            <a:r>
              <a:rPr lang="en-US" sz="1400" dirty="0">
                <a:solidFill>
                  <a:srgbClr val="000000"/>
                </a:solidFill>
              </a:rPr>
              <a:t> jaringan mesh dapat digunakan. Ini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untuk </a:t>
            </a:r>
            <a:r>
              <a:rPr lang="en-US" sz="1400" dirty="0" err="1">
                <a:solidFill>
                  <a:srgbClr val="000000"/>
                </a:solidFill>
              </a:rPr>
              <a:t>saling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terhubung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memperluas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cakupan</a:t>
            </a:r>
            <a:r>
              <a:rPr lang="en-US" sz="1400" dirty="0">
                <a:solidFill>
                  <a:srgbClr val="000000"/>
                </a:solidFill>
              </a:rPr>
              <a:t> jaringan dengan lebih </a:t>
            </a:r>
            <a:r>
              <a:rPr lang="en-US" sz="1400" dirty="0" err="1">
                <a:solidFill>
                  <a:srgbClr val="000000"/>
                </a:solidFill>
              </a:rPr>
              <a:t>fleksibel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146" name="Picture 2" descr="Captive Web Portal for ESP8266 with MicroPython - Part 3 · Anson VanDoren">
            <a:extLst>
              <a:ext uri="{FF2B5EF4-FFF2-40B4-BE49-F238E27FC236}">
                <a16:creationId xmlns:a16="http://schemas.microsoft.com/office/drawing/2014/main" id="{0FA760E5-77E3-C430-6D00-048B46FF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8" y="366623"/>
            <a:ext cx="2301826" cy="209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DC8E8-36D2-DF18-BEC2-5E223C5D04C0}"/>
              </a:ext>
            </a:extLst>
          </p:cNvPr>
          <p:cNvSpPr txBox="1"/>
          <p:nvPr/>
        </p:nvSpPr>
        <p:spPr>
          <a:xfrm>
            <a:off x="1446212" y="5957977"/>
            <a:ext cx="10210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Penting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diingat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bahwa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setiap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komponen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ini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berperan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penting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dalam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menyediakan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konektivitas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andal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manajemen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tepat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komponen-komponen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ini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kinerja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optimal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endParaRPr lang="en-US" sz="1400" dirty="0"/>
          </a:p>
        </p:txBody>
      </p:sp>
      <p:pic>
        <p:nvPicPr>
          <p:cNvPr id="6148" name="Picture 4" descr="Difference between wired and wireless mesh - Super User">
            <a:extLst>
              <a:ext uri="{FF2B5EF4-FFF2-40B4-BE49-F238E27FC236}">
                <a16:creationId xmlns:a16="http://schemas.microsoft.com/office/drawing/2014/main" id="{291E5128-9E4E-C0E0-5BB8-0E069632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36" y="2797046"/>
            <a:ext cx="4337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imasi Bergerak Sekian Dan Terima Kasih Gif : Download Animasi ...">
            <a:extLst>
              <a:ext uri="{FF2B5EF4-FFF2-40B4-BE49-F238E27FC236}">
                <a16:creationId xmlns:a16="http://schemas.microsoft.com/office/drawing/2014/main" id="{DD003B2E-5B72-62D1-5595-C51CBF66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66800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2FB92-FB3C-B756-DCD7-655AA7A1EB90}"/>
              </a:ext>
            </a:extLst>
          </p:cNvPr>
          <p:cNvSpPr txBox="1"/>
          <p:nvPr/>
        </p:nvSpPr>
        <p:spPr>
          <a:xfrm>
            <a:off x="1520824" y="658068"/>
            <a:ext cx="10030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Jaringan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,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dikenal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WLAN (Wireless Local Area Network), adalah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jenis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komputer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yang tidak menggunakan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kabel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fisik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menghubungkan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perangkat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sama lain.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Sebaliknya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, jaringan ini menggunakan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gelombang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radio atau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inframerah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untuk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mentransmisikan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antar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uphemia (Body)"/>
              </a:rPr>
              <a:t>perangkat</a:t>
            </a:r>
            <a:r>
              <a:rPr lang="en-US" b="0" i="0" dirty="0">
                <a:solidFill>
                  <a:srgbClr val="000000"/>
                </a:solidFill>
                <a:effectLst/>
                <a:latin typeface="Euphemia (Body)"/>
              </a:rPr>
              <a:t>. </a:t>
            </a:r>
            <a:endParaRPr lang="en-US" dirty="0">
              <a:solidFill>
                <a:srgbClr val="000000"/>
              </a:solidFill>
              <a:latin typeface="Euphemia (Body)"/>
            </a:endParaRPr>
          </a:p>
        </p:txBody>
      </p:sp>
      <p:pic>
        <p:nvPicPr>
          <p:cNvPr id="1028" name="Picture 4" descr="wirelessnetworking-KMTek">
            <a:extLst>
              <a:ext uri="{FF2B5EF4-FFF2-40B4-BE49-F238E27FC236}">
                <a16:creationId xmlns:a16="http://schemas.microsoft.com/office/drawing/2014/main" id="{FC87A97F-607D-2EEF-03E6-34AE81DA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2286247"/>
            <a:ext cx="4999648" cy="37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B02EE-F82A-70E3-4748-FE7DCA64CFD3}"/>
              </a:ext>
            </a:extLst>
          </p:cNvPr>
          <p:cNvSpPr txBox="1"/>
          <p:nvPr/>
        </p:nvSpPr>
        <p:spPr>
          <a:xfrm>
            <a:off x="1520824" y="145129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Euphemia (Body)"/>
              </a:rPr>
              <a:t>Konsep</a:t>
            </a:r>
            <a:r>
              <a:rPr lang="en-US" b="1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b="1" i="0" dirty="0">
                <a:solidFill>
                  <a:srgbClr val="000000"/>
                </a:solidFill>
                <a:effectLst/>
                <a:latin typeface="Euphemia (Body)"/>
              </a:rPr>
              <a:t> (Wireless Network):</a:t>
            </a:r>
            <a:endParaRPr lang="en-US" dirty="0">
              <a:solidFill>
                <a:srgbClr val="000000"/>
              </a:solidFill>
              <a:latin typeface="Euphemia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A74AD-1AE3-E964-A5C3-5631432CFF1D}"/>
              </a:ext>
            </a:extLst>
          </p:cNvPr>
          <p:cNvSpPr txBox="1"/>
          <p:nvPr/>
        </p:nvSpPr>
        <p:spPr>
          <a:xfrm>
            <a:off x="1480209" y="2314321"/>
            <a:ext cx="47666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0000"/>
                </a:solidFill>
              </a:rPr>
              <a:t>Jenis</a:t>
            </a:r>
            <a:r>
              <a:rPr lang="en-US" b="1" dirty="0">
                <a:solidFill>
                  <a:srgbClr val="000000"/>
                </a:solidFill>
              </a:rPr>
              <a:t> Media </a:t>
            </a:r>
            <a:r>
              <a:rPr lang="en-US" b="1" dirty="0" err="1">
                <a:solidFill>
                  <a:srgbClr val="000000"/>
                </a:solidFill>
              </a:rPr>
              <a:t>Nirkabel</a:t>
            </a:r>
            <a:endParaRPr lang="en-US" b="1" dirty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Standar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industri</a:t>
            </a:r>
            <a:r>
              <a:rPr lang="en-US" dirty="0">
                <a:solidFill>
                  <a:srgbClr val="000000"/>
                </a:solidFill>
              </a:rPr>
              <a:t> IEEE dan </a:t>
            </a:r>
            <a:r>
              <a:rPr lang="en-US" dirty="0" err="1">
                <a:solidFill>
                  <a:srgbClr val="000000"/>
                </a:solidFill>
              </a:rPr>
              <a:t>telekomunikasi</a:t>
            </a:r>
            <a:r>
              <a:rPr lang="en-US" dirty="0">
                <a:solidFill>
                  <a:srgbClr val="000000"/>
                </a:solidFill>
              </a:rPr>
              <a:t> untuk </a:t>
            </a:r>
            <a:r>
              <a:rPr lang="en-US" dirty="0" err="1">
                <a:solidFill>
                  <a:srgbClr val="000000"/>
                </a:solidFill>
              </a:rPr>
              <a:t>komunikasi</a:t>
            </a:r>
            <a:r>
              <a:rPr lang="en-US" dirty="0">
                <a:solidFill>
                  <a:srgbClr val="000000"/>
                </a:solidFill>
              </a:rPr>
              <a:t> data </a:t>
            </a:r>
            <a:r>
              <a:rPr lang="en-US" dirty="0" err="1">
                <a:solidFill>
                  <a:srgbClr val="000000"/>
                </a:solidFill>
              </a:rPr>
              <a:t>nirkabel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mencakup</a:t>
            </a:r>
            <a:r>
              <a:rPr lang="en-US" dirty="0">
                <a:solidFill>
                  <a:srgbClr val="000000"/>
                </a:solidFill>
              </a:rPr>
              <a:t> data link dan </a:t>
            </a:r>
            <a:r>
              <a:rPr lang="en-US" dirty="0" err="1">
                <a:solidFill>
                  <a:srgbClr val="000000"/>
                </a:solidFill>
              </a:rPr>
              <a:t>lapisan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fisik</a:t>
            </a:r>
            <a:r>
              <a:rPr lang="en-US" dirty="0">
                <a:solidFill>
                  <a:srgbClr val="000000"/>
                </a:solidFill>
              </a:rPr>
              <a:t>. Dalam masing-masing </a:t>
            </a:r>
            <a:r>
              <a:rPr lang="en-US" dirty="0" err="1">
                <a:solidFill>
                  <a:srgbClr val="000000"/>
                </a:solidFill>
              </a:rPr>
              <a:t>standar</a:t>
            </a:r>
            <a:r>
              <a:rPr lang="en-US" dirty="0">
                <a:solidFill>
                  <a:srgbClr val="000000"/>
                </a:solidFill>
              </a:rPr>
              <a:t> ini, </a:t>
            </a:r>
            <a:r>
              <a:rPr lang="en-US" dirty="0" err="1">
                <a:solidFill>
                  <a:srgbClr val="000000"/>
                </a:solidFill>
              </a:rPr>
              <a:t>spesifikasi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lapisan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fisik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diterapkan</a:t>
            </a:r>
            <a:r>
              <a:rPr lang="en-US" dirty="0">
                <a:solidFill>
                  <a:srgbClr val="000000"/>
                </a:solidFill>
              </a:rPr>
              <a:t> pada area yang </a:t>
            </a:r>
            <a:r>
              <a:rPr lang="en-US" dirty="0" err="1">
                <a:solidFill>
                  <a:srgbClr val="000000"/>
                </a:solidFill>
              </a:rPr>
              <a:t>mencakup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hal-hal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berikut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Pengkodean</a:t>
            </a:r>
            <a:r>
              <a:rPr lang="en-US" dirty="0">
                <a:solidFill>
                  <a:srgbClr val="000000"/>
                </a:solidFill>
              </a:rPr>
              <a:t> data ke </a:t>
            </a:r>
            <a:r>
              <a:rPr lang="en-US" dirty="0" err="1">
                <a:solidFill>
                  <a:srgbClr val="000000"/>
                </a:solidFill>
              </a:rPr>
              <a:t>sinyal</a:t>
            </a:r>
            <a:r>
              <a:rPr lang="en-US" dirty="0">
                <a:solidFill>
                  <a:srgbClr val="000000"/>
                </a:solidFill>
              </a:rPr>
              <a:t> radio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Frekuensi</a:t>
            </a:r>
            <a:r>
              <a:rPr lang="en-US" dirty="0">
                <a:solidFill>
                  <a:srgbClr val="000000"/>
                </a:solidFill>
              </a:rPr>
              <a:t> dan </a:t>
            </a:r>
            <a:r>
              <a:rPr lang="en-US" dirty="0" err="1">
                <a:solidFill>
                  <a:srgbClr val="000000"/>
                </a:solidFill>
              </a:rPr>
              <a:t>kekuatan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transmisi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Persyaratan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penerimaan</a:t>
            </a:r>
            <a:r>
              <a:rPr lang="en-US" dirty="0">
                <a:solidFill>
                  <a:srgbClr val="000000"/>
                </a:solidFill>
              </a:rPr>
              <a:t> dan decoding </a:t>
            </a:r>
            <a:r>
              <a:rPr lang="en-US" dirty="0" err="1">
                <a:solidFill>
                  <a:srgbClr val="000000"/>
                </a:solidFill>
              </a:rPr>
              <a:t>sinyal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Desain dan </a:t>
            </a:r>
            <a:r>
              <a:rPr lang="en-US" dirty="0" err="1">
                <a:solidFill>
                  <a:srgbClr val="000000"/>
                </a:solidFill>
              </a:rPr>
              <a:t>konstruksi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antena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785CA-373B-ED4A-6B35-7E937F7DE65C}"/>
              </a:ext>
            </a:extLst>
          </p:cNvPr>
          <p:cNvSpPr txBox="1"/>
          <p:nvPr/>
        </p:nvSpPr>
        <p:spPr>
          <a:xfrm>
            <a:off x="1293812" y="305068"/>
            <a:ext cx="10439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0000"/>
                </a:solidFill>
              </a:rPr>
              <a:t>Konsep</a:t>
            </a:r>
            <a:r>
              <a:rPr lang="en-US" sz="1600" b="1" dirty="0">
                <a:solidFill>
                  <a:srgbClr val="000000"/>
                </a:solidFill>
              </a:rPr>
              <a:t> Jaringan </a:t>
            </a:r>
            <a:r>
              <a:rPr lang="en-US" sz="1600" b="1" dirty="0" err="1">
                <a:solidFill>
                  <a:srgbClr val="000000"/>
                </a:solidFill>
              </a:rPr>
              <a:t>Nirkabel</a:t>
            </a:r>
            <a:endParaRPr lang="en-US" sz="1600" b="1" dirty="0">
              <a:solidFill>
                <a:srgbClr val="000000"/>
              </a:solidFill>
            </a:endParaRP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600" b="1" dirty="0" err="1">
                <a:solidFill>
                  <a:srgbClr val="000000"/>
                </a:solidFill>
              </a:rPr>
              <a:t>Frekuensi</a:t>
            </a:r>
            <a:r>
              <a:rPr lang="en-US" sz="1600" b="1" dirty="0">
                <a:solidFill>
                  <a:srgbClr val="000000"/>
                </a:solidFill>
              </a:rPr>
              <a:t> Radio:</a:t>
            </a:r>
          </a:p>
          <a:p>
            <a:pPr marL="342900" indent="-342900" algn="just">
              <a:buAutoNum type="arabicPeriod"/>
            </a:pPr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</a:rPr>
              <a:t>Jaringan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beroperasi</a:t>
            </a:r>
            <a:r>
              <a:rPr lang="en-US" sz="1600" dirty="0">
                <a:solidFill>
                  <a:srgbClr val="000000"/>
                </a:solidFill>
              </a:rPr>
              <a:t> pada </a:t>
            </a:r>
            <a:r>
              <a:rPr lang="en-US" sz="1600" dirty="0" err="1">
                <a:solidFill>
                  <a:srgbClr val="000000"/>
                </a:solidFill>
              </a:rPr>
              <a:t>frekuensi</a:t>
            </a:r>
            <a:r>
              <a:rPr lang="en-US" sz="1600" dirty="0">
                <a:solidFill>
                  <a:srgbClr val="000000"/>
                </a:solidFill>
              </a:rPr>
              <a:t> radio </a:t>
            </a:r>
            <a:r>
              <a:rPr lang="en-US" sz="1600" dirty="0" err="1">
                <a:solidFill>
                  <a:srgbClr val="000000"/>
                </a:solidFill>
              </a:rPr>
              <a:t>tertentu</a:t>
            </a:r>
            <a:r>
              <a:rPr lang="en-US" sz="1600" dirty="0">
                <a:solidFill>
                  <a:srgbClr val="000000"/>
                </a:solidFill>
              </a:rPr>
              <a:t>. Pita </a:t>
            </a:r>
            <a:r>
              <a:rPr lang="en-US" sz="1600" dirty="0" err="1">
                <a:solidFill>
                  <a:srgbClr val="000000"/>
                </a:solidFill>
              </a:rPr>
              <a:t>frekuensi</a:t>
            </a:r>
            <a:r>
              <a:rPr lang="en-US" sz="1600" dirty="0">
                <a:solidFill>
                  <a:srgbClr val="000000"/>
                </a:solidFill>
              </a:rPr>
              <a:t> yang </a:t>
            </a:r>
            <a:r>
              <a:rPr lang="en-US" sz="1600" dirty="0" err="1">
                <a:solidFill>
                  <a:srgbClr val="000000"/>
                </a:solidFill>
              </a:rPr>
              <a:t>umum</a:t>
            </a:r>
            <a:r>
              <a:rPr lang="en-US" sz="1600" dirty="0">
                <a:solidFill>
                  <a:srgbClr val="000000"/>
                </a:solidFill>
              </a:rPr>
              <a:t> digunakan 	untuk WLAN adalah 2,4 GHz dan 5 GHz. Pita </a:t>
            </a:r>
            <a:r>
              <a:rPr lang="en-US" sz="1600" dirty="0" err="1">
                <a:solidFill>
                  <a:srgbClr val="000000"/>
                </a:solidFill>
              </a:rPr>
              <a:t>frekuensi</a:t>
            </a:r>
            <a:r>
              <a:rPr lang="en-US" sz="1600" dirty="0">
                <a:solidFill>
                  <a:srgbClr val="000000"/>
                </a:solidFill>
              </a:rPr>
              <a:t> ini </a:t>
            </a:r>
            <a:r>
              <a:rPr lang="en-US" sz="1600" dirty="0" err="1">
                <a:solidFill>
                  <a:srgbClr val="000000"/>
                </a:solidFill>
              </a:rPr>
              <a:t>dibagi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menjadi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saluran-saluran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kecil</a:t>
            </a:r>
            <a:r>
              <a:rPr lang="en-US" sz="1600" dirty="0">
                <a:solidFill>
                  <a:srgbClr val="000000"/>
                </a:solidFill>
              </a:rPr>
              <a:t> untuk 	</a:t>
            </a:r>
            <a:r>
              <a:rPr lang="en-US" sz="1600" dirty="0" err="1">
                <a:solidFill>
                  <a:srgbClr val="000000"/>
                </a:solidFill>
              </a:rPr>
              <a:t>memungkinkan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multipleksing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frekuensi</a:t>
            </a:r>
            <a:r>
              <a:rPr lang="en-US" sz="1600" dirty="0">
                <a:solidFill>
                  <a:srgbClr val="000000"/>
                </a:solidFill>
              </a:rPr>
              <a:t> dan </a:t>
            </a:r>
            <a:r>
              <a:rPr lang="en-US" sz="1600" dirty="0" err="1">
                <a:solidFill>
                  <a:srgbClr val="000000"/>
                </a:solidFill>
              </a:rPr>
              <a:t>penggunaan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bersama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tanpa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gangguan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</a:rPr>
              <a:t>2. </a:t>
            </a:r>
            <a:r>
              <a:rPr lang="en-US" sz="1600" b="1" dirty="0" err="1">
                <a:solidFill>
                  <a:srgbClr val="000000"/>
                </a:solidFill>
              </a:rPr>
              <a:t>Protokol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Komunikasi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Nirkabel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dirty="0" err="1">
                <a:solidFill>
                  <a:srgbClr val="000000"/>
                </a:solidFill>
              </a:rPr>
              <a:t>Protokol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komunikasi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, seperti IEEE 802.11, </a:t>
            </a:r>
            <a:r>
              <a:rPr lang="en-US" sz="1600" dirty="0" err="1">
                <a:solidFill>
                  <a:srgbClr val="000000"/>
                </a:solidFill>
              </a:rPr>
              <a:t>menentukan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cara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berkomunikasi</a:t>
            </a:r>
            <a:r>
              <a:rPr lang="en-US" sz="1600" dirty="0">
                <a:solidFill>
                  <a:srgbClr val="000000"/>
                </a:solidFill>
              </a:rPr>
              <a:t> dalam jaringan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Protokol</a:t>
            </a:r>
            <a:r>
              <a:rPr lang="en-US" sz="1600" dirty="0">
                <a:solidFill>
                  <a:srgbClr val="000000"/>
                </a:solidFill>
              </a:rPr>
              <a:t> ini </a:t>
            </a:r>
            <a:r>
              <a:rPr lang="en-US" sz="1600" dirty="0" err="1">
                <a:solidFill>
                  <a:srgbClr val="000000"/>
                </a:solidFill>
              </a:rPr>
              <a:t>mencakup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aturan</a:t>
            </a:r>
            <a:r>
              <a:rPr lang="en-US" sz="1600" dirty="0">
                <a:solidFill>
                  <a:srgbClr val="000000"/>
                </a:solidFill>
              </a:rPr>
              <a:t> untuk </a:t>
            </a:r>
            <a:r>
              <a:rPr lang="en-US" sz="1600" dirty="0" err="1">
                <a:solidFill>
                  <a:srgbClr val="000000"/>
                </a:solidFill>
              </a:rPr>
              <a:t>transmisi</a:t>
            </a:r>
            <a:r>
              <a:rPr lang="en-US" sz="1600" dirty="0">
                <a:solidFill>
                  <a:srgbClr val="000000"/>
                </a:solidFill>
              </a:rPr>
              <a:t> data, </a:t>
            </a:r>
            <a:r>
              <a:rPr lang="en-US" sz="1600" dirty="0" err="1">
                <a:solidFill>
                  <a:srgbClr val="000000"/>
                </a:solidFill>
              </a:rPr>
              <a:t>manajemen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keamanan</a:t>
            </a:r>
            <a:r>
              <a:rPr lang="en-US" sz="1600" dirty="0">
                <a:solidFill>
                  <a:srgbClr val="000000"/>
                </a:solidFill>
              </a:rPr>
              <a:t>, dan </a:t>
            </a:r>
            <a:r>
              <a:rPr lang="en-US" sz="1600" dirty="0" err="1">
                <a:solidFill>
                  <a:srgbClr val="000000"/>
                </a:solidFill>
              </a:rPr>
              <a:t>identifikasi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dalam jaringan.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</a:rPr>
              <a:t>3. </a:t>
            </a:r>
            <a:r>
              <a:rPr lang="en-US" sz="1600" b="1" dirty="0" err="1">
                <a:solidFill>
                  <a:srgbClr val="000000"/>
                </a:solidFill>
              </a:rPr>
              <a:t>Keamanan</a:t>
            </a:r>
            <a:r>
              <a:rPr lang="en-US" sz="1600" b="1" dirty="0">
                <a:solidFill>
                  <a:srgbClr val="000000"/>
                </a:solidFill>
              </a:rPr>
              <a:t> Jaringan </a:t>
            </a:r>
            <a:r>
              <a:rPr lang="en-US" sz="1600" b="1" dirty="0" err="1">
                <a:solidFill>
                  <a:srgbClr val="000000"/>
                </a:solidFill>
              </a:rPr>
              <a:t>Nirkabel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dirty="0" err="1">
                <a:solidFill>
                  <a:srgbClr val="000000"/>
                </a:solidFill>
              </a:rPr>
              <a:t>Keamanan</a:t>
            </a:r>
            <a:r>
              <a:rPr lang="en-US" sz="1600" dirty="0">
                <a:solidFill>
                  <a:srgbClr val="000000"/>
                </a:solidFill>
              </a:rPr>
              <a:t> sangat </a:t>
            </a:r>
            <a:r>
              <a:rPr lang="en-US" sz="1600" dirty="0" err="1">
                <a:solidFill>
                  <a:srgbClr val="000000"/>
                </a:solidFill>
              </a:rPr>
              <a:t>penting</a:t>
            </a:r>
            <a:r>
              <a:rPr lang="en-US" sz="1600" dirty="0">
                <a:solidFill>
                  <a:srgbClr val="000000"/>
                </a:solidFill>
              </a:rPr>
              <a:t> dalam jaringan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karena</a:t>
            </a:r>
            <a:r>
              <a:rPr lang="en-US" sz="1600" dirty="0">
                <a:solidFill>
                  <a:srgbClr val="000000"/>
                </a:solidFill>
              </a:rPr>
              <a:t> data dapat dengan </a:t>
            </a:r>
            <a:r>
              <a:rPr lang="en-US" sz="1600" dirty="0" err="1">
                <a:solidFill>
                  <a:srgbClr val="000000"/>
                </a:solidFill>
              </a:rPr>
              <a:t>mudah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disadap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Protokol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keamanan</a:t>
            </a:r>
            <a:r>
              <a:rPr lang="en-US" sz="1600" dirty="0">
                <a:solidFill>
                  <a:srgbClr val="000000"/>
                </a:solidFill>
              </a:rPr>
              <a:t> seperti WPA (Wi-Fi Protected Access) dan WPA2 </a:t>
            </a:r>
            <a:r>
              <a:rPr lang="en-US" sz="1600" dirty="0" err="1">
                <a:solidFill>
                  <a:srgbClr val="000000"/>
                </a:solidFill>
              </a:rPr>
              <a:t>menyediakan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enkripsi</a:t>
            </a:r>
            <a:r>
              <a:rPr lang="en-US" sz="1600" dirty="0">
                <a:solidFill>
                  <a:srgbClr val="000000"/>
                </a:solidFill>
              </a:rPr>
              <a:t> data untuk </a:t>
            </a:r>
            <a:r>
              <a:rPr lang="en-US" sz="1600" dirty="0" err="1">
                <a:solidFill>
                  <a:srgbClr val="000000"/>
                </a:solidFill>
              </a:rPr>
              <a:t>melindungi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informasi</a:t>
            </a:r>
            <a:r>
              <a:rPr lang="en-US" sz="1600" dirty="0">
                <a:solidFill>
                  <a:srgbClr val="000000"/>
                </a:solidFill>
              </a:rPr>
              <a:t> yang </a:t>
            </a:r>
            <a:r>
              <a:rPr lang="en-US" sz="1600" dirty="0" err="1">
                <a:solidFill>
                  <a:srgbClr val="000000"/>
                </a:solidFill>
              </a:rPr>
              <a:t>ditransmisikan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antar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</a:rPr>
              <a:t>4. </a:t>
            </a:r>
            <a:r>
              <a:rPr lang="en-US" sz="1600" b="1" dirty="0" err="1">
                <a:solidFill>
                  <a:srgbClr val="000000"/>
                </a:solidFill>
              </a:rPr>
              <a:t>Infrastruktur</a:t>
            </a:r>
            <a:r>
              <a:rPr lang="en-US" sz="1600" b="1" dirty="0">
                <a:solidFill>
                  <a:srgbClr val="000000"/>
                </a:solidFill>
              </a:rPr>
              <a:t> dan Ad-Hoc:</a:t>
            </a: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</a:rPr>
              <a:t>Jaringan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dapat </a:t>
            </a:r>
            <a:r>
              <a:rPr lang="en-US" sz="1600" dirty="0" err="1">
                <a:solidFill>
                  <a:srgbClr val="000000"/>
                </a:solidFill>
              </a:rPr>
              <a:t>dibangun</a:t>
            </a:r>
            <a:r>
              <a:rPr lang="en-US" sz="1600" dirty="0">
                <a:solidFill>
                  <a:srgbClr val="000000"/>
                </a:solidFill>
              </a:rPr>
              <a:t> dalam dua mode </a:t>
            </a:r>
            <a:r>
              <a:rPr lang="en-US" sz="1600" dirty="0" err="1">
                <a:solidFill>
                  <a:srgbClr val="000000"/>
                </a:solidFill>
              </a:rPr>
              <a:t>utama</a:t>
            </a:r>
            <a:r>
              <a:rPr lang="en-US" sz="1600" dirty="0">
                <a:solidFill>
                  <a:srgbClr val="000000"/>
                </a:solidFill>
              </a:rPr>
              <a:t>. Mode </a:t>
            </a:r>
            <a:r>
              <a:rPr lang="en-US" sz="1600" dirty="0" err="1">
                <a:solidFill>
                  <a:srgbClr val="000000"/>
                </a:solidFill>
              </a:rPr>
              <a:t>infrastruktur</a:t>
            </a:r>
            <a:r>
              <a:rPr lang="en-US" sz="1600" dirty="0">
                <a:solidFill>
                  <a:srgbClr val="000000"/>
                </a:solidFill>
              </a:rPr>
              <a:t> melibatkan </a:t>
            </a:r>
            <a:r>
              <a:rPr lang="en-US" sz="1600" dirty="0" err="1">
                <a:solidFill>
                  <a:srgbClr val="000000"/>
                </a:solidFill>
              </a:rPr>
              <a:t>penggunaan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titik</a:t>
            </a:r>
            <a:r>
              <a:rPr lang="en-US" sz="1600" dirty="0">
                <a:solidFill>
                  <a:srgbClr val="000000"/>
                </a:solidFill>
              </a:rPr>
              <a:t> akses (access point) </a:t>
            </a:r>
            <a:r>
              <a:rPr lang="en-US" sz="1600" dirty="0" err="1">
                <a:solidFill>
                  <a:srgbClr val="000000"/>
                </a:solidFill>
              </a:rPr>
              <a:t>sebagai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pusat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pengendali</a:t>
            </a:r>
            <a:r>
              <a:rPr lang="en-US" sz="1600" dirty="0">
                <a:solidFill>
                  <a:srgbClr val="000000"/>
                </a:solidFill>
              </a:rPr>
              <a:t> yang </a:t>
            </a:r>
            <a:r>
              <a:rPr lang="en-US" sz="1600" dirty="0" err="1">
                <a:solidFill>
                  <a:srgbClr val="000000"/>
                </a:solidFill>
              </a:rPr>
              <a:t>mengelola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koneksi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antar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. Sedangkan mode ad-hoc </a:t>
            </a:r>
            <a:r>
              <a:rPr lang="en-US" sz="1600" dirty="0" err="1">
                <a:solidFill>
                  <a:srgbClr val="000000"/>
                </a:solidFill>
              </a:rPr>
              <a:t>memungkinkan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untuk </a:t>
            </a:r>
            <a:r>
              <a:rPr lang="en-US" sz="1600" dirty="0" err="1">
                <a:solidFill>
                  <a:srgbClr val="000000"/>
                </a:solidFill>
              </a:rPr>
              <a:t>berkomunikasi</a:t>
            </a:r>
            <a:r>
              <a:rPr lang="en-US" sz="1600" dirty="0">
                <a:solidFill>
                  <a:srgbClr val="000000"/>
                </a:solidFill>
              </a:rPr>
              <a:t> langsung </a:t>
            </a:r>
            <a:r>
              <a:rPr lang="en-US" sz="1600" dirty="0" err="1">
                <a:solidFill>
                  <a:srgbClr val="000000"/>
                </a:solidFill>
              </a:rPr>
              <a:t>satu</a:t>
            </a:r>
            <a:r>
              <a:rPr lang="en-US" sz="1600" dirty="0">
                <a:solidFill>
                  <a:srgbClr val="000000"/>
                </a:solidFill>
              </a:rPr>
              <a:t> sama lain </a:t>
            </a:r>
            <a:r>
              <a:rPr lang="en-US" sz="1600" dirty="0" err="1">
                <a:solidFill>
                  <a:srgbClr val="000000"/>
                </a:solidFill>
              </a:rPr>
              <a:t>tanpa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titik</a:t>
            </a:r>
            <a:r>
              <a:rPr lang="en-US" sz="1600" dirty="0">
                <a:solidFill>
                  <a:srgbClr val="000000"/>
                </a:solidFill>
              </a:rPr>
              <a:t> akses.</a:t>
            </a:r>
          </a:p>
        </p:txBody>
      </p:sp>
    </p:spTree>
    <p:extLst>
      <p:ext uri="{BB962C8B-B14F-4D97-AF65-F5344CB8AC3E}">
        <p14:creationId xmlns:p14="http://schemas.microsoft.com/office/powerpoint/2010/main" val="1128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E6B6C-C5F2-CD69-A327-944CE658030B}"/>
              </a:ext>
            </a:extLst>
          </p:cNvPr>
          <p:cNvSpPr txBox="1"/>
          <p:nvPr/>
        </p:nvSpPr>
        <p:spPr>
          <a:xfrm>
            <a:off x="1388477" y="1043731"/>
            <a:ext cx="10134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</a:rPr>
              <a:t>Wi-Fi (IEEE 802.11) </a:t>
            </a:r>
            <a:r>
              <a:rPr lang="en-US" sz="1600" dirty="0">
                <a:solidFill>
                  <a:srgbClr val="000000"/>
                </a:solidFill>
              </a:rPr>
              <a:t>- </a:t>
            </a:r>
            <a:r>
              <a:rPr lang="en-US" sz="1600" dirty="0" err="1">
                <a:solidFill>
                  <a:srgbClr val="000000"/>
                </a:solidFill>
              </a:rPr>
              <a:t>Teknologi</a:t>
            </a:r>
            <a:r>
              <a:rPr lang="en-US" sz="1600" dirty="0">
                <a:solidFill>
                  <a:srgbClr val="000000"/>
                </a:solidFill>
              </a:rPr>
              <a:t> Wireless LAN (WLAN), </a:t>
            </a:r>
            <a:r>
              <a:rPr lang="en-US" sz="1600" dirty="0" err="1">
                <a:solidFill>
                  <a:srgbClr val="000000"/>
                </a:solidFill>
              </a:rPr>
              <a:t>biasa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disebut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sebagai</a:t>
            </a:r>
            <a:r>
              <a:rPr lang="en-US" sz="1600" dirty="0">
                <a:solidFill>
                  <a:srgbClr val="000000"/>
                </a:solidFill>
              </a:rPr>
              <a:t> Wi-Fi. WLAN menggunakan </a:t>
            </a:r>
            <a:r>
              <a:rPr lang="en-US" sz="1600" dirty="0" err="1">
                <a:solidFill>
                  <a:srgbClr val="000000"/>
                </a:solidFill>
              </a:rPr>
              <a:t>protokol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berbasis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pertentangan</a:t>
            </a:r>
            <a:r>
              <a:rPr lang="en-US" sz="1600" dirty="0">
                <a:solidFill>
                  <a:srgbClr val="000000"/>
                </a:solidFill>
              </a:rPr>
              <a:t> yang </a:t>
            </a:r>
            <a:r>
              <a:rPr lang="en-US" sz="1600" dirty="0" err="1">
                <a:solidFill>
                  <a:srgbClr val="000000"/>
                </a:solidFill>
              </a:rPr>
              <a:t>dikenal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sebagai</a:t>
            </a:r>
            <a:r>
              <a:rPr lang="en-US" sz="1600" dirty="0">
                <a:solidFill>
                  <a:srgbClr val="000000"/>
                </a:solidFill>
              </a:rPr>
              <a:t> carrier sense multiple access / collision avoidance (CSMA / CA). NIC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harus </a:t>
            </a:r>
            <a:r>
              <a:rPr lang="en-US" sz="1600" dirty="0" err="1">
                <a:solidFill>
                  <a:srgbClr val="000000"/>
                </a:solidFill>
              </a:rPr>
              <a:t>terlebih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dahulu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mendengarkan</a:t>
            </a:r>
            <a:r>
              <a:rPr lang="en-US" sz="1600" dirty="0">
                <a:solidFill>
                  <a:srgbClr val="000000"/>
                </a:solidFill>
              </a:rPr>
              <a:t> sebelum </a:t>
            </a:r>
            <a:r>
              <a:rPr lang="en-US" sz="1600" dirty="0" err="1">
                <a:solidFill>
                  <a:srgbClr val="000000"/>
                </a:solidFill>
              </a:rPr>
              <a:t>mentransmisikan</a:t>
            </a:r>
            <a:r>
              <a:rPr lang="en-US" sz="1600" dirty="0">
                <a:solidFill>
                  <a:srgbClr val="000000"/>
                </a:solidFill>
              </a:rPr>
              <a:t> untuk </a:t>
            </a:r>
            <a:r>
              <a:rPr lang="en-US" sz="1600" dirty="0" err="1">
                <a:solidFill>
                  <a:srgbClr val="000000"/>
                </a:solidFill>
              </a:rPr>
              <a:t>menentukan</a:t>
            </a:r>
            <a:r>
              <a:rPr lang="en-US" sz="1600" dirty="0">
                <a:solidFill>
                  <a:srgbClr val="000000"/>
                </a:solidFill>
              </a:rPr>
              <a:t> apakah </a:t>
            </a:r>
            <a:r>
              <a:rPr lang="en-US" sz="1600" dirty="0" err="1">
                <a:solidFill>
                  <a:srgbClr val="000000"/>
                </a:solidFill>
              </a:rPr>
              <a:t>saluran</a:t>
            </a:r>
            <a:r>
              <a:rPr lang="en-US" sz="1600" dirty="0">
                <a:solidFill>
                  <a:srgbClr val="000000"/>
                </a:solidFill>
              </a:rPr>
              <a:t> radio </a:t>
            </a:r>
            <a:r>
              <a:rPr lang="en-US" sz="1600" dirty="0" err="1">
                <a:solidFill>
                  <a:srgbClr val="000000"/>
                </a:solidFill>
              </a:rPr>
              <a:t>jelas</a:t>
            </a:r>
            <a:r>
              <a:rPr lang="en-US" sz="1600" dirty="0">
                <a:solidFill>
                  <a:srgbClr val="000000"/>
                </a:solidFill>
              </a:rPr>
              <a:t>. Jika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lain </a:t>
            </a:r>
            <a:r>
              <a:rPr lang="en-US" sz="1600" dirty="0" err="1">
                <a:solidFill>
                  <a:srgbClr val="000000"/>
                </a:solidFill>
              </a:rPr>
              <a:t>sedang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mentransmisikan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maka</a:t>
            </a:r>
            <a:r>
              <a:rPr lang="en-US" sz="1600" dirty="0">
                <a:solidFill>
                  <a:srgbClr val="000000"/>
                </a:solidFill>
              </a:rPr>
              <a:t> NIC harus </a:t>
            </a:r>
            <a:r>
              <a:rPr lang="en-US" sz="1600" dirty="0" err="1">
                <a:solidFill>
                  <a:srgbClr val="000000"/>
                </a:solidFill>
              </a:rPr>
              <a:t>menunggu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hingga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saluran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bersih</a:t>
            </a:r>
            <a:r>
              <a:rPr lang="en-US" sz="1600" dirty="0">
                <a:solidFill>
                  <a:srgbClr val="000000"/>
                </a:solidFill>
              </a:rPr>
              <a:t>. Wi-Fi adalah </a:t>
            </a:r>
            <a:r>
              <a:rPr lang="en-US" sz="1600" dirty="0" err="1">
                <a:solidFill>
                  <a:srgbClr val="000000"/>
                </a:solidFill>
              </a:rPr>
              <a:t>merek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dagang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dari</a:t>
            </a:r>
            <a:r>
              <a:rPr lang="en-US" sz="1600" dirty="0">
                <a:solidFill>
                  <a:srgbClr val="000000"/>
                </a:solidFill>
              </a:rPr>
              <a:t> Wi-Fi Alliance. Wi-Fi digunakan dengan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WLAN </a:t>
            </a:r>
            <a:r>
              <a:rPr lang="en-US" sz="1600" dirty="0" err="1">
                <a:solidFill>
                  <a:srgbClr val="000000"/>
                </a:solidFill>
              </a:rPr>
              <a:t>bersertifikat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berdasarkan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standar</a:t>
            </a:r>
            <a:r>
              <a:rPr lang="en-US" sz="1600" dirty="0">
                <a:solidFill>
                  <a:srgbClr val="000000"/>
                </a:solidFill>
              </a:rPr>
              <a:t> IEEE 802.11.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</a:rPr>
              <a:t>Bluetooth (IEEE 802.15) </a:t>
            </a:r>
            <a:r>
              <a:rPr lang="en-US" sz="1600" dirty="0">
                <a:solidFill>
                  <a:srgbClr val="000000"/>
                </a:solidFill>
              </a:rPr>
              <a:t>- Ini adalah </a:t>
            </a:r>
            <a:r>
              <a:rPr lang="en-US" sz="1600" dirty="0" err="1">
                <a:solidFill>
                  <a:srgbClr val="000000"/>
                </a:solidFill>
              </a:rPr>
              <a:t>standar</a:t>
            </a:r>
            <a:r>
              <a:rPr lang="en-US" sz="1600" dirty="0">
                <a:solidFill>
                  <a:srgbClr val="000000"/>
                </a:solidFill>
              </a:rPr>
              <a:t> jaringan area </a:t>
            </a:r>
            <a:r>
              <a:rPr lang="en-US" sz="1600" dirty="0" err="1">
                <a:solidFill>
                  <a:srgbClr val="000000"/>
                </a:solidFill>
              </a:rPr>
              <a:t>pribadi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(WPAN), </a:t>
            </a:r>
            <a:r>
              <a:rPr lang="en-US" sz="1600" dirty="0" err="1">
                <a:solidFill>
                  <a:srgbClr val="000000"/>
                </a:solidFill>
              </a:rPr>
              <a:t>umumnya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dikenal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sebagai</a:t>
            </a:r>
            <a:r>
              <a:rPr lang="en-US" sz="1600" dirty="0">
                <a:solidFill>
                  <a:srgbClr val="000000"/>
                </a:solidFill>
              </a:rPr>
              <a:t> "Bluetooth." Ini menggunakan proses </a:t>
            </a:r>
            <a:r>
              <a:rPr lang="en-US" sz="1600" dirty="0" err="1">
                <a:solidFill>
                  <a:srgbClr val="000000"/>
                </a:solidFill>
              </a:rPr>
              <a:t>pemasangan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untuk </a:t>
            </a:r>
            <a:r>
              <a:rPr lang="en-US" sz="1600" dirty="0" err="1">
                <a:solidFill>
                  <a:srgbClr val="000000"/>
                </a:solidFill>
              </a:rPr>
              <a:t>berkomunikasi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jarak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dari</a:t>
            </a:r>
            <a:r>
              <a:rPr lang="en-US" sz="1600" dirty="0">
                <a:solidFill>
                  <a:srgbClr val="000000"/>
                </a:solidFill>
              </a:rPr>
              <a:t> 1 </a:t>
            </a:r>
            <a:r>
              <a:rPr lang="en-US" sz="1600" dirty="0" err="1">
                <a:solidFill>
                  <a:srgbClr val="000000"/>
                </a:solidFill>
              </a:rPr>
              <a:t>hingga</a:t>
            </a:r>
            <a:r>
              <a:rPr lang="en-US" sz="1600" dirty="0">
                <a:solidFill>
                  <a:srgbClr val="000000"/>
                </a:solidFill>
              </a:rPr>
              <a:t> 100 meter.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</a:rPr>
              <a:t>WiMAX (IEEE 802:16) </a:t>
            </a:r>
            <a:r>
              <a:rPr lang="en-US" sz="1600" dirty="0">
                <a:solidFill>
                  <a:srgbClr val="000000"/>
                </a:solidFill>
              </a:rPr>
              <a:t>- </a:t>
            </a:r>
            <a:r>
              <a:rPr lang="en-US" sz="1600" dirty="0" err="1">
                <a:solidFill>
                  <a:srgbClr val="000000"/>
                </a:solidFill>
              </a:rPr>
              <a:t>Umumnya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dikenal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sebagai</a:t>
            </a:r>
            <a:r>
              <a:rPr lang="en-US" sz="1600" dirty="0">
                <a:solidFill>
                  <a:srgbClr val="000000"/>
                </a:solidFill>
              </a:rPr>
              <a:t> Worldwide Interoperability for Microware Access (WiMAX), </a:t>
            </a:r>
            <a:r>
              <a:rPr lang="en-US" sz="1600" dirty="0" err="1">
                <a:solidFill>
                  <a:srgbClr val="000000"/>
                </a:solidFill>
              </a:rPr>
              <a:t>standar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ini menggunakan </a:t>
            </a:r>
            <a:r>
              <a:rPr lang="en-US" sz="1600" dirty="0" err="1">
                <a:solidFill>
                  <a:srgbClr val="000000"/>
                </a:solidFill>
              </a:rPr>
              <a:t>topologi</a:t>
            </a:r>
            <a:r>
              <a:rPr lang="en-US" sz="1600" dirty="0">
                <a:solidFill>
                  <a:srgbClr val="000000"/>
                </a:solidFill>
              </a:rPr>
              <a:t> point-to-multipoint untuk </a:t>
            </a:r>
            <a:r>
              <a:rPr lang="en-US" sz="1600" dirty="0" err="1">
                <a:solidFill>
                  <a:srgbClr val="000000"/>
                </a:solidFill>
              </a:rPr>
              <a:t>menyediakan</a:t>
            </a:r>
            <a:r>
              <a:rPr lang="en-US" sz="1600" dirty="0">
                <a:solidFill>
                  <a:srgbClr val="000000"/>
                </a:solidFill>
              </a:rPr>
              <a:t> akses broadband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</a:rPr>
              <a:t>Zigbee (IEEE 802.15.4) </a:t>
            </a:r>
            <a:r>
              <a:rPr lang="en-US" sz="1600" dirty="0">
                <a:solidFill>
                  <a:srgbClr val="000000"/>
                </a:solidFill>
              </a:rPr>
              <a:t>- Zigbee adalah </a:t>
            </a:r>
            <a:r>
              <a:rPr lang="en-US" sz="1600" dirty="0" err="1">
                <a:solidFill>
                  <a:srgbClr val="000000"/>
                </a:solidFill>
              </a:rPr>
              <a:t>spesifikasi</a:t>
            </a:r>
            <a:r>
              <a:rPr lang="en-US" sz="1600" dirty="0">
                <a:solidFill>
                  <a:srgbClr val="000000"/>
                </a:solidFill>
              </a:rPr>
              <a:t> yang digunakan untuk </a:t>
            </a:r>
            <a:r>
              <a:rPr lang="en-US" sz="1600" dirty="0" err="1">
                <a:solidFill>
                  <a:srgbClr val="000000"/>
                </a:solidFill>
              </a:rPr>
              <a:t>kecepatan</a:t>
            </a:r>
            <a:r>
              <a:rPr lang="en-US" sz="1600" dirty="0">
                <a:solidFill>
                  <a:srgbClr val="000000"/>
                </a:solidFill>
              </a:rPr>
              <a:t> data </a:t>
            </a:r>
            <a:r>
              <a:rPr lang="en-US" sz="1600" dirty="0" err="1">
                <a:solidFill>
                  <a:srgbClr val="000000"/>
                </a:solidFill>
              </a:rPr>
              <a:t>rendah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komunikasi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berdaya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rendah</a:t>
            </a:r>
            <a:r>
              <a:rPr lang="en-US" sz="1600" dirty="0">
                <a:solidFill>
                  <a:srgbClr val="000000"/>
                </a:solidFill>
              </a:rPr>
              <a:t>. Ini </a:t>
            </a:r>
            <a:r>
              <a:rPr lang="en-US" sz="1600" dirty="0" err="1">
                <a:solidFill>
                  <a:srgbClr val="000000"/>
                </a:solidFill>
              </a:rPr>
              <a:t>ditujukan</a:t>
            </a:r>
            <a:r>
              <a:rPr lang="en-US" sz="1600" dirty="0">
                <a:solidFill>
                  <a:srgbClr val="000000"/>
                </a:solidFill>
              </a:rPr>
              <a:t> untuk aplikasi yang </a:t>
            </a:r>
            <a:r>
              <a:rPr lang="en-US" sz="1600" dirty="0" err="1">
                <a:solidFill>
                  <a:srgbClr val="000000"/>
                </a:solidFill>
              </a:rPr>
              <a:t>membutuhkan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jarak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pendek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kecepatan</a:t>
            </a:r>
            <a:r>
              <a:rPr lang="en-US" sz="1600" dirty="0">
                <a:solidFill>
                  <a:srgbClr val="000000"/>
                </a:solidFill>
              </a:rPr>
              <a:t> data </a:t>
            </a:r>
            <a:r>
              <a:rPr lang="en-US" sz="1600" dirty="0" err="1">
                <a:solidFill>
                  <a:srgbClr val="000000"/>
                </a:solidFill>
              </a:rPr>
              <a:t>rendah</a:t>
            </a:r>
            <a:r>
              <a:rPr lang="en-US" sz="1600" dirty="0">
                <a:solidFill>
                  <a:srgbClr val="000000"/>
                </a:solidFill>
              </a:rPr>
              <a:t>, dan masa pakai </a:t>
            </a:r>
            <a:r>
              <a:rPr lang="en-US" sz="1600" dirty="0" err="1">
                <a:solidFill>
                  <a:srgbClr val="000000"/>
                </a:solidFill>
              </a:rPr>
              <a:t>baterai</a:t>
            </a:r>
            <a:r>
              <a:rPr lang="en-US" sz="1600" dirty="0">
                <a:solidFill>
                  <a:srgbClr val="000000"/>
                </a:solidFill>
              </a:rPr>
              <a:t> yang lama. Zigbee biasanya digunakan untuk </a:t>
            </a:r>
            <a:r>
              <a:rPr lang="en-US" sz="1600" dirty="0" err="1">
                <a:solidFill>
                  <a:srgbClr val="000000"/>
                </a:solidFill>
              </a:rPr>
              <a:t>lingkungan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industri</a:t>
            </a:r>
            <a:r>
              <a:rPr lang="en-US" sz="1600" dirty="0">
                <a:solidFill>
                  <a:srgbClr val="000000"/>
                </a:solidFill>
              </a:rPr>
              <a:t> dan Internet of Things (IoT) seperti </a:t>
            </a:r>
            <a:r>
              <a:rPr lang="en-US" sz="1600" dirty="0" err="1">
                <a:solidFill>
                  <a:srgbClr val="000000"/>
                </a:solidFill>
              </a:rPr>
              <a:t>sakelar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lampu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nirkabel</a:t>
            </a:r>
            <a:r>
              <a:rPr lang="en-US" sz="1600" dirty="0">
                <a:solidFill>
                  <a:srgbClr val="000000"/>
                </a:solidFill>
              </a:rPr>
              <a:t> dan </a:t>
            </a:r>
            <a:r>
              <a:rPr lang="en-US" sz="1600" dirty="0" err="1">
                <a:solidFill>
                  <a:srgbClr val="000000"/>
                </a:solidFill>
              </a:rPr>
              <a:t>pengumpulan</a:t>
            </a:r>
            <a:r>
              <a:rPr lang="en-US" sz="1600" dirty="0">
                <a:solidFill>
                  <a:srgbClr val="000000"/>
                </a:solidFill>
              </a:rPr>
              <a:t> data </a:t>
            </a:r>
            <a:r>
              <a:rPr lang="en-US" sz="1600" dirty="0" err="1">
                <a:solidFill>
                  <a:srgbClr val="000000"/>
                </a:solidFill>
              </a:rPr>
              <a:t>perangkat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medis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77B2-F096-8D5D-344E-4D3117B693DC}"/>
              </a:ext>
            </a:extLst>
          </p:cNvPr>
          <p:cNvSpPr txBox="1"/>
          <p:nvPr/>
        </p:nvSpPr>
        <p:spPr>
          <a:xfrm>
            <a:off x="1370012" y="15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CiscoSans"/>
              </a:rPr>
              <a:t> STANDAR NIRKABEL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307B6-EFB4-0178-AE12-93395C704293}"/>
              </a:ext>
            </a:extLst>
          </p:cNvPr>
          <p:cNvSpPr txBox="1"/>
          <p:nvPr/>
        </p:nvSpPr>
        <p:spPr>
          <a:xfrm>
            <a:off x="1293812" y="240447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 802.11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EB49A-0F41-5CD6-1796-35CB873BD71B}"/>
              </a:ext>
            </a:extLst>
          </p:cNvPr>
          <p:cNvSpPr txBox="1"/>
          <p:nvPr/>
        </p:nvSpPr>
        <p:spPr>
          <a:xfrm>
            <a:off x="1293812" y="773847"/>
            <a:ext cx="373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802.11 adalah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serangkaian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dikeluarkan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oleh Institute of Electrical and Electronics Engineers (IEEE)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mengatur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jaringan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nirkabel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Söhne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Ini adalah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serangkaian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telah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berkembang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seiring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waktu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mengakomodasi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peningkatan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teknologi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dalam jaringan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nirkabel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Apa itu Standart Wireless ? Berikut Macam - macam Standard wireless 802 ...">
            <a:extLst>
              <a:ext uri="{FF2B5EF4-FFF2-40B4-BE49-F238E27FC236}">
                <a16:creationId xmlns:a16="http://schemas.microsoft.com/office/drawing/2014/main" id="{13F77A5A-C7CC-C727-1402-EA015154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425113"/>
            <a:ext cx="6375019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njelasan Singkat Tentang Kode 802.11 a/b/g/n/ac/ad Pada Perangkat ...">
            <a:extLst>
              <a:ext uri="{FF2B5EF4-FFF2-40B4-BE49-F238E27FC236}">
                <a16:creationId xmlns:a16="http://schemas.microsoft.com/office/drawing/2014/main" id="{4BE35D17-7F7D-77C9-6D85-D25055B1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072117"/>
            <a:ext cx="1041361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91B5D-4F5B-3177-0F34-0FCB2CC05CF0}"/>
              </a:ext>
            </a:extLst>
          </p:cNvPr>
          <p:cNvSpPr txBox="1"/>
          <p:nvPr/>
        </p:nvSpPr>
        <p:spPr>
          <a:xfrm>
            <a:off x="1370012" y="76200"/>
            <a:ext cx="4953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Berikut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 adalah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penjelasan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rinci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 tentang beberapa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 802.11 yang paling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umum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342900" indent="-342900" algn="just"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802.11:</a:t>
            </a: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1997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2.4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 Mbps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ini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merupakan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nirkabel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pertama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diperkenalkan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Menggunakan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modulasi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fase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amplitudo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(PSK)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mentransmisikan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data pada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relatif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Meskipun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sudah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usang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, beberapa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perangkat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lama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masih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mendukung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ini.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2. 802.11a:</a:t>
            </a: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1999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5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54 Mbps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ini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memperkenalkan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5 GHz,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mengurangi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interferensi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dengan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perangkat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lain di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spektrum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2.4 GHz.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Namun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cakupannya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lebih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daripada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802.11b.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0000"/>
              </a:solidFill>
              <a:latin typeface="Söhne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8EC6D-E676-2621-DD06-47BEB5C7661A}"/>
              </a:ext>
            </a:extLst>
          </p:cNvPr>
          <p:cNvSpPr txBox="1"/>
          <p:nvPr/>
        </p:nvSpPr>
        <p:spPr>
          <a:xfrm>
            <a:off x="6780212" y="762000"/>
            <a:ext cx="4876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3. 802.11b:</a:t>
            </a: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1999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2.4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11 Mbps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Menggunakan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sama dengan 802.11,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tetapi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dengan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transfer yang lebih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tinggi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ini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memiliki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jangkauan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lebih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baik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daripada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802.11a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tetapi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kurang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cepat.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FC5A3-0CAA-7876-001C-5174B69B4E3D}"/>
              </a:ext>
            </a:extLst>
          </p:cNvPr>
          <p:cNvSpPr txBox="1"/>
          <p:nvPr/>
        </p:nvSpPr>
        <p:spPr>
          <a:xfrm>
            <a:off x="6780212" y="3569464"/>
            <a:ext cx="480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4. 802.11g:</a:t>
            </a:r>
            <a:endParaRPr lang="en-US" sz="1600" b="1" dirty="0">
              <a:solidFill>
                <a:srgbClr val="000000"/>
              </a:solidFill>
              <a:latin typeface="Söhne"/>
            </a:endParaRP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2003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2.4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54 Mbps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Menggabungkan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tinggi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dari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802.11a dengan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jangkauan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lebih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baik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seperti 802.11b. 802.11g cepat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menjadi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populer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karena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kompatibilitas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mundur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dengan 802.11b.</a:t>
            </a:r>
          </a:p>
        </p:txBody>
      </p:sp>
    </p:spTree>
    <p:extLst>
      <p:ext uri="{BB962C8B-B14F-4D97-AF65-F5344CB8AC3E}">
        <p14:creationId xmlns:p14="http://schemas.microsoft.com/office/powerpoint/2010/main" val="6526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D791E-1403-B521-CD29-C81057DC7883}"/>
              </a:ext>
            </a:extLst>
          </p:cNvPr>
          <p:cNvSpPr txBox="1"/>
          <p:nvPr/>
        </p:nvSpPr>
        <p:spPr>
          <a:xfrm>
            <a:off x="1370012" y="20515"/>
            <a:ext cx="4724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5. 802.11n: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2009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2.4 GHz dan/atau 5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Hingga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600 Mbps atau lebih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Mendukung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teknologi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MIMO (Multiple Input Multiple Output) dan channel bonding,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meningkatkan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kinerja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jaringan. 802.11n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memungkinkan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konektivitas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dual-band.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6. 802.11ac: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2014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5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Beberapa Gbps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Memperkenalkan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teknologi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seperti beamforming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meningkatkan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kinerja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efisiensi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Standar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ini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dirancang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menyediakan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lebih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tinggi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terutama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dalam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lingkungan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dengan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banyak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perangkat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6ECE7-728D-70FD-E803-278A6BF4C8D5}"/>
              </a:ext>
            </a:extLst>
          </p:cNvPr>
          <p:cNvSpPr txBox="1"/>
          <p:nvPr/>
        </p:nvSpPr>
        <p:spPr>
          <a:xfrm>
            <a:off x="6627812" y="1905000"/>
            <a:ext cx="50981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7. 802.11ax (Wi-Fi 6):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Tahun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Publikasi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2019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Frekuensi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2.4 GHz dan/atau 5 GHz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Maksimal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: Lebih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Söhne"/>
              </a:rPr>
              <a:t>dari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10 Gbps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i="0" dirty="0">
              <a:solidFill>
                <a:srgbClr val="000000"/>
              </a:solidFill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Keterangan: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Dirancang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untuk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meningkatkan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kapasitas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efisiensi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jaringan,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terutama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dalam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lingkungan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padat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perangkat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Memperkenalkan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öhne"/>
              </a:rPr>
              <a:t>teknologi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öhne"/>
              </a:rPr>
              <a:t> seperti OFDMA (Orthogonal Frequency Division Multiple Access) dan MU-MIMO (Multi-User, Multiple Input, Multiple Output).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CE56A-4277-EEB4-97A9-CAA1CF26BC02}"/>
              </a:ext>
            </a:extLst>
          </p:cNvPr>
          <p:cNvSpPr txBox="1"/>
          <p:nvPr/>
        </p:nvSpPr>
        <p:spPr>
          <a:xfrm>
            <a:off x="6856412" y="5181600"/>
            <a:ext cx="48695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Standar-standar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ini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membentuk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dasar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untuk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teknologi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jaringan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nirkabel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saat ini dan masa depan. Mereka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menyediakan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kecepatan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dan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efisiensi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semakin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tinggi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serta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mendukung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aplikasi dan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perangkat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nirkabel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yang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semakin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Söhne"/>
              </a:rPr>
              <a:t>kompleks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Söhne"/>
              </a:rPr>
              <a:t>.</a:t>
            </a:r>
            <a:endParaRPr 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AA717-72F0-13DA-9EE8-A01B46ACAA87}"/>
              </a:ext>
            </a:extLst>
          </p:cNvPr>
          <p:cNvSpPr txBox="1"/>
          <p:nvPr/>
        </p:nvSpPr>
        <p:spPr>
          <a:xfrm>
            <a:off x="1370012" y="841414"/>
            <a:ext cx="5181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Access Point </a:t>
            </a:r>
            <a:r>
              <a:rPr lang="en-US" sz="1400" dirty="0">
                <a:solidFill>
                  <a:srgbClr val="000000"/>
                </a:solidFill>
              </a:rPr>
              <a:t>adalah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keras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berfungsi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sebagai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titik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pusat</a:t>
            </a:r>
            <a:r>
              <a:rPr lang="en-US" sz="1400" dirty="0">
                <a:solidFill>
                  <a:srgbClr val="000000"/>
                </a:solidFill>
              </a:rPr>
              <a:t> untuk </a:t>
            </a:r>
            <a:r>
              <a:rPr lang="en-US" sz="1400" dirty="0" err="1">
                <a:solidFill>
                  <a:srgbClr val="000000"/>
                </a:solidFill>
              </a:rPr>
              <a:t>menghubungkan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 ke jaringan </a:t>
            </a:r>
            <a:r>
              <a:rPr lang="en-US" sz="1400" dirty="0" err="1">
                <a:solidFill>
                  <a:srgbClr val="000000"/>
                </a:solidFill>
              </a:rPr>
              <a:t>kabel</a:t>
            </a:r>
            <a:r>
              <a:rPr lang="en-US" sz="1400" dirty="0">
                <a:solidFill>
                  <a:srgbClr val="000000"/>
                </a:solidFill>
              </a:rPr>
              <a:t>. AP </a:t>
            </a:r>
            <a:r>
              <a:rPr lang="en-US" sz="1400" dirty="0" err="1">
                <a:solidFill>
                  <a:srgbClr val="000000"/>
                </a:solidFill>
              </a:rPr>
              <a:t>menerima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mentransmis</a:t>
            </a:r>
            <a:r>
              <a:rPr lang="en-US" sz="1400" dirty="0">
                <a:solidFill>
                  <a:srgbClr val="000000"/>
                </a:solidFill>
              </a:rPr>
              <a:t> data </a:t>
            </a:r>
            <a:r>
              <a:rPr lang="en-US" sz="1400" dirty="0" err="1">
                <a:solidFill>
                  <a:srgbClr val="000000"/>
                </a:solidFill>
              </a:rPr>
              <a:t>antara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 dan jaringan </a:t>
            </a:r>
            <a:r>
              <a:rPr lang="en-US" sz="1400" dirty="0" err="1">
                <a:solidFill>
                  <a:srgbClr val="000000"/>
                </a:solidFill>
              </a:rPr>
              <a:t>kabel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Wireless router </a:t>
            </a:r>
            <a:r>
              <a:rPr lang="en-US" sz="1400" dirty="0" err="1">
                <a:solidFill>
                  <a:srgbClr val="000000"/>
                </a:solidFill>
              </a:rPr>
              <a:t>menggabungkan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fungsi</a:t>
            </a:r>
            <a:r>
              <a:rPr lang="en-US" sz="1400" dirty="0">
                <a:solidFill>
                  <a:srgbClr val="000000"/>
                </a:solidFill>
              </a:rPr>
              <a:t> router dan access point. Ini tidak hanya </a:t>
            </a:r>
            <a:r>
              <a:rPr lang="en-US" sz="1400" dirty="0" err="1">
                <a:solidFill>
                  <a:srgbClr val="000000"/>
                </a:solidFill>
              </a:rPr>
              <a:t>menyediakan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konektivitas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tetapi</a:t>
            </a:r>
            <a:r>
              <a:rPr lang="en-US" sz="1400" dirty="0">
                <a:solidFill>
                  <a:srgbClr val="000000"/>
                </a:solidFill>
              </a:rPr>
              <a:t> juga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berbagi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koneksi</a:t>
            </a:r>
            <a:r>
              <a:rPr lang="en-US" sz="1400" dirty="0">
                <a:solidFill>
                  <a:srgbClr val="000000"/>
                </a:solidFill>
              </a:rPr>
              <a:t> internet dengan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di dalam jaringan </a:t>
            </a:r>
            <a:r>
              <a:rPr lang="en-US" sz="1400" dirty="0" err="1">
                <a:solidFill>
                  <a:srgbClr val="000000"/>
                </a:solidFill>
              </a:rPr>
              <a:t>lokal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Wireless Network Interface Card (WNIC) </a:t>
            </a:r>
            <a:r>
              <a:rPr lang="en-US" sz="1400" dirty="0">
                <a:solidFill>
                  <a:srgbClr val="000000"/>
                </a:solidFill>
              </a:rPr>
              <a:t>adalah </a:t>
            </a:r>
            <a:r>
              <a:rPr lang="en-US" sz="1400" dirty="0" err="1">
                <a:solidFill>
                  <a:srgbClr val="000000"/>
                </a:solidFill>
              </a:rPr>
              <a:t>komponen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keras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terpasang</a:t>
            </a:r>
            <a:r>
              <a:rPr lang="en-US" sz="1400" dirty="0">
                <a:solidFill>
                  <a:srgbClr val="000000"/>
                </a:solidFill>
              </a:rPr>
              <a:t> pada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seperti laptop, smartphone, atau desktop, </a:t>
            </a:r>
            <a:r>
              <a:rPr lang="en-US" sz="1400" dirty="0" err="1">
                <a:solidFill>
                  <a:srgbClr val="000000"/>
                </a:solidFill>
              </a:rPr>
              <a:t>memungkinkan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untuk </a:t>
            </a:r>
            <a:r>
              <a:rPr lang="en-US" sz="1400" dirty="0" err="1">
                <a:solidFill>
                  <a:srgbClr val="000000"/>
                </a:solidFill>
              </a:rPr>
              <a:t>terhubung</a:t>
            </a:r>
            <a:r>
              <a:rPr lang="en-US" sz="1400" dirty="0">
                <a:solidFill>
                  <a:srgbClr val="000000"/>
                </a:solidFill>
              </a:rPr>
              <a:t> ke jaringan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Client Devices </a:t>
            </a:r>
            <a:r>
              <a:rPr lang="en-US" sz="1400" dirty="0" err="1">
                <a:solidFill>
                  <a:srgbClr val="000000"/>
                </a:solidFill>
              </a:rPr>
              <a:t>Perangkat-perangkat</a:t>
            </a:r>
            <a:r>
              <a:rPr lang="en-US" sz="1400" dirty="0">
                <a:solidFill>
                  <a:srgbClr val="000000"/>
                </a:solidFill>
              </a:rPr>
              <a:t> seperti laptop, smartphone, tablet, atau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IoT yang </a:t>
            </a:r>
            <a:r>
              <a:rPr lang="en-US" sz="1400" dirty="0" err="1">
                <a:solidFill>
                  <a:srgbClr val="000000"/>
                </a:solidFill>
              </a:rPr>
              <a:t>terhubung</a:t>
            </a:r>
            <a:r>
              <a:rPr lang="en-US" sz="1400" dirty="0">
                <a:solidFill>
                  <a:srgbClr val="000000"/>
                </a:solidFill>
              </a:rPr>
              <a:t> ke jaringan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</a:rPr>
              <a:t>Antena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digunakan untuk </a:t>
            </a:r>
            <a:r>
              <a:rPr lang="en-US" sz="1400" dirty="0" err="1">
                <a:solidFill>
                  <a:srgbClr val="000000"/>
                </a:solidFill>
              </a:rPr>
              <a:t>mentransmisikan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menerima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sinyal</a:t>
            </a:r>
            <a:r>
              <a:rPr lang="en-US" sz="1400" dirty="0">
                <a:solidFill>
                  <a:srgbClr val="000000"/>
                </a:solidFill>
              </a:rPr>
              <a:t> radio dalam jaringan </a:t>
            </a:r>
            <a:r>
              <a:rPr lang="en-US" sz="1400" dirty="0" err="1">
                <a:solidFill>
                  <a:srgbClr val="000000"/>
                </a:solidFill>
              </a:rPr>
              <a:t>nirkabel</a:t>
            </a:r>
            <a:r>
              <a:rPr lang="en-US" sz="1400" dirty="0">
                <a:solidFill>
                  <a:srgbClr val="000000"/>
                </a:solidFill>
              </a:rPr>
              <a:t>. Ada </a:t>
            </a:r>
            <a:r>
              <a:rPr lang="en-US" sz="1400" dirty="0" err="1">
                <a:solidFill>
                  <a:srgbClr val="000000"/>
                </a:solidFill>
              </a:rPr>
              <a:t>berbagai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jenis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antena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termasuk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antena</a:t>
            </a:r>
            <a:r>
              <a:rPr lang="en-US" sz="1400" dirty="0">
                <a:solidFill>
                  <a:srgbClr val="000000"/>
                </a:solidFill>
              </a:rPr>
              <a:t> internal dan </a:t>
            </a:r>
            <a:r>
              <a:rPr lang="en-US" sz="1400" dirty="0" err="1">
                <a:solidFill>
                  <a:srgbClr val="000000"/>
                </a:solidFill>
              </a:rPr>
              <a:t>eksternal</a:t>
            </a:r>
            <a:r>
              <a:rPr lang="en-US" sz="1400" dirty="0">
                <a:solidFill>
                  <a:srgbClr val="000000"/>
                </a:solidFill>
              </a:rPr>
              <a:t>, yang dapat </a:t>
            </a:r>
            <a:r>
              <a:rPr lang="en-US" sz="1400" dirty="0" err="1">
                <a:solidFill>
                  <a:srgbClr val="000000"/>
                </a:solidFill>
              </a:rPr>
              <a:t>dipasang</a:t>
            </a:r>
            <a:r>
              <a:rPr lang="en-US" sz="1400" dirty="0">
                <a:solidFill>
                  <a:srgbClr val="000000"/>
                </a:solidFill>
              </a:rPr>
              <a:t> pada </a:t>
            </a:r>
            <a:r>
              <a:rPr lang="en-US" sz="1400" dirty="0" err="1">
                <a:solidFill>
                  <a:srgbClr val="000000"/>
                </a:solidFill>
              </a:rPr>
              <a:t>perangkat</a:t>
            </a:r>
            <a:r>
              <a:rPr lang="en-US" sz="1400" dirty="0">
                <a:solidFill>
                  <a:srgbClr val="000000"/>
                </a:solidFill>
              </a:rPr>
              <a:t> atau </a:t>
            </a:r>
            <a:r>
              <a:rPr lang="en-US" sz="1400" dirty="0" err="1">
                <a:solidFill>
                  <a:srgbClr val="000000"/>
                </a:solidFill>
              </a:rPr>
              <a:t>dipasang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terpisah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2BD64-3EC9-0538-3DF5-707AFDA2BD48}"/>
              </a:ext>
            </a:extLst>
          </p:cNvPr>
          <p:cNvSpPr txBox="1"/>
          <p:nvPr/>
        </p:nvSpPr>
        <p:spPr>
          <a:xfrm>
            <a:off x="1370012" y="-76200"/>
            <a:ext cx="1036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b="1" i="0" dirty="0" err="1">
                <a:solidFill>
                  <a:srgbClr val="000000"/>
                </a:solidFill>
                <a:effectLst/>
                <a:latin typeface="Euphemia (Body)"/>
              </a:rPr>
              <a:t>Komponen-komponen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Euphemia (Body)"/>
              </a:rPr>
              <a:t> pada WLAN (Wireless Local Area Network)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terdiri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keras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lunak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bekerja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bersama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menyediakan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konektivitas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Berikut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adalah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komponen-komponen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dalam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:</a:t>
            </a:r>
            <a:endParaRPr lang="en-US" sz="1400" dirty="0">
              <a:solidFill>
                <a:srgbClr val="000000"/>
              </a:solidFill>
              <a:latin typeface="Euphemia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F94906-F353-9B3B-3493-5E5C5C71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995582"/>
            <a:ext cx="1600200" cy="1600200"/>
          </a:xfrm>
          <a:prstGeom prst="rect">
            <a:avLst/>
          </a:prstGeom>
        </p:spPr>
      </p:pic>
      <p:pic>
        <p:nvPicPr>
          <p:cNvPr id="4098" name="Picture 2" descr="7 Best Routers For Time Warner Cable &amp; TWC Approved Modems 2018">
            <a:extLst>
              <a:ext uri="{FF2B5EF4-FFF2-40B4-BE49-F238E27FC236}">
                <a16:creationId xmlns:a16="http://schemas.microsoft.com/office/drawing/2014/main" id="{30AACD90-5FA5-9063-8996-7DF86063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4" y="1524000"/>
            <a:ext cx="2576611" cy="180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reless Network Interface Card (WNIC) » NetworkUstad">
            <a:extLst>
              <a:ext uri="{FF2B5EF4-FFF2-40B4-BE49-F238E27FC236}">
                <a16:creationId xmlns:a16="http://schemas.microsoft.com/office/drawing/2014/main" id="{2D602FDD-4671-4B3C-072E-F40222C1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73" y="2819400"/>
            <a:ext cx="1939712" cy="16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15058-7B12-D42E-C160-CE68441DE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612" y="4273127"/>
            <a:ext cx="2895600" cy="23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1E0D5-2DEC-E9E2-F653-3E65116D634B}"/>
              </a:ext>
            </a:extLst>
          </p:cNvPr>
          <p:cNvSpPr txBox="1"/>
          <p:nvPr/>
        </p:nvSpPr>
        <p:spPr>
          <a:xfrm>
            <a:off x="1293812" y="685800"/>
            <a:ext cx="5105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Euphemia (Body)"/>
              </a:rPr>
              <a:t>Wireless Security Protocols:</a:t>
            </a: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lvl="1" algn="just"/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Protokol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seperti WPA (Wi-Fi Protected Access) atau WPA2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menyediakan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lapisan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melindungi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akses yang tidak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pengintaian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data.</a:t>
            </a:r>
          </a:p>
          <a:p>
            <a:pPr marL="800100" lvl="1" indent="-342900" algn="just">
              <a:buFont typeface="+mj-lt"/>
              <a:buAutoNum type="arabicPeriod" startAt="6"/>
            </a:pP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marL="342900" indent="-342900" algn="just">
              <a:buFont typeface="+mj-lt"/>
              <a:buAutoNum type="arabicPeriod" startAt="6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Euphemia (Body)"/>
              </a:rPr>
              <a:t>Wireless Channel:</a:t>
            </a: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lvl="1" algn="just"/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Saluran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frekuensi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pada 2.4 GHz dan 5 GHz yang digunakan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mentransmisikan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data.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Pemilihan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saluran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tepat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membantu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menghindari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interferensi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lainnya.</a:t>
            </a:r>
          </a:p>
          <a:p>
            <a:pPr marL="800100" lvl="1" indent="-342900" algn="just">
              <a:buFont typeface="+mj-lt"/>
              <a:buAutoNum type="arabicPeriod" startAt="6"/>
            </a:pP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marL="342900" indent="-342900" algn="just">
              <a:buFont typeface="+mj-lt"/>
              <a:buAutoNum type="arabicPeriod" startAt="6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Euphemia (Body)"/>
              </a:rPr>
              <a:t>Wireless LAN Controller (WLC):</a:t>
            </a: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lvl="1" algn="just"/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Untuk jaringan yang lebih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besar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seringkali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digunakan WLC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mengelola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beberapa access point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sentral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. WLC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memfasilitasi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manajemen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pemantauan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.</a:t>
            </a:r>
          </a:p>
          <a:p>
            <a:pPr marL="800100" lvl="1" indent="-342900" algn="just">
              <a:buFont typeface="+mj-lt"/>
              <a:buAutoNum type="arabicPeriod" startAt="6"/>
            </a:pP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marL="342900" indent="-342900" algn="just">
              <a:buFont typeface="+mj-lt"/>
              <a:buAutoNum type="arabicPeriod" startAt="6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Euphemia (Body)"/>
              </a:rPr>
              <a:t>Management Software:</a:t>
            </a:r>
            <a:endParaRPr lang="en-US" sz="1400" b="0" i="0" dirty="0">
              <a:solidFill>
                <a:srgbClr val="000000"/>
              </a:solidFill>
              <a:effectLst/>
              <a:latin typeface="Euphemia (Body)"/>
            </a:endParaRPr>
          </a:p>
          <a:p>
            <a:pPr lvl="1" algn="just"/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lunak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yang digunakan 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mengelola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mengonfigurasi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nirkabel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. Ini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mencakup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manajemen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bandwidth,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pemantauan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Euphemia (Body)"/>
              </a:rPr>
              <a:t>kinerja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Euphemia (Body)"/>
              </a:rPr>
              <a:t> jaringan.</a:t>
            </a:r>
          </a:p>
        </p:txBody>
      </p:sp>
      <p:pic>
        <p:nvPicPr>
          <p:cNvPr id="5122" name="Picture 2" descr="WEP | WPA | WPA2 | WPA3 | Wireless Security Protocols ⋆ IpCisco">
            <a:extLst>
              <a:ext uri="{FF2B5EF4-FFF2-40B4-BE49-F238E27FC236}">
                <a16:creationId xmlns:a16="http://schemas.microsoft.com/office/drawing/2014/main" id="{7160D363-7221-170F-D658-EEE5A4A9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6858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287</TotalTime>
  <Words>1390</Words>
  <Application>Microsoft Office PowerPoint</Application>
  <PresentationFormat>Custom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CiscoSans</vt:lpstr>
      <vt:lpstr>Euphemia</vt:lpstr>
      <vt:lpstr>Euphemia (Body)</vt:lpstr>
      <vt:lpstr>Söhne</vt:lpstr>
      <vt:lpstr>Wingdings</vt:lpstr>
      <vt:lpstr>Math 16x9</vt:lpstr>
      <vt:lpstr>Konsep Jaringan Nirkabel (Wireless Network)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CISCO ROUTER CONFIGURATIONT</dc:title>
  <dc:creator>Dodi Prima Resda, S.Pd., M.Kom</dc:creator>
  <cp:lastModifiedBy>Dodi Prima Resda, S.Pd., M.Kom</cp:lastModifiedBy>
  <cp:revision>2</cp:revision>
  <dcterms:created xsi:type="dcterms:W3CDTF">2023-11-09T03:41:51Z</dcterms:created>
  <dcterms:modified xsi:type="dcterms:W3CDTF">2023-11-14T10:55:01Z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