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2" r:id="rId5"/>
    <p:sldId id="258" r:id="rId6"/>
    <p:sldId id="264" r:id="rId7"/>
    <p:sldId id="265" r:id="rId8"/>
    <p:sldId id="263" r:id="rId9"/>
    <p:sldId id="266" r:id="rId10"/>
    <p:sldId id="268" r:id="rId11"/>
    <p:sldId id="267" r:id="rId12"/>
    <p:sldId id="270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2DE67-96AF-4AE4-AB24-F866863A099F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7111A-A62E-4CC7-8187-9F0A4737FE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906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1A-A62E-4CC7-8187-9F0A4737FE1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826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F737-AA4D-4420-AEA7-E739231CB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C4300-D8BA-43B5-AD42-0712BCAFF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42F9-6D25-406D-8FF5-1C70427C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724-E254-40AF-9C1C-2843F797E8EC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22EA2-1A2B-47CD-9040-BACD9764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F7AC-CE71-41F8-8E73-A4B279D3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8A29-1E63-499E-B354-A1D102B470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49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277A-0EDC-492D-9D01-D3160CE1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74804-8FC3-49D9-AF52-1CE209BA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07F6-3723-483A-8489-362DE80D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724-E254-40AF-9C1C-2843F797E8EC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4E2D-23DF-40CE-938F-772F3DC7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7587-7474-48B3-8C8A-333E1A96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8A29-1E63-499E-B354-A1D102B470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51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E2D59-DE69-429F-9118-497B8ED49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81EC8-5F42-424B-AA21-577CF71C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7566-AF7B-46CC-8FFB-9F631C1D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724-E254-40AF-9C1C-2843F797E8EC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8760B-B64A-4AB4-A5D7-FBAB6D6F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1DC9-5B83-4F48-84B9-47AABF2A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8A29-1E63-499E-B354-A1D102B470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221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3EF4-53AF-487B-B2B8-5E5538EF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FF91-B4FA-467B-A575-192E59A8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A037-3430-40C7-A51C-D512A4FA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724-E254-40AF-9C1C-2843F797E8EC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92D0-EE9C-4BA2-9DFB-A9E1A7AD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6C4E-2137-48A9-B5D7-45FDC4CC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8A29-1E63-499E-B354-A1D102B470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99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81B6-751A-463C-9979-CA6C416A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50F01-AFC2-4EE9-9F26-BEFEEBCE1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C58AB-0E67-4E38-9FFD-B85C0216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724-E254-40AF-9C1C-2843F797E8EC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5E4F-C05F-4A88-B0A4-81A0FF59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36D0-56E6-48AD-8A50-386EA559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8A29-1E63-499E-B354-A1D102B470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6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D236-7843-4FB9-A3AA-A83B8C59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1642-A859-48C6-B316-5E45F3531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3FB0F-4EF3-44BD-B896-C961C9F55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E16A-9EA1-47A7-A5D1-78176E49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724-E254-40AF-9C1C-2843F797E8EC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024D-7992-4175-859F-2F9901A5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F5E30-74CC-4C0C-86FC-A55B540F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8A29-1E63-499E-B354-A1D102B470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53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93BD-6F26-471D-A19E-06E44574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4752-6BC6-4199-A765-A79ADCCC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CFCC0-1C3D-4AA3-A9C0-F9FB0A7D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8D558-3AB6-4707-8B13-3B34ADEC9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B6369-11D6-46E3-B5C9-80AE9D69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7D913-0C94-4D3D-A791-E147F7C5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724-E254-40AF-9C1C-2843F797E8EC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0C488-251B-47B8-9D50-AC240545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C9E81-D443-4D40-B4E3-9686CAD5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8A29-1E63-499E-B354-A1D102B470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49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989F-95BC-488A-83A5-FC29988D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CCEB5-45F3-4BEF-BFBC-BCC30410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724-E254-40AF-9C1C-2843F797E8EC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347C2-EB5B-4169-BD22-D8266935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4C11F-7F8E-4B4F-BEB1-D034B20D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8A29-1E63-499E-B354-A1D102B470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7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E1FF1-FE2B-4710-8121-3A9D17A1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724-E254-40AF-9C1C-2843F797E8EC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13083-277C-4300-B913-FA502EBE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B9929-1EEB-40CC-A1AC-98B7B835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8A29-1E63-499E-B354-A1D102B470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29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C59E-F607-40CA-8F5C-9AED285A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1B5C-4C42-4838-9806-912CDC34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77046-CC7E-4805-84D2-1149C3830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B320B-AFB9-48AC-9F52-06EE6313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724-E254-40AF-9C1C-2843F797E8EC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356C5-205C-4837-8F76-3805F96C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3BB86-C64C-4440-8CBF-06D6007A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8A29-1E63-499E-B354-A1D102B470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70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F22A-DDA0-49FA-AD71-65FFAB59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0A8FF-684B-4716-AAA3-DAD330DE8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A4083-F175-4636-80E7-FC1434C1D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12D25-43C7-410D-8D34-262C3552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724-E254-40AF-9C1C-2843F797E8EC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01A82-7227-4040-92C0-23C64ACD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06E17-926D-42E6-91B3-EF557FCB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8A29-1E63-499E-B354-A1D102B470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78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6A0B4-703F-40C2-AC24-7C626A61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2A798-5621-4F84-B69A-14B1CECE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992C-5E98-460B-B1D0-D712982F5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E724-E254-40AF-9C1C-2843F797E8EC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0251-9D13-4291-A386-E2C3CD6D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0AB8-2890-4D7B-9B2D-75295B43D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8A29-1E63-499E-B354-A1D102B470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57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11C3-79C6-48ED-9164-B45A13DC4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8DD1E-37C9-4D80-9740-67B3109EE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19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1EE0-72FF-44F4-822B-848821BB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Analysis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684B-C149-42AF-B57E-3135698D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Key Point of Concern: Sufficient Quantities of MeOH is possible to sell at high prices:</a:t>
            </a:r>
          </a:p>
          <a:p>
            <a:pPr lvl="1"/>
            <a:r>
              <a:rPr lang="en-SG" dirty="0"/>
              <a:t>This is only possible with the right business connections</a:t>
            </a:r>
          </a:p>
          <a:p>
            <a:pPr lvl="1"/>
            <a:r>
              <a:rPr lang="en-SG" dirty="0"/>
              <a:t>Quantities of HPLC/Reagent grade MeOH Demanded may be limited</a:t>
            </a:r>
          </a:p>
          <a:p>
            <a:endParaRPr lang="en-SG" dirty="0">
              <a:sym typeface="Wingdings" panose="05000000000000000000" pitchFamily="2" charset="2"/>
            </a:endParaRP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983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663-68C0-4357-9B18-846C017D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Still Room for More Profits!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05E2-4D2B-41A0-A403-A14A8AB3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486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Reflux ratio and feed stage not yet optimised (maybe 10% savings estimate)</a:t>
            </a:r>
          </a:p>
          <a:p>
            <a:endParaRPr lang="en-SG" dirty="0"/>
          </a:p>
          <a:p>
            <a:r>
              <a:rPr lang="en-SG" dirty="0"/>
              <a:t>Prefractionation setup to reduce stripper reboiler duty by up to 30%</a:t>
            </a:r>
          </a:p>
          <a:p>
            <a:endParaRPr lang="en-SG" dirty="0"/>
          </a:p>
          <a:p>
            <a:r>
              <a:rPr lang="en-SG" dirty="0"/>
              <a:t>Use of oversized Diabatic FBRs for maximum HPS generation (virtually all heat of reaction used for HPS generation: maximum exergy – Gibbs free energy - savings)</a:t>
            </a:r>
          </a:p>
          <a:p>
            <a:pPr lvl="1"/>
            <a:r>
              <a:rPr lang="en-SG" dirty="0"/>
              <a:t>Other heating for high temp comes from new hot streams/reactor effluent</a:t>
            </a:r>
          </a:p>
          <a:p>
            <a:pPr lvl="1"/>
            <a:endParaRPr lang="en-SG" dirty="0"/>
          </a:p>
          <a:p>
            <a:r>
              <a:rPr lang="en-SG" dirty="0"/>
              <a:t>Pinch Analysis to be redone for this new system (another 10% or so)</a:t>
            </a:r>
          </a:p>
          <a:p>
            <a:endParaRPr lang="en-SG" dirty="0"/>
          </a:p>
          <a:p>
            <a:r>
              <a:rPr lang="en-SG" dirty="0"/>
              <a:t>Optimisation of this setup to minimise </a:t>
            </a:r>
            <a:r>
              <a:rPr lang="en-SG" dirty="0" err="1"/>
              <a:t>Jcost</a:t>
            </a:r>
            <a:r>
              <a:rPr lang="en-SG" dirty="0"/>
              <a:t> (shorter breakeven times)</a:t>
            </a:r>
          </a:p>
        </p:txBody>
      </p:sp>
    </p:spTree>
    <p:extLst>
      <p:ext uri="{BB962C8B-B14F-4D97-AF65-F5344CB8AC3E}">
        <p14:creationId xmlns:p14="http://schemas.microsoft.com/office/powerpoint/2010/main" val="291129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BF93-97AE-4CE3-B098-E8B864D0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0CA2-0C6E-4870-88F6-A5BCF1FF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Q&amp;A time</a:t>
            </a:r>
          </a:p>
        </p:txBody>
      </p:sp>
    </p:spTree>
    <p:extLst>
      <p:ext uri="{BB962C8B-B14F-4D97-AF65-F5344CB8AC3E}">
        <p14:creationId xmlns:p14="http://schemas.microsoft.com/office/powerpoint/2010/main" val="156629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D229-755C-404B-9C41-4BC03641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Appendix: Tower CAPEX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6310-C1C8-4B6D-B76C-0BE1286B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CAPEX:</a:t>
            </a:r>
          </a:p>
          <a:p>
            <a:pPr lvl="1"/>
            <a:r>
              <a:rPr lang="en-SG" dirty="0"/>
              <a:t>3x High Pressure Towers Expensive: estimate $19 million each (next most expensive: $1 million, </a:t>
            </a:r>
            <a:r>
              <a:rPr lang="en-SG"/>
              <a:t>up 10-20x </a:t>
            </a:r>
            <a:r>
              <a:rPr lang="en-SG" dirty="0"/>
              <a:t>for estimation with spares, reboiler, condenser, piping, P&amp;ID, for 30 </a:t>
            </a:r>
            <a:r>
              <a:rPr lang="en-SG" dirty="0" err="1"/>
              <a:t>barg</a:t>
            </a:r>
            <a:r>
              <a:rPr lang="en-SG" dirty="0"/>
              <a:t> safety) total: $57 million</a:t>
            </a:r>
          </a:p>
          <a:p>
            <a:pPr lvl="1"/>
            <a:r>
              <a:rPr lang="en-SG" dirty="0"/>
              <a:t>1x low pressure tower </a:t>
            </a:r>
            <a:r>
              <a:rPr lang="en-SG" dirty="0" err="1"/>
              <a:t>incase</a:t>
            </a:r>
            <a:r>
              <a:rPr lang="en-SG" dirty="0"/>
              <a:t> old tower cannot be used: $3 million</a:t>
            </a:r>
          </a:p>
          <a:p>
            <a:pPr lvl="1"/>
            <a:r>
              <a:rPr lang="en-SG" dirty="0"/>
              <a:t>6x heat exchangers: $1.6 million a piece = $10 million (again normally, heat exchangers cost $700,000-$1 million each)</a:t>
            </a:r>
          </a:p>
          <a:p>
            <a:pPr lvl="1"/>
            <a:r>
              <a:rPr lang="en-SG" dirty="0"/>
              <a:t>4x Tanks (2+2 spares): $5 million each</a:t>
            </a:r>
          </a:p>
          <a:p>
            <a:pPr lvl="1"/>
            <a:r>
              <a:rPr lang="en-SG" dirty="0"/>
              <a:t>2x Expander (1+1 spare): $12 million</a:t>
            </a:r>
          </a:p>
          <a:p>
            <a:pPr lvl="1"/>
            <a:r>
              <a:rPr lang="en-SG" dirty="0"/>
              <a:t>8x pumps (4+4 spare): $4 million</a:t>
            </a:r>
          </a:p>
          <a:p>
            <a:pPr lvl="1"/>
            <a:r>
              <a:rPr lang="en-SG" dirty="0"/>
              <a:t>Valves, KO Drum and Piping: $40 million</a:t>
            </a:r>
          </a:p>
          <a:p>
            <a:pPr lvl="1"/>
            <a:r>
              <a:rPr lang="en-SG" dirty="0"/>
              <a:t>Allowance for other things: $20 million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805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085A-E16A-4A7F-9257-C625F2A5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FB35-7756-45AB-B63E-B27AC2F3C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SG" dirty="0"/>
          </a:p>
          <a:p>
            <a:r>
              <a:rPr lang="en-SG" dirty="0"/>
              <a:t>Data:</a:t>
            </a:r>
          </a:p>
          <a:p>
            <a:r>
              <a:rPr lang="en-SG" dirty="0"/>
              <a:t>LPS cost marginally more than HPS (according to Turton)</a:t>
            </a:r>
          </a:p>
          <a:p>
            <a:pPr lvl="1"/>
            <a:r>
              <a:rPr lang="en-SG" dirty="0"/>
              <a:t>$17.70/GJ for HPS, $13.28/GJ for LPS</a:t>
            </a:r>
          </a:p>
          <a:p>
            <a:pPr lvl="1"/>
            <a:r>
              <a:rPr lang="en-SG" dirty="0"/>
              <a:t>$27.70/ton for LPS, $29.97/ton for HPS (assumption: latent heat only)</a:t>
            </a:r>
          </a:p>
          <a:p>
            <a:endParaRPr lang="en-SG" dirty="0"/>
          </a:p>
          <a:p>
            <a:r>
              <a:rPr lang="en-SG" dirty="0"/>
              <a:t>Catalyst used essentially fully deactivated (incorrect kinetics under predicts catalyst activity) </a:t>
            </a:r>
            <a:r>
              <a:rPr lang="en-SG" dirty="0">
                <a:sym typeface="Wingdings" panose="05000000000000000000" pitchFamily="2" charset="2"/>
              </a:rPr>
              <a:t> but novel catalyst cost accounted for</a:t>
            </a:r>
          </a:p>
          <a:p>
            <a:endParaRPr lang="en-SG" dirty="0">
              <a:sym typeface="Wingdings" panose="05000000000000000000" pitchFamily="2" charset="2"/>
            </a:endParaRPr>
          </a:p>
          <a:p>
            <a:r>
              <a:rPr lang="en-SG" dirty="0">
                <a:sym typeface="Wingdings" panose="05000000000000000000" pitchFamily="2" charset="2"/>
              </a:rPr>
              <a:t>Cooling water duties neglected due to low variable cost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760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2AB9-51A0-487A-A666-36713FF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Introducing Super HEN!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B13C-5858-424D-B769-752502E7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Cost Savings: Steam Cost from $280 million/</a:t>
            </a:r>
            <a:r>
              <a:rPr lang="en-SG" dirty="0" err="1"/>
              <a:t>yr</a:t>
            </a:r>
            <a:r>
              <a:rPr lang="en-SG" dirty="0"/>
              <a:t> to $120 million/</a:t>
            </a:r>
            <a:r>
              <a:rPr lang="en-SG" dirty="0" err="1"/>
              <a:t>yr</a:t>
            </a:r>
            <a:r>
              <a:rPr lang="en-SG" dirty="0"/>
              <a:t> (double check figures)</a:t>
            </a:r>
          </a:p>
          <a:p>
            <a:r>
              <a:rPr lang="en-SG" dirty="0"/>
              <a:t>HPS/LPS cost = 73% of OPEX! Large cost saving potential</a:t>
            </a:r>
          </a:p>
          <a:p>
            <a:r>
              <a:rPr lang="en-SG" dirty="0"/>
              <a:t>Other Advantages:</a:t>
            </a:r>
          </a:p>
          <a:p>
            <a:pPr lvl="1"/>
            <a:r>
              <a:rPr lang="en-SG" dirty="0"/>
              <a:t>Extra hot streams available for heat integration </a:t>
            </a:r>
          </a:p>
          <a:p>
            <a:pPr lvl="2"/>
            <a:r>
              <a:rPr lang="en-SG" dirty="0"/>
              <a:t>Water at the bottoms exits at 220C </a:t>
            </a:r>
            <a:r>
              <a:rPr lang="en-SG" dirty="0" err="1"/>
              <a:t>approx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can preheat the </a:t>
            </a:r>
            <a:r>
              <a:rPr lang="en-SG" dirty="0" err="1">
                <a:sym typeface="Wingdings" panose="05000000000000000000" pitchFamily="2" charset="2"/>
              </a:rPr>
              <a:t>DEAmine</a:t>
            </a:r>
            <a:r>
              <a:rPr lang="en-SG" dirty="0">
                <a:sym typeface="Wingdings" panose="05000000000000000000" pitchFamily="2" charset="2"/>
              </a:rPr>
              <a:t> before sending to stripper system (further reduction in steam duty)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No LPS required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High purity methanol (99.95% obtained – HPLC grade)</a:t>
            </a:r>
          </a:p>
          <a:p>
            <a:pPr lvl="2"/>
            <a:r>
              <a:rPr lang="en-SG" dirty="0">
                <a:sym typeface="Wingdings" panose="05000000000000000000" pitchFamily="2" charset="2"/>
              </a:rPr>
              <a:t>Fetch higher prices</a:t>
            </a:r>
          </a:p>
          <a:p>
            <a:endParaRPr lang="en-SG" dirty="0">
              <a:sym typeface="Wingdings" panose="05000000000000000000" pitchFamily="2" charset="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104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746C-E257-4679-859C-3958C682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high purity MeOH? (stay competitive)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42B1A-E0F4-4B03-82EF-87EC0C34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pic>
        <p:nvPicPr>
          <p:cNvPr id="1026" name="Picture 2" descr="https://lh3.googleusercontent.com/VqetBopNsHA75oEkLYEVHwgfskDfUSQ5XzPp3a7Hvmr-UnZxQuJxAGYbHeurpSjpVOmHP_WN9Q9wygcOKvZPLKZuQ1MMkG9wyJvjXwCHsNs5sldMr0gkRNuIbT8qrvui0-zNW2CN">
            <a:extLst>
              <a:ext uri="{FF2B5EF4-FFF2-40B4-BE49-F238E27FC236}">
                <a16:creationId xmlns:a16="http://schemas.microsoft.com/office/drawing/2014/main" id="{A46D1161-C21C-4C1E-8782-A64B1F2FF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635" y="1597981"/>
            <a:ext cx="12863256" cy="677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5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E42F-3346-4363-9EF2-87A9F34B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Purity: Key to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1EC7-079B-4C43-9F1F-3DE55697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05380-B195-46E3-8EF3-60349512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18916" cy="47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0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90F-8D07-4730-9C0C-45AED123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6974-3550-42AD-B70D-E934135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Heat Integration of Distillation Columns</a:t>
            </a:r>
          </a:p>
          <a:p>
            <a:r>
              <a:rPr lang="en-SG" dirty="0"/>
              <a:t>Stripper Columns and MeOH Distillation columns both make use of HPS/LPS for heating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Solution:</a:t>
            </a:r>
          </a:p>
          <a:p>
            <a:pPr lvl="1"/>
            <a:r>
              <a:rPr lang="en-SG" dirty="0"/>
              <a:t>High Pressure Distillation Columns (~24 </a:t>
            </a:r>
            <a:r>
              <a:rPr lang="en-SG" dirty="0" err="1"/>
              <a:t>barg</a:t>
            </a:r>
            <a:r>
              <a:rPr lang="en-SG" dirty="0"/>
              <a:t>) for MeOH distillation</a:t>
            </a:r>
          </a:p>
          <a:p>
            <a:pPr lvl="1"/>
            <a:r>
              <a:rPr lang="en-SG" dirty="0"/>
              <a:t>LPS generated from condenser supplies remaining steam in amine regenerators</a:t>
            </a:r>
          </a:p>
          <a:p>
            <a:pPr lvl="1"/>
            <a:r>
              <a:rPr lang="en-SG" dirty="0"/>
              <a:t>HPS heats reboiler of MeOH columns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129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D9E9-1320-4762-837E-CA8B6004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 Diagram: High Pressure Columns up to 99.8% (answers Question for FYDP)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BA435B-7F29-4E33-8CFD-7EBC5729F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20" y="1690688"/>
            <a:ext cx="10515600" cy="36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7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25E3-3358-4515-B360-DB08D116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Possible Process Diagram: from 99.8% to 99.95% (to be profitable in current market)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B98E41-29B9-495D-8532-C347AC4EA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404034" cy="5476461"/>
          </a:xfrm>
        </p:spPr>
      </p:pic>
    </p:spTree>
    <p:extLst>
      <p:ext uri="{BB962C8B-B14F-4D97-AF65-F5344CB8AC3E}">
        <p14:creationId xmlns:p14="http://schemas.microsoft.com/office/powerpoint/2010/main" val="307173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D98D-E876-4029-AAF8-B44BD64C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Profitability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8827-C211-4D73-A761-369768C0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Taken into account: high pressure towers, condensers, reboilers, expanders, spares and </a:t>
            </a:r>
            <a:r>
              <a:rPr lang="en-SG" dirty="0" err="1"/>
              <a:t>overcosted</a:t>
            </a:r>
            <a:r>
              <a:rPr lang="en-SG" dirty="0"/>
              <a:t> them for safety</a:t>
            </a:r>
          </a:p>
          <a:p>
            <a:pPr lvl="1"/>
            <a:r>
              <a:rPr lang="en-SG" dirty="0">
                <a:highlight>
                  <a:srgbClr val="FFFF00"/>
                </a:highlight>
              </a:rPr>
              <a:t>Total additional CAPCOST: $169 million (on top of $71 million previously) </a:t>
            </a:r>
          </a:p>
          <a:p>
            <a:pPr lvl="1"/>
            <a:r>
              <a:rPr lang="en-SG" dirty="0">
                <a:highlight>
                  <a:srgbClr val="FFFF00"/>
                </a:highlight>
              </a:rPr>
              <a:t>Total CAPEX: $240 million</a:t>
            </a:r>
          </a:p>
          <a:p>
            <a:r>
              <a:rPr lang="en-SG" dirty="0"/>
              <a:t>More Robust analysis</a:t>
            </a:r>
          </a:p>
          <a:p>
            <a:pPr lvl="1"/>
            <a:r>
              <a:rPr lang="en-SG" dirty="0"/>
              <a:t>Hydrogen recovery system costed as fresh H2 feed (overestimation) </a:t>
            </a:r>
            <a:r>
              <a:rPr lang="en-SG" dirty="0">
                <a:sym typeface="Wingdings" panose="05000000000000000000" pitchFamily="2" charset="2"/>
              </a:rPr>
              <a:t> additional 100 kg/h H2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575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D70E-1ECF-47B0-9994-0B07E242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Profitability Analysis: Worst Case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3BBF-2F17-473D-A7D7-197ADB23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Real Life Hydrogen Prices:</a:t>
            </a:r>
          </a:p>
          <a:p>
            <a:pPr lvl="1"/>
            <a:r>
              <a:rPr lang="en-SG" dirty="0" err="1"/>
              <a:t>Eg.</a:t>
            </a:r>
            <a:r>
              <a:rPr lang="en-SG" dirty="0"/>
              <a:t> Renewable Hydrogen $10/kg (NREL)</a:t>
            </a:r>
          </a:p>
          <a:p>
            <a:r>
              <a:rPr lang="en-SG" dirty="0"/>
              <a:t>Break Even Price at Year 5:</a:t>
            </a:r>
          </a:p>
          <a:p>
            <a:pPr lvl="1"/>
            <a:r>
              <a:rPr lang="en-SG" dirty="0"/>
              <a:t>$3.30 average price per kg MeOH</a:t>
            </a:r>
          </a:p>
          <a:p>
            <a:endParaRPr lang="en-SG" dirty="0"/>
          </a:p>
          <a:p>
            <a:r>
              <a:rPr lang="en-SG" dirty="0"/>
              <a:t>At $5/kg, break even price at </a:t>
            </a:r>
            <a:r>
              <a:rPr lang="en-SG" dirty="0" err="1"/>
              <a:t>yr</a:t>
            </a:r>
            <a:r>
              <a:rPr lang="en-SG" dirty="0"/>
              <a:t> 5: ~$2</a:t>
            </a:r>
          </a:p>
          <a:p>
            <a:r>
              <a:rPr lang="en-SG" dirty="0"/>
              <a:t>At $3/kg, break even price at </a:t>
            </a:r>
            <a:r>
              <a:rPr lang="en-SG" dirty="0" err="1"/>
              <a:t>yr</a:t>
            </a:r>
            <a:r>
              <a:rPr lang="en-SG" dirty="0"/>
              <a:t> 5: ~$1.20</a:t>
            </a:r>
          </a:p>
          <a:p>
            <a:r>
              <a:rPr lang="en-SG" dirty="0"/>
              <a:t>At $1/kg, break even price at </a:t>
            </a:r>
            <a:r>
              <a:rPr lang="en-SG" dirty="0" err="1"/>
              <a:t>yr</a:t>
            </a:r>
            <a:r>
              <a:rPr lang="en-SG" dirty="0"/>
              <a:t> 5: ~$0.90</a:t>
            </a:r>
          </a:p>
          <a:p>
            <a:endParaRPr lang="en-SG" dirty="0"/>
          </a:p>
          <a:p>
            <a:r>
              <a:rPr lang="en-SG" dirty="0"/>
              <a:t>Such prices were </a:t>
            </a:r>
            <a:r>
              <a:rPr lang="en-SG" u="sng" dirty="0"/>
              <a:t>not</a:t>
            </a:r>
            <a:r>
              <a:rPr lang="en-SG" dirty="0"/>
              <a:t> possible in other setups!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B22FC-B04A-4E6A-927F-CF61FFCB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19" y="1690688"/>
            <a:ext cx="4845685" cy="27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4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712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Introducing Super HEN!</vt:lpstr>
      <vt:lpstr>Why high purity MeOH? (stay competitive)</vt:lpstr>
      <vt:lpstr>Purity: Key to Profitability</vt:lpstr>
      <vt:lpstr>How?</vt:lpstr>
      <vt:lpstr>Process Diagram: High Pressure Columns up to 99.8% (answers Question for FYDP)</vt:lpstr>
      <vt:lpstr>Possible Process Diagram: from 99.8% to 99.95% (to be profitable in current market)</vt:lpstr>
      <vt:lpstr>Profitability Analysis</vt:lpstr>
      <vt:lpstr>Profitability Analysis: Worst Case Scenario</vt:lpstr>
      <vt:lpstr>Analysis and Assumptions</vt:lpstr>
      <vt:lpstr>Still Room for More Profits!</vt:lpstr>
      <vt:lpstr>Thank You!</vt:lpstr>
      <vt:lpstr>Appendix: Tower CAPEX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137</cp:revision>
  <dcterms:created xsi:type="dcterms:W3CDTF">2018-04-19T08:17:27Z</dcterms:created>
  <dcterms:modified xsi:type="dcterms:W3CDTF">2018-04-19T12:30:50Z</dcterms:modified>
</cp:coreProperties>
</file>